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772816"/>
            <a:ext cx="8712968" cy="3240359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Информационная безопасность </a:t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Виды </a:t>
            </a:r>
            <a:r>
              <a:rPr lang="ru-RU" sz="4000" b="1" dirty="0"/>
              <a:t>информационных </a:t>
            </a:r>
            <a:r>
              <a:rPr lang="ru-RU" sz="4000" b="1" dirty="0" smtClean="0"/>
              <a:t>угроз </a:t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Методы </a:t>
            </a:r>
            <a:r>
              <a:rPr lang="ru-RU" sz="4000" b="1" dirty="0"/>
              <a:t>защиты </a:t>
            </a:r>
            <a:r>
              <a:rPr lang="ru-RU" sz="4000" b="1" dirty="0" smtClean="0"/>
              <a:t>информации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19366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H="1">
            <a:off x="3347865" y="2173749"/>
            <a:ext cx="864096" cy="264073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1331640" y="692696"/>
            <a:ext cx="6552728" cy="148105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Компьютерные вирусы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по среде обитания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3284984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Загрузочные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endCxn id="6" idx="0"/>
          </p:cNvCxnSpPr>
          <p:nvPr/>
        </p:nvCxnSpPr>
        <p:spPr>
          <a:xfrm flipH="1">
            <a:off x="1914689" y="2173749"/>
            <a:ext cx="641087" cy="1111235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>
            <a:off x="6804248" y="2173749"/>
            <a:ext cx="540060" cy="1111235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481216" y="4790256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Макровирусы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0404" y="4814486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Сетевые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17" y="3284984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Файловые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932040" y="2173749"/>
            <a:ext cx="1063085" cy="2672309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58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7504"/>
          </a:xfrm>
        </p:spPr>
        <p:txBody>
          <a:bodyPr/>
          <a:lstStyle/>
          <a:p>
            <a:r>
              <a:rPr lang="ru-RU" sz="4400" b="1" dirty="0"/>
              <a:t>Антивирусные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8229600" cy="36004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</a:rPr>
              <a:t>Антивирусная программа (антивирус) — </a:t>
            </a:r>
            <a:r>
              <a:rPr lang="ru-RU" dirty="0">
                <a:solidFill>
                  <a:schemeClr val="tx1"/>
                </a:solidFill>
              </a:rPr>
              <a:t>любая программа для обнаружения компьютерных вирусов, а также нежелательных (считающихся вредоносными) программ вообще и восстановления зараженных (модифицированных) такими программами файлов, а также для профилактики — предотвращения заражения (модификации) файлов или операционной системы вредоносным кодом.</a:t>
            </a:r>
          </a:p>
        </p:txBody>
      </p:sp>
      <p:pic>
        <p:nvPicPr>
          <p:cNvPr id="5122" name="Picture 2" descr="C:\Users\Marina\Desktop\Презентации к диплому\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455" y="4797152"/>
            <a:ext cx="2611016" cy="195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8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412776"/>
          </a:xfrm>
        </p:spPr>
        <p:txBody>
          <a:bodyPr/>
          <a:lstStyle/>
          <a:p>
            <a:r>
              <a:rPr lang="ru-RU" sz="4400" b="1" dirty="0"/>
              <a:t>Методы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защиты </a:t>
            </a:r>
            <a:r>
              <a:rPr lang="ru-RU" sz="4400" b="1" dirty="0"/>
              <a:t>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При разработке методов защиты информации в информационной среде следует учесть следующие важные факторы и условия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расширение областей использования компьютеров и </a:t>
            </a:r>
            <a:r>
              <a:rPr lang="ru-RU" dirty="0" smtClean="0">
                <a:solidFill>
                  <a:schemeClr val="tx1"/>
                </a:solidFill>
              </a:rPr>
              <a:t>увеличение </a:t>
            </a:r>
            <a:r>
              <a:rPr lang="ru-RU" dirty="0">
                <a:solidFill>
                  <a:schemeClr val="tx1"/>
                </a:solidFill>
              </a:rPr>
              <a:t>темпа роста компьютерного </a:t>
            </a:r>
            <a:r>
              <a:rPr lang="ru-RU" dirty="0" smtClean="0">
                <a:solidFill>
                  <a:schemeClr val="tx1"/>
                </a:solidFill>
              </a:rPr>
              <a:t>парка;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высокая </a:t>
            </a:r>
            <a:r>
              <a:rPr lang="ru-RU" dirty="0">
                <a:solidFill>
                  <a:schemeClr val="tx1"/>
                </a:solidFill>
              </a:rPr>
              <a:t>степень концентрации информации в центрах ее обработки и, как следствие, появление централизованных баз данных, предназначенных для коллективного </a:t>
            </a:r>
            <a:r>
              <a:rPr lang="ru-RU" dirty="0" smtClean="0">
                <a:solidFill>
                  <a:schemeClr val="tx1"/>
                </a:solidFill>
              </a:rPr>
              <a:t>пользования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расширение </a:t>
            </a:r>
            <a:r>
              <a:rPr lang="ru-RU" dirty="0">
                <a:solidFill>
                  <a:schemeClr val="tx1"/>
                </a:solidFill>
              </a:rPr>
              <a:t>доступа пользователя к мировым </a:t>
            </a:r>
            <a:r>
              <a:rPr lang="ru-RU" dirty="0" smtClean="0">
                <a:solidFill>
                  <a:schemeClr val="tx1"/>
                </a:solidFill>
              </a:rPr>
              <a:t>информационным ресурсам;</a:t>
            </a:r>
            <a:endParaRPr lang="ru-RU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усложнение </a:t>
            </a:r>
            <a:r>
              <a:rPr lang="ru-RU" dirty="0">
                <a:solidFill>
                  <a:schemeClr val="tx1"/>
                </a:solidFill>
              </a:rPr>
              <a:t>программного обеспечения вычислительного </a:t>
            </a:r>
            <a:r>
              <a:rPr lang="ru-RU" dirty="0" smtClean="0">
                <a:solidFill>
                  <a:schemeClr val="tx1"/>
                </a:solidFill>
              </a:rPr>
              <a:t>процесса </a:t>
            </a:r>
            <a:r>
              <a:rPr lang="ru-RU" dirty="0">
                <a:solidFill>
                  <a:schemeClr val="tx1"/>
                </a:solidFill>
              </a:rPr>
              <a:t>на компьютере.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645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16016" y="1052736"/>
            <a:ext cx="4248472" cy="482453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chemeClr val="tx1"/>
                </a:solidFill>
              </a:rPr>
              <a:t>Методы защиты: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Ограничение доступа к информации;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Шифрование информации;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Контроль доступа к аппаратуре;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Законодательные меры.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Marina\Desktop\Презентации к диплому\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960440" cy="299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211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4762872" cy="63367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 каждым годом количество угроз информационной безопасности </a:t>
            </a:r>
            <a:r>
              <a:rPr lang="ru-RU" dirty="0" smtClean="0">
                <a:solidFill>
                  <a:schemeClr val="tx1"/>
                </a:solidFill>
              </a:rPr>
              <a:t>компьютерных </a:t>
            </a:r>
            <a:r>
              <a:rPr lang="ru-RU" dirty="0">
                <a:solidFill>
                  <a:schemeClr val="tx1"/>
                </a:solidFill>
              </a:rPr>
              <a:t>систем и способов их </a:t>
            </a:r>
            <a:r>
              <a:rPr lang="ru-RU" dirty="0" smtClean="0">
                <a:solidFill>
                  <a:schemeClr val="tx1"/>
                </a:solidFill>
              </a:rPr>
              <a:t>реализации </a:t>
            </a:r>
            <a:r>
              <a:rPr lang="ru-RU" dirty="0">
                <a:solidFill>
                  <a:schemeClr val="tx1"/>
                </a:solidFill>
              </a:rPr>
              <a:t>постоянно увеличивается. Основными причинами здесь </a:t>
            </a:r>
            <a:r>
              <a:rPr lang="ru-RU" dirty="0" smtClean="0">
                <a:solidFill>
                  <a:schemeClr val="tx1"/>
                </a:solidFill>
              </a:rPr>
              <a:t>являются </a:t>
            </a:r>
            <a:r>
              <a:rPr lang="ru-RU" dirty="0">
                <a:solidFill>
                  <a:schemeClr val="tx1"/>
                </a:solidFill>
              </a:rPr>
              <a:t>недостатки современных </a:t>
            </a:r>
            <a:r>
              <a:rPr lang="ru-RU" dirty="0" smtClean="0">
                <a:solidFill>
                  <a:schemeClr val="tx1"/>
                </a:solidFill>
              </a:rPr>
              <a:t>информационных </a:t>
            </a:r>
            <a:r>
              <a:rPr lang="ru-RU" dirty="0">
                <a:solidFill>
                  <a:schemeClr val="tx1"/>
                </a:solidFill>
              </a:rPr>
              <a:t>технологий и постоянно возрастающая сложность аппаратной части. На преодоление этих причин направлены усилия многочисленных разработчиков программных и аппаратных методов защиты ин-формации в компьютерных системах.</a:t>
            </a:r>
          </a:p>
        </p:txBody>
      </p:sp>
      <p:pic>
        <p:nvPicPr>
          <p:cNvPr id="8194" name="Picture 2" descr="C:\Users\Marina\Desktop\Презентации к диплому\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69113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549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7504"/>
          </a:xfrm>
        </p:spPr>
        <p:txBody>
          <a:bodyPr/>
          <a:lstStyle/>
          <a:p>
            <a:r>
              <a:rPr lang="ru-RU" sz="4400" b="1" dirty="0"/>
              <a:t>Политика безопасности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199" y="3861048"/>
            <a:ext cx="8229600" cy="26971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chemeClr val="tx1"/>
                </a:solidFill>
              </a:rPr>
              <a:t>Политика безопасности —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это </a:t>
            </a:r>
            <a:r>
              <a:rPr lang="ru-RU" dirty="0">
                <a:solidFill>
                  <a:schemeClr val="tx1"/>
                </a:solidFill>
              </a:rPr>
              <a:t>совокупность технических, </a:t>
            </a:r>
            <a:r>
              <a:rPr lang="ru-RU" dirty="0" smtClean="0">
                <a:solidFill>
                  <a:schemeClr val="tx1"/>
                </a:solidFill>
              </a:rPr>
              <a:t>программных </a:t>
            </a:r>
            <a:r>
              <a:rPr lang="ru-RU" dirty="0">
                <a:solidFill>
                  <a:schemeClr val="tx1"/>
                </a:solidFill>
              </a:rPr>
              <a:t>и организационных мер, направленных на защиту </a:t>
            </a:r>
            <a:r>
              <a:rPr lang="ru-RU" dirty="0" smtClean="0">
                <a:solidFill>
                  <a:schemeClr val="tx1"/>
                </a:solidFill>
              </a:rPr>
              <a:t>информации </a:t>
            </a:r>
            <a:r>
              <a:rPr lang="ru-RU" dirty="0">
                <a:solidFill>
                  <a:schemeClr val="tx1"/>
                </a:solidFill>
              </a:rPr>
              <a:t>в компьютерной сети.</a:t>
            </a:r>
          </a:p>
        </p:txBody>
      </p:sp>
      <p:pic>
        <p:nvPicPr>
          <p:cNvPr id="7170" name="Picture 2" descr="C:\Users\Marina\Desktop\Презентации к диплому\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2" y="1412776"/>
            <a:ext cx="204787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rina\Desktop\Презентации к диплому\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011" y="5083359"/>
            <a:ext cx="2400436" cy="158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08112"/>
          </a:xfrm>
        </p:spPr>
        <p:txBody>
          <a:bodyPr/>
          <a:lstStyle/>
          <a:p>
            <a:r>
              <a:rPr lang="ru-RU" sz="4000" dirty="0" smtClean="0"/>
              <a:t>Информационная безопасность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Процесс информатизации неизбежно приводит к </a:t>
            </a:r>
            <a:r>
              <a:rPr lang="ru-RU" dirty="0" smtClean="0">
                <a:solidFill>
                  <a:schemeClr val="tx1"/>
                </a:solidFill>
              </a:rPr>
              <a:t>интеграции </a:t>
            </a:r>
            <a:r>
              <a:rPr lang="ru-RU" dirty="0">
                <a:solidFill>
                  <a:schemeClr val="tx1"/>
                </a:solidFill>
              </a:rPr>
              <a:t>этих сред, поэтому проблему защиты </a:t>
            </a:r>
            <a:r>
              <a:rPr lang="ru-RU" dirty="0" smtClean="0">
                <a:solidFill>
                  <a:schemeClr val="tx1"/>
                </a:solidFill>
              </a:rPr>
              <a:t>информации </a:t>
            </a:r>
            <a:r>
              <a:rPr lang="ru-RU" dirty="0">
                <a:solidFill>
                  <a:schemeClr val="tx1"/>
                </a:solidFill>
              </a:rPr>
              <a:t>необходимо решать, </a:t>
            </a:r>
            <a:r>
              <a:rPr lang="ru-RU" dirty="0" smtClean="0">
                <a:solidFill>
                  <a:schemeClr val="tx1"/>
                </a:solidFill>
              </a:rPr>
              <a:t>учитывая </a:t>
            </a:r>
            <a:r>
              <a:rPr lang="ru-RU" dirty="0">
                <a:solidFill>
                  <a:schemeClr val="tx1"/>
                </a:solidFill>
              </a:rPr>
              <a:t>всю совокупность </a:t>
            </a:r>
            <a:r>
              <a:rPr lang="ru-RU" dirty="0" smtClean="0">
                <a:solidFill>
                  <a:schemeClr val="tx1"/>
                </a:solidFill>
              </a:rPr>
              <a:t>условий </a:t>
            </a:r>
            <a:r>
              <a:rPr lang="ru-RU" dirty="0">
                <a:solidFill>
                  <a:schemeClr val="tx1"/>
                </a:solidFill>
              </a:rPr>
              <a:t>циркуляции информации, создания и использования информационных ресурсов в этой </a:t>
            </a:r>
            <a:r>
              <a:rPr lang="ru-RU" dirty="0" smtClean="0">
                <a:solidFill>
                  <a:schemeClr val="tx1"/>
                </a:solidFill>
              </a:rPr>
              <a:t>информационной среде.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Информационная </a:t>
            </a:r>
            <a:r>
              <a:rPr lang="ru-RU" b="1" i="1" dirty="0">
                <a:solidFill>
                  <a:schemeClr val="tx1"/>
                </a:solidFill>
              </a:rPr>
              <a:t>среда </a:t>
            </a:r>
            <a:r>
              <a:rPr lang="ru-RU" dirty="0">
                <a:solidFill>
                  <a:schemeClr val="tx1"/>
                </a:solidFill>
              </a:rPr>
              <a:t>— это совокупность условий, средств и </a:t>
            </a:r>
            <a:r>
              <a:rPr lang="ru-RU" dirty="0" smtClean="0">
                <a:solidFill>
                  <a:schemeClr val="tx1"/>
                </a:solidFill>
              </a:rPr>
              <a:t>методов </a:t>
            </a:r>
            <a:r>
              <a:rPr lang="ru-RU" dirty="0">
                <a:solidFill>
                  <a:schemeClr val="tx1"/>
                </a:solidFill>
              </a:rPr>
              <a:t>на базе компьютерных систем, предназначенных для </a:t>
            </a:r>
            <a:r>
              <a:rPr lang="ru-RU" dirty="0" smtClean="0">
                <a:solidFill>
                  <a:schemeClr val="tx1"/>
                </a:solidFill>
              </a:rPr>
              <a:t>создания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использования </a:t>
            </a:r>
            <a:r>
              <a:rPr lang="ru-RU" dirty="0">
                <a:solidFill>
                  <a:schemeClr val="tx1"/>
                </a:solidFill>
              </a:rPr>
              <a:t>информационных ресурсов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Совокупность </a:t>
            </a:r>
            <a:r>
              <a:rPr lang="ru-RU" dirty="0">
                <a:solidFill>
                  <a:schemeClr val="tx1"/>
                </a:solidFill>
              </a:rPr>
              <a:t>факторов, представляющих опасность для </a:t>
            </a:r>
            <a:r>
              <a:rPr lang="ru-RU" dirty="0" smtClean="0">
                <a:solidFill>
                  <a:schemeClr val="tx1"/>
                </a:solidFill>
              </a:rPr>
              <a:t>функционирования </a:t>
            </a:r>
            <a:r>
              <a:rPr lang="ru-RU" dirty="0">
                <a:solidFill>
                  <a:schemeClr val="tx1"/>
                </a:solidFill>
              </a:rPr>
              <a:t>информационной среды, называют </a:t>
            </a:r>
            <a:r>
              <a:rPr lang="ru-RU" b="1" i="1" dirty="0" smtClean="0">
                <a:solidFill>
                  <a:schemeClr val="tx1"/>
                </a:solidFill>
              </a:rPr>
              <a:t>информационными </a:t>
            </a:r>
            <a:r>
              <a:rPr lang="ru-RU" b="1" i="1" dirty="0">
                <a:solidFill>
                  <a:schemeClr val="tx1"/>
                </a:solidFill>
              </a:rPr>
              <a:t>угрозами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58470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16024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chemeClr val="tx1"/>
                </a:solidFill>
              </a:rPr>
              <a:t>Информационная безопасность </a:t>
            </a:r>
            <a:r>
              <a:rPr lang="ru-RU" dirty="0">
                <a:solidFill>
                  <a:schemeClr val="tx1"/>
                </a:solidFill>
              </a:rPr>
              <a:t>—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совокупность </a:t>
            </a:r>
            <a:r>
              <a:rPr lang="ru-RU" dirty="0">
                <a:solidFill>
                  <a:schemeClr val="tx1"/>
                </a:solidFill>
              </a:rPr>
              <a:t>мер по защите </a:t>
            </a:r>
            <a:r>
              <a:rPr lang="ru-RU" dirty="0" smtClean="0">
                <a:solidFill>
                  <a:schemeClr val="tx1"/>
                </a:solidFill>
              </a:rPr>
              <a:t>информационной </a:t>
            </a:r>
            <a:r>
              <a:rPr lang="ru-RU" dirty="0">
                <a:solidFill>
                  <a:schemeClr val="tx1"/>
                </a:solidFill>
              </a:rPr>
              <a:t>среды общества и человека.</a:t>
            </a:r>
          </a:p>
        </p:txBody>
      </p:sp>
      <p:pic>
        <p:nvPicPr>
          <p:cNvPr id="2050" name="Picture 2" descr="C:\Users\Marina\Desktop\Презентации к диплому\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879" y="2352181"/>
            <a:ext cx="5883163" cy="396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0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600200"/>
          </a:xfrm>
        </p:spPr>
        <p:txBody>
          <a:bodyPr/>
          <a:lstStyle/>
          <a:p>
            <a:r>
              <a:rPr lang="ru-RU" sz="4400" b="1" dirty="0" smtClean="0"/>
              <a:t>Цели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информационной безопасности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4258816" cy="4065315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защита национальных </a:t>
            </a:r>
            <a:r>
              <a:rPr lang="ru-RU" dirty="0" smtClean="0">
                <a:solidFill>
                  <a:schemeClr val="tx1"/>
                </a:solidFill>
              </a:rPr>
              <a:t>интересов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обеспечение </a:t>
            </a:r>
            <a:r>
              <a:rPr lang="ru-RU" dirty="0">
                <a:solidFill>
                  <a:schemeClr val="tx1"/>
                </a:solidFill>
              </a:rPr>
              <a:t>человека и </a:t>
            </a:r>
            <a:r>
              <a:rPr lang="ru-RU" dirty="0" smtClean="0">
                <a:solidFill>
                  <a:schemeClr val="tx1"/>
                </a:solidFill>
              </a:rPr>
              <a:t>общества </a:t>
            </a:r>
            <a:r>
              <a:rPr lang="ru-RU" dirty="0">
                <a:solidFill>
                  <a:schemeClr val="tx1"/>
                </a:solidFill>
              </a:rPr>
              <a:t>достоверной и </a:t>
            </a:r>
            <a:r>
              <a:rPr lang="ru-RU" dirty="0" smtClean="0">
                <a:solidFill>
                  <a:schemeClr val="tx1"/>
                </a:solidFill>
              </a:rPr>
              <a:t>полной </a:t>
            </a:r>
            <a:r>
              <a:rPr lang="ru-RU" dirty="0">
                <a:solidFill>
                  <a:schemeClr val="tx1"/>
                </a:solidFill>
              </a:rPr>
              <a:t>информацией;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правовая </a:t>
            </a:r>
            <a:r>
              <a:rPr lang="ru-RU" dirty="0">
                <a:solidFill>
                  <a:schemeClr val="tx1"/>
                </a:solidFill>
              </a:rPr>
              <a:t>защита человека и общества при получении, распространении и </a:t>
            </a:r>
            <a:r>
              <a:rPr lang="ru-RU" dirty="0" smtClean="0">
                <a:solidFill>
                  <a:schemeClr val="tx1"/>
                </a:solidFill>
              </a:rPr>
              <a:t>использовании </a:t>
            </a:r>
            <a:r>
              <a:rPr lang="ru-RU" dirty="0">
                <a:solidFill>
                  <a:schemeClr val="tx1"/>
                </a:solidFill>
              </a:rPr>
              <a:t>информации.</a:t>
            </a:r>
          </a:p>
          <a:p>
            <a:endParaRPr lang="ru-RU" dirty="0"/>
          </a:p>
        </p:txBody>
      </p:sp>
      <p:pic>
        <p:nvPicPr>
          <p:cNvPr id="3074" name="Picture 2" descr="C:\Users\Marina\Desktop\Презентации к диплому\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54253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72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600200"/>
          </a:xfrm>
        </p:spPr>
        <p:txBody>
          <a:bodyPr/>
          <a:lstStyle/>
          <a:p>
            <a:r>
              <a:rPr lang="ru-RU" sz="4000" b="1" dirty="0" smtClean="0"/>
              <a:t>Объекты обеспечения информационной безопасности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информационные ресурсы;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система </a:t>
            </a:r>
            <a:r>
              <a:rPr lang="ru-RU" dirty="0">
                <a:solidFill>
                  <a:schemeClr val="tx1"/>
                </a:solidFill>
              </a:rPr>
              <a:t>создания, распространения и использования </a:t>
            </a:r>
            <a:r>
              <a:rPr lang="ru-RU" dirty="0" smtClean="0">
                <a:solidFill>
                  <a:schemeClr val="tx1"/>
                </a:solidFill>
              </a:rPr>
              <a:t>информационных </a:t>
            </a:r>
            <a:r>
              <a:rPr lang="ru-RU" dirty="0">
                <a:solidFill>
                  <a:schemeClr val="tx1"/>
                </a:solidFill>
              </a:rPr>
              <a:t>ресурсов;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информационная </a:t>
            </a:r>
            <a:r>
              <a:rPr lang="ru-RU" dirty="0">
                <a:solidFill>
                  <a:schemeClr val="tx1"/>
                </a:solidFill>
              </a:rPr>
              <a:t>инфраструктура общества (информационные коммуникации, сети связи, центры анализа и обработки </a:t>
            </a:r>
            <a:r>
              <a:rPr lang="ru-RU" dirty="0" smtClean="0">
                <a:solidFill>
                  <a:schemeClr val="tx1"/>
                </a:solidFill>
              </a:rPr>
              <a:t>данных</a:t>
            </a:r>
            <a:r>
              <a:rPr lang="ru-RU" dirty="0">
                <a:solidFill>
                  <a:schemeClr val="tx1"/>
                </a:solidFill>
              </a:rPr>
              <a:t>, системы и средства защиты информации);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средства </a:t>
            </a:r>
            <a:r>
              <a:rPr lang="ru-RU" dirty="0">
                <a:solidFill>
                  <a:schemeClr val="tx1"/>
                </a:solidFill>
              </a:rPr>
              <a:t>массовой информации;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права </a:t>
            </a:r>
            <a:r>
              <a:rPr lang="ru-RU" dirty="0">
                <a:solidFill>
                  <a:schemeClr val="tx1"/>
                </a:solidFill>
              </a:rPr>
              <a:t>человека и государства на получение, распространение и использование информации;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защита </a:t>
            </a:r>
            <a:r>
              <a:rPr lang="ru-RU" dirty="0">
                <a:solidFill>
                  <a:schemeClr val="tx1"/>
                </a:solidFill>
              </a:rPr>
              <a:t>интеллектуальной собственности и </a:t>
            </a:r>
            <a:r>
              <a:rPr lang="ru-RU" dirty="0" smtClean="0">
                <a:solidFill>
                  <a:schemeClr val="tx1"/>
                </a:solidFill>
              </a:rPr>
              <a:t>конфиденциальной </a:t>
            </a:r>
            <a:r>
              <a:rPr lang="ru-RU" dirty="0">
                <a:solidFill>
                  <a:schemeClr val="tx1"/>
                </a:solidFill>
              </a:rPr>
              <a:t>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80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4400" b="1" dirty="0" smtClean="0"/>
              <a:t>Источники</a:t>
            </a: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>информационных угроз</a:t>
            </a:r>
            <a:endParaRPr lang="ru-RU" sz="4000" b="1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971600" y="1628800"/>
            <a:ext cx="7200800" cy="4968552"/>
            <a:chOff x="971600" y="1628800"/>
            <a:chExt cx="7200800" cy="496855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275856" y="1628800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Источники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580112" y="3219725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Внутренние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71600" y="3203135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Внешние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619672" y="4149080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Политика стран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19672" y="4797152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Информационная война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19672" y="5445224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Преступная деятельность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19672" y="6093296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Прочие источники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76056" y="4149080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Отставание по уроню информатизации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76056" y="4797152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Отставание по технологии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76056" y="5445224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Недостаточный уровень образования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76056" y="6093296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Прочие источники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267744" y="2780928"/>
              <a:ext cx="4608512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endCxn id="6" idx="0"/>
            </p:cNvCxnSpPr>
            <p:nvPr/>
          </p:nvCxnSpPr>
          <p:spPr>
            <a:xfrm>
              <a:off x="2267744" y="2780928"/>
              <a:ext cx="0" cy="422207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endCxn id="5" idx="0"/>
            </p:cNvCxnSpPr>
            <p:nvPr/>
          </p:nvCxnSpPr>
          <p:spPr>
            <a:xfrm>
              <a:off x="6876256" y="2780928"/>
              <a:ext cx="0" cy="438797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4" idx="2"/>
            </p:cNvCxnSpPr>
            <p:nvPr/>
          </p:nvCxnSpPr>
          <p:spPr>
            <a:xfrm>
              <a:off x="4572000" y="2420888"/>
              <a:ext cx="0" cy="36004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259632" y="3995223"/>
              <a:ext cx="0" cy="2350101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endCxn id="7" idx="1"/>
            </p:cNvCxnSpPr>
            <p:nvPr/>
          </p:nvCxnSpPr>
          <p:spPr>
            <a:xfrm>
              <a:off x="1259632" y="4401108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endCxn id="8" idx="1"/>
            </p:cNvCxnSpPr>
            <p:nvPr/>
          </p:nvCxnSpPr>
          <p:spPr>
            <a:xfrm>
              <a:off x="1259632" y="5049180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endCxn id="9" idx="1"/>
            </p:cNvCxnSpPr>
            <p:nvPr/>
          </p:nvCxnSpPr>
          <p:spPr>
            <a:xfrm>
              <a:off x="1259632" y="5697252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>
              <a:endCxn id="10" idx="1"/>
            </p:cNvCxnSpPr>
            <p:nvPr/>
          </p:nvCxnSpPr>
          <p:spPr>
            <a:xfrm>
              <a:off x="1259632" y="6345324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902370" y="3995223"/>
              <a:ext cx="18002" cy="2350101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endCxn id="11" idx="3"/>
            </p:cNvCxnSpPr>
            <p:nvPr/>
          </p:nvCxnSpPr>
          <p:spPr>
            <a:xfrm flipH="1">
              <a:off x="7524328" y="4401108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>
              <a:endCxn id="12" idx="3"/>
            </p:cNvCxnSpPr>
            <p:nvPr/>
          </p:nvCxnSpPr>
          <p:spPr>
            <a:xfrm flipH="1">
              <a:off x="7524328" y="5049180"/>
              <a:ext cx="378042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>
              <a:endCxn id="13" idx="3"/>
            </p:cNvCxnSpPr>
            <p:nvPr/>
          </p:nvCxnSpPr>
          <p:spPr>
            <a:xfrm flipH="1">
              <a:off x="7524328" y="5697252"/>
              <a:ext cx="378042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endCxn id="14" idx="3"/>
            </p:cNvCxnSpPr>
            <p:nvPr/>
          </p:nvCxnSpPr>
          <p:spPr>
            <a:xfrm flipH="1">
              <a:off x="7524328" y="6345324"/>
              <a:ext cx="396044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010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202" y="116632"/>
            <a:ext cx="8229600" cy="134076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2F5897"/>
                </a:solidFill>
              </a:rPr>
              <a:t>Виды</a:t>
            </a:r>
            <a:r>
              <a:rPr lang="ru-RU" sz="4000" b="1" dirty="0" smtClean="0">
                <a:solidFill>
                  <a:srgbClr val="2F5897"/>
                </a:solidFill>
              </a:rPr>
              <a:t> </a:t>
            </a:r>
            <a:r>
              <a:rPr lang="ru-RU" sz="4000" b="1" dirty="0">
                <a:solidFill>
                  <a:srgbClr val="2F5897"/>
                </a:solidFill>
              </a:rPr>
              <a:t/>
            </a:r>
            <a:br>
              <a:rPr lang="ru-RU" sz="4000" b="1" dirty="0">
                <a:solidFill>
                  <a:srgbClr val="2F5897"/>
                </a:solidFill>
              </a:rPr>
            </a:br>
            <a:r>
              <a:rPr lang="ru-RU" sz="4000" b="1" dirty="0">
                <a:solidFill>
                  <a:srgbClr val="2F5897"/>
                </a:solidFill>
              </a:rPr>
              <a:t>информационных угроз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83768" y="1677456"/>
            <a:ext cx="4316676" cy="97210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Информационные угрозы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3268381"/>
            <a:ext cx="3096344" cy="79208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Случайные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3251791"/>
            <a:ext cx="3096344" cy="79208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Преднамеренные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197736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Хищение информации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32039" y="4993904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Компьютерные вирусы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32039" y="5745908"/>
            <a:ext cx="2448272" cy="900100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Физическое воздействие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аппаратуру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197736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Ошибки пользователя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845808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Ошибки профессионалов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5493880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Отказы и сбои аппаратуры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6141952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Форс-мажорные обстоятельства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267744" y="2829584"/>
            <a:ext cx="460851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67744" y="2829584"/>
            <a:ext cx="0" cy="42220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876256" y="2829584"/>
            <a:ext cx="0" cy="43879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2"/>
          </p:cNvCxnSpPr>
          <p:nvPr/>
        </p:nvCxnSpPr>
        <p:spPr>
          <a:xfrm>
            <a:off x="4642106" y="2649564"/>
            <a:ext cx="0" cy="18002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259632" y="4043879"/>
            <a:ext cx="12367" cy="2152079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8" idx="1"/>
          </p:cNvCxnSpPr>
          <p:nvPr/>
        </p:nvCxnSpPr>
        <p:spPr>
          <a:xfrm>
            <a:off x="1259632" y="4449764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9" idx="1"/>
          </p:cNvCxnSpPr>
          <p:nvPr/>
        </p:nvCxnSpPr>
        <p:spPr>
          <a:xfrm>
            <a:off x="1271999" y="5245932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1"/>
          </p:cNvCxnSpPr>
          <p:nvPr/>
        </p:nvCxnSpPr>
        <p:spPr>
          <a:xfrm>
            <a:off x="1271999" y="6195958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902370" y="4043879"/>
            <a:ext cx="18002" cy="2350101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2" idx="3"/>
          </p:cNvCxnSpPr>
          <p:nvPr/>
        </p:nvCxnSpPr>
        <p:spPr>
          <a:xfrm flipH="1">
            <a:off x="7524328" y="4449764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3" idx="3"/>
          </p:cNvCxnSpPr>
          <p:nvPr/>
        </p:nvCxnSpPr>
        <p:spPr>
          <a:xfrm flipH="1">
            <a:off x="7524328" y="5097836"/>
            <a:ext cx="378042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4" idx="3"/>
          </p:cNvCxnSpPr>
          <p:nvPr/>
        </p:nvCxnSpPr>
        <p:spPr>
          <a:xfrm flipH="1">
            <a:off x="7524328" y="5745908"/>
            <a:ext cx="378042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5" idx="3"/>
          </p:cNvCxnSpPr>
          <p:nvPr/>
        </p:nvCxnSpPr>
        <p:spPr>
          <a:xfrm flipH="1">
            <a:off x="7524328" y="6393980"/>
            <a:ext cx="396044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17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7504"/>
          </a:xfrm>
        </p:spPr>
        <p:txBody>
          <a:bodyPr/>
          <a:lstStyle/>
          <a:p>
            <a:r>
              <a:rPr lang="ru-RU" sz="4400" b="1" dirty="0" smtClean="0"/>
              <a:t>Компьютерные вирусы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3"/>
            <a:ext cx="8229600" cy="2880320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solidFill>
                  <a:schemeClr val="tx1"/>
                </a:solidFill>
              </a:rPr>
              <a:t>Компьютерный вирус –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это </a:t>
            </a:r>
            <a:r>
              <a:rPr lang="ru-RU" dirty="0">
                <a:solidFill>
                  <a:schemeClr val="tx1"/>
                </a:solidFill>
              </a:rPr>
              <a:t>небольшая программа, написанная программистом высокой квалификации, способная к саморазмножению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выполнению разных вредоносных действий.</a:t>
            </a:r>
          </a:p>
        </p:txBody>
      </p:sp>
      <p:pic>
        <p:nvPicPr>
          <p:cNvPr id="4098" name="Picture 2" descr="C:\Users\Marina\Desktop\Презентации к диплому\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41545"/>
            <a:ext cx="2575493" cy="258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689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719572" y="692696"/>
            <a:ext cx="7704856" cy="5023669"/>
            <a:chOff x="719572" y="692696"/>
            <a:chExt cx="7704856" cy="5023669"/>
          </a:xfrm>
        </p:grpSpPr>
        <p:cxnSp>
          <p:nvCxnSpPr>
            <p:cNvPr id="32" name="Прямая со стрелкой 31"/>
            <p:cNvCxnSpPr>
              <a:endCxn id="31" idx="0"/>
            </p:cNvCxnSpPr>
            <p:nvPr/>
          </p:nvCxnSpPr>
          <p:spPr>
            <a:xfrm>
              <a:off x="4577560" y="2173749"/>
              <a:ext cx="30444" cy="2623403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Скругленный прямоугольник 5"/>
            <p:cNvSpPr/>
            <p:nvPr/>
          </p:nvSpPr>
          <p:spPr>
            <a:xfrm>
              <a:off x="1331640" y="692696"/>
              <a:ext cx="6552728" cy="148105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Компьютерные вирусы </a:t>
              </a: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по величине вредного воздействия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328084" y="3284984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719572" y="3284984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Неопасные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Прямая со стрелкой 16"/>
            <p:cNvCxnSpPr>
              <a:endCxn id="8" idx="0"/>
            </p:cNvCxnSpPr>
            <p:nvPr/>
          </p:nvCxnSpPr>
          <p:spPr>
            <a:xfrm>
              <a:off x="2267744" y="2173749"/>
              <a:ext cx="0" cy="1111235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endCxn id="7" idx="0"/>
            </p:cNvCxnSpPr>
            <p:nvPr/>
          </p:nvCxnSpPr>
          <p:spPr>
            <a:xfrm>
              <a:off x="6876256" y="2173749"/>
              <a:ext cx="0" cy="1111235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Скругленный прямоугольник 30"/>
            <p:cNvSpPr/>
            <p:nvPr/>
          </p:nvSpPr>
          <p:spPr>
            <a:xfrm>
              <a:off x="3059832" y="4797152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 Очень 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2269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85</TotalTime>
  <Words>475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Информационная безопасность   Виды информационных угроз   Методы защиты информации</vt:lpstr>
      <vt:lpstr>Информационная безопасность</vt:lpstr>
      <vt:lpstr>Презентация PowerPoint</vt:lpstr>
      <vt:lpstr>Цели  информационной безопасности</vt:lpstr>
      <vt:lpstr>Объекты обеспечения информационной безопасности</vt:lpstr>
      <vt:lpstr>Источники  информационных угроз</vt:lpstr>
      <vt:lpstr>Виды  информационных угроз</vt:lpstr>
      <vt:lpstr>Компьютерные вирусы</vt:lpstr>
      <vt:lpstr>Презентация PowerPoint</vt:lpstr>
      <vt:lpstr>Презентация PowerPoint</vt:lpstr>
      <vt:lpstr>Антивирусные программы</vt:lpstr>
      <vt:lpstr>Методы  защиты информации</vt:lpstr>
      <vt:lpstr>Презентация PowerPoint</vt:lpstr>
      <vt:lpstr>Презентация PowerPoint</vt:lpstr>
      <vt:lpstr>Политика безопасности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   Виды информационных угроз   Методы защиты информации</dc:title>
  <dc:creator>Marina</dc:creator>
  <cp:lastModifiedBy>Marina</cp:lastModifiedBy>
  <cp:revision>18</cp:revision>
  <dcterms:created xsi:type="dcterms:W3CDTF">2013-01-11T17:48:38Z</dcterms:created>
  <dcterms:modified xsi:type="dcterms:W3CDTF">2013-01-14T12:34:47Z</dcterms:modified>
</cp:coreProperties>
</file>