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58" r:id="rId2"/>
    <p:sldId id="256" r:id="rId3"/>
    <p:sldId id="279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11" r:id="rId35"/>
    <p:sldId id="312" r:id="rId36"/>
    <p:sldId id="314" r:id="rId37"/>
    <p:sldId id="315" r:id="rId38"/>
    <p:sldId id="316" r:id="rId39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FF00"/>
    <a:srgbClr val="009999"/>
    <a:srgbClr val="003366"/>
    <a:srgbClr val="000066"/>
    <a:srgbClr val="FF0000"/>
    <a:srgbClr val="0000FF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498" autoAdjust="0"/>
    <p:restoredTop sz="94660"/>
  </p:normalViewPr>
  <p:slideViewPr>
    <p:cSldViewPr>
      <p:cViewPr varScale="1">
        <p:scale>
          <a:sx n="69" d="100"/>
          <a:sy n="69" d="100"/>
        </p:scale>
        <p:origin x="-7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43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090F33-A0B6-4BB1-A126-98E2C4B4AD5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9936C9-6E98-4045-BEF1-471A22F36877}" type="slidenum">
              <a:rPr lang="ru-RU"/>
              <a:pPr/>
              <a:t>1</a:t>
            </a:fld>
            <a:endParaRPr lang="ru-RU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Загария Ирина Владимировна  СОШ № 34 г. Енакиево   Донецкая область Украина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9CADA-8493-43FD-AB13-FF68BCA248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F7987-DFDC-446F-B2BF-8975C61D1A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35E68-CFA3-4D69-A5B7-655234BC81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057EA8-3607-4C36-8F6C-32B175EBDE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200E095-0BDD-4DC0-9999-876993642A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DD63A-0503-426B-80BA-F5250BE1DC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83716-EF1B-43FF-90E6-8FFBAE112C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56E40-8156-4997-BEB4-C25A6ECB74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4D4EA-7E66-4263-8658-6F3F092173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3EC7D-9DAE-4AA9-9C88-441EB56356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7AE68-EB59-4B9B-8916-A8BEF2711E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289B8-68F3-4E4B-B522-5C1F474E5B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C5E80-E8AE-41D5-AAF6-9F4D95464B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2BFFF47-5990-40DE-B4CE-74D15E13E90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5.xml"/><Relationship Id="rId18" Type="http://schemas.openxmlformats.org/officeDocument/2006/relationships/slide" Target="slide30.xml"/><Relationship Id="rId26" Type="http://schemas.openxmlformats.org/officeDocument/2006/relationships/slide" Target="slide9.xml"/><Relationship Id="rId39" Type="http://schemas.openxmlformats.org/officeDocument/2006/relationships/slide" Target="slide2.xml"/><Relationship Id="rId3" Type="http://schemas.openxmlformats.org/officeDocument/2006/relationships/slide" Target="slide13.xml"/><Relationship Id="rId21" Type="http://schemas.openxmlformats.org/officeDocument/2006/relationships/slide" Target="slide24.xml"/><Relationship Id="rId34" Type="http://schemas.openxmlformats.org/officeDocument/2006/relationships/slide" Target="slide20.xml"/><Relationship Id="rId7" Type="http://schemas.openxmlformats.org/officeDocument/2006/relationships/slide" Target="slide22.xml"/><Relationship Id="rId12" Type="http://schemas.openxmlformats.org/officeDocument/2006/relationships/slide" Target="slide23.xml"/><Relationship Id="rId17" Type="http://schemas.openxmlformats.org/officeDocument/2006/relationships/slide" Target="slide7.xml"/><Relationship Id="rId25" Type="http://schemas.openxmlformats.org/officeDocument/2006/relationships/slide" Target="slide10.xml"/><Relationship Id="rId33" Type="http://schemas.openxmlformats.org/officeDocument/2006/relationships/slide" Target="slide32.xml"/><Relationship Id="rId38" Type="http://schemas.openxmlformats.org/officeDocument/2006/relationships/slide" Target="slide34.xml"/><Relationship Id="rId2" Type="http://schemas.openxmlformats.org/officeDocument/2006/relationships/image" Target="../media/image4.jpeg"/><Relationship Id="rId16" Type="http://schemas.openxmlformats.org/officeDocument/2006/relationships/slide" Target="slide8.xml"/><Relationship Id="rId20" Type="http://schemas.openxmlformats.org/officeDocument/2006/relationships/slide" Target="slide36.xml"/><Relationship Id="rId29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slide" Target="slide21.xml"/><Relationship Id="rId24" Type="http://schemas.openxmlformats.org/officeDocument/2006/relationships/slide" Target="slide17.xml"/><Relationship Id="rId32" Type="http://schemas.openxmlformats.org/officeDocument/2006/relationships/slide" Target="slide11.xml"/><Relationship Id="rId37" Type="http://schemas.openxmlformats.org/officeDocument/2006/relationships/slide" Target="slide19.xml"/><Relationship Id="rId5" Type="http://schemas.openxmlformats.org/officeDocument/2006/relationships/slide" Target="slide29.xml"/><Relationship Id="rId15" Type="http://schemas.openxmlformats.org/officeDocument/2006/relationships/slide" Target="slide35.xml"/><Relationship Id="rId23" Type="http://schemas.openxmlformats.org/officeDocument/2006/relationships/slide" Target="slide16.xml"/><Relationship Id="rId28" Type="http://schemas.openxmlformats.org/officeDocument/2006/relationships/slide" Target="slide26.xml"/><Relationship Id="rId36" Type="http://schemas.openxmlformats.org/officeDocument/2006/relationships/slide" Target="slide38.xml"/><Relationship Id="rId10" Type="http://schemas.openxmlformats.org/officeDocument/2006/relationships/slide" Target="slide4.xml"/><Relationship Id="rId19" Type="http://schemas.openxmlformats.org/officeDocument/2006/relationships/slide" Target="slide37.xml"/><Relationship Id="rId31" Type="http://schemas.openxmlformats.org/officeDocument/2006/relationships/slide" Target="slide25.xml"/><Relationship Id="rId4" Type="http://schemas.openxmlformats.org/officeDocument/2006/relationships/image" Target="../media/image5.jpeg"/><Relationship Id="rId9" Type="http://schemas.openxmlformats.org/officeDocument/2006/relationships/slide" Target="slide28.xml"/><Relationship Id="rId14" Type="http://schemas.openxmlformats.org/officeDocument/2006/relationships/slide" Target="slide6.xml"/><Relationship Id="rId22" Type="http://schemas.openxmlformats.org/officeDocument/2006/relationships/slide" Target="slide31.xml"/><Relationship Id="rId27" Type="http://schemas.openxmlformats.org/officeDocument/2006/relationships/slide" Target="slide12.xml"/><Relationship Id="rId30" Type="http://schemas.openxmlformats.org/officeDocument/2006/relationships/slide" Target="slide18.xml"/><Relationship Id="rId35" Type="http://schemas.openxmlformats.org/officeDocument/2006/relationships/slide" Target="slide2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slide" Target="slide3.xml"/><Relationship Id="rId4" Type="http://schemas.openxmlformats.org/officeDocument/2006/relationships/image" Target="../media/image19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slide" Target="slide3.xml"/><Relationship Id="rId4" Type="http://schemas.openxmlformats.org/officeDocument/2006/relationships/image" Target="../media/image21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slide" Target="slide3.xml"/><Relationship Id="rId4" Type="http://schemas.openxmlformats.org/officeDocument/2006/relationships/image" Target="../media/image1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3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755650" y="549275"/>
            <a:ext cx="79930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84"/>
              </a:avLst>
            </a:prstTxWarp>
          </a:bodyPr>
          <a:lstStyle/>
          <a:p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Times New Roman"/>
                <a:cs typeface="Times New Roman"/>
              </a:rPr>
              <a:t>Географическая игра</a:t>
            </a:r>
          </a:p>
        </p:txBody>
      </p:sp>
      <p:sp>
        <p:nvSpPr>
          <p:cNvPr id="176142" name="Rectangle 1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524750" y="6381750"/>
            <a:ext cx="1420813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176147" name="WordArt 19"/>
          <p:cNvSpPr>
            <a:spLocks noChangeArrowheads="1" noChangeShapeType="1" noTextEdit="1"/>
          </p:cNvSpPr>
          <p:nvPr/>
        </p:nvSpPr>
        <p:spPr bwMode="auto">
          <a:xfrm>
            <a:off x="1619250" y="1773238"/>
            <a:ext cx="5976938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  <p:pic>
        <p:nvPicPr>
          <p:cNvPr id="176148" name="Picture 20" descr="ict06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611188" y="2924175"/>
            <a:ext cx="3025775" cy="2265363"/>
          </a:xfrm>
          <a:noFill/>
          <a:ln w="25400">
            <a:solidFill>
              <a:srgbClr val="000000"/>
            </a:solidFill>
          </a:ln>
        </p:spPr>
      </p:pic>
      <p:pic>
        <p:nvPicPr>
          <p:cNvPr id="176153" name="Picture 25" descr="лавовый поток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/>
          <a:srcRect/>
          <a:stretch>
            <a:fillRect/>
          </a:stretch>
        </p:blipFill>
        <p:spPr>
          <a:xfrm>
            <a:off x="5867400" y="3141663"/>
            <a:ext cx="2293938" cy="2730500"/>
          </a:xfr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FFFF00">
              <a:alpha val="34000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/>
              <a:t>Место на земной поверхности, где происходят самые значительные разрушения.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800">
              <a:solidFill>
                <a:srgbClr val="000099"/>
              </a:solidFill>
            </a:endParaRPr>
          </a:p>
        </p:txBody>
      </p:sp>
      <p:pic>
        <p:nvPicPr>
          <p:cNvPr id="34820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3482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6477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22</a:t>
            </a:r>
          </a:p>
        </p:txBody>
      </p:sp>
      <p:sp>
        <p:nvSpPr>
          <p:cNvPr id="3482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482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4829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70000"/>
              </a:lnSpc>
            </a:pPr>
            <a:r>
              <a:rPr lang="ru-RU" sz="2400" b="1">
                <a:solidFill>
                  <a:srgbClr val="CC0000"/>
                </a:solidFill>
              </a:rPr>
              <a:t>Эпицентр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6" name="Rectangl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34838" name="Rectangle 2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34842" name="Picture 26" descr="desk_globe_e0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03350" y="3716338"/>
            <a:ext cx="1512888" cy="1512887"/>
          </a:xfrm>
          <a:prstGeom prst="rect">
            <a:avLst/>
          </a:prstGeom>
          <a:noFill/>
        </p:spPr>
      </p:pic>
      <p:sp>
        <p:nvSpPr>
          <p:cNvPr id="34843" name="WordArt 27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8" grpId="1"/>
      <p:bldP spid="34819" grpId="0" build="p" animBg="1"/>
      <p:bldP spid="34823" grpId="0" animBg="1"/>
      <p:bldP spid="34824" grpId="0" animBg="1"/>
      <p:bldP spid="34825" grpId="0" animBg="1"/>
      <p:bldP spid="34826" grpId="0" animBg="1"/>
      <p:bldP spid="34827" grpId="0" animBg="1"/>
      <p:bldP spid="34828" grpId="0" animBg="1"/>
      <p:bldP spid="348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FFFF00">
              <a:alpha val="34000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>
              <a:spcBef>
                <a:spcPct val="30000"/>
              </a:spcBef>
              <a:buFontTx/>
              <a:buNone/>
            </a:pPr>
            <a:r>
              <a:rPr lang="ru-RU" b="1"/>
              <a:t>Самая большая по объему часть планеты</a:t>
            </a:r>
            <a:r>
              <a:rPr lang="ru-RU"/>
              <a:t>.</a:t>
            </a:r>
          </a:p>
          <a:p>
            <a:pPr algn="ctr">
              <a:buFontTx/>
              <a:buNone/>
            </a:pPr>
            <a:endParaRPr lang="ru-RU" sz="3600">
              <a:solidFill>
                <a:srgbClr val="000099"/>
              </a:solidFill>
            </a:endParaRPr>
          </a:p>
        </p:txBody>
      </p:sp>
      <p:pic>
        <p:nvPicPr>
          <p:cNvPr id="35844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3584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25</a:t>
            </a:r>
          </a:p>
        </p:txBody>
      </p:sp>
      <p:sp>
        <p:nvSpPr>
          <p:cNvPr id="3584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5852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5853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sz="3600" b="1" i="1">
                <a:solidFill>
                  <a:srgbClr val="CC0000"/>
                </a:solidFill>
              </a:rPr>
              <a:t>Мантия</a:t>
            </a:r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9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35861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sp>
        <p:nvSpPr>
          <p:cNvPr id="35863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2" grpId="1"/>
      <p:bldP spid="35843" grpId="0" build="p" animBg="1"/>
      <p:bldP spid="35847" grpId="0" animBg="1"/>
      <p:bldP spid="35848" grpId="0" animBg="1"/>
      <p:bldP spid="35849" grpId="0" animBg="1"/>
      <p:bldP spid="35850" grpId="0" animBg="1"/>
      <p:bldP spid="35851" grpId="0" animBg="1"/>
      <p:bldP spid="35852" grpId="0" animBg="1"/>
      <p:bldP spid="358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FFFF00">
              <a:alpha val="34000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/>
              <a:t>Материк южного полушария, образовавшийся в результате раскола материка Пангея.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>
              <a:solidFill>
                <a:srgbClr val="000099"/>
              </a:solidFill>
            </a:endParaRPr>
          </a:p>
        </p:txBody>
      </p:sp>
      <p:pic>
        <p:nvPicPr>
          <p:cNvPr id="36868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3686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30</a:t>
            </a:r>
          </a:p>
        </p:txBody>
      </p:sp>
      <p:sp>
        <p:nvSpPr>
          <p:cNvPr id="3687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6876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6877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sz="4000" b="1">
                <a:solidFill>
                  <a:srgbClr val="CC0000"/>
                </a:solidFill>
              </a:rPr>
              <a:t>Гондвана</a:t>
            </a: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8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3688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36886" name="Picture 22" descr="11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92275" y="3860800"/>
            <a:ext cx="1095375" cy="971550"/>
          </a:xfrm>
          <a:prstGeom prst="rect">
            <a:avLst/>
          </a:prstGeom>
          <a:noFill/>
        </p:spPr>
      </p:pic>
      <p:sp>
        <p:nvSpPr>
          <p:cNvPr id="36887" name="WordArt 23"/>
          <p:cNvSpPr>
            <a:spLocks noChangeArrowheads="1" noChangeShapeType="1" noTextEdit="1"/>
          </p:cNvSpPr>
          <p:nvPr/>
        </p:nvSpPr>
        <p:spPr bwMode="auto">
          <a:xfrm>
            <a:off x="323850" y="6308725"/>
            <a:ext cx="4679950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6" grpId="1"/>
      <p:bldP spid="36867" grpId="0" build="p" animBg="1"/>
      <p:bldP spid="36871" grpId="0" animBg="1"/>
      <p:bldP spid="36872" grpId="0" animBg="1"/>
      <p:bldP spid="36873" grpId="0" animBg="1"/>
      <p:bldP spid="36874" grpId="0" animBg="1"/>
      <p:bldP spid="36875" grpId="0" animBg="1"/>
      <p:bldP spid="36876" grpId="0" animBg="1"/>
      <p:bldP spid="3687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/>
              <a:t>Слой мантии, расположенный на глубине 150  км от поверхности земли.</a:t>
            </a:r>
          </a:p>
          <a:p>
            <a:pPr algn="ctr">
              <a:lnSpc>
                <a:spcPct val="170000"/>
              </a:lnSpc>
              <a:buFontTx/>
              <a:buNone/>
            </a:pPr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</a:t>
            </a:r>
          </a:p>
        </p:txBody>
      </p:sp>
      <p:sp>
        <p:nvSpPr>
          <p:cNvPr id="3789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80000"/>
              </a:lnSpc>
            </a:pPr>
            <a:r>
              <a:rPr lang="ru-RU" sz="3200" b="1">
                <a:solidFill>
                  <a:srgbClr val="CC0000"/>
                </a:solidFill>
              </a:rPr>
              <a:t>Астеносфера</a:t>
            </a: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08" name="Rectangl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37910" name="Rectangle 2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sp>
        <p:nvSpPr>
          <p:cNvPr id="37913" name="WordArt 25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0" grpId="1"/>
      <p:bldP spid="37891" grpId="0" build="p" animBg="1"/>
      <p:bldP spid="37895" grpId="0" animBg="1"/>
      <p:bldP spid="37896" grpId="0" animBg="1"/>
      <p:bldP spid="37897" grpId="0" animBg="1"/>
      <p:bldP spid="37898" grpId="0" animBg="1"/>
      <p:bldP spid="37899" grpId="0" animBg="1"/>
      <p:bldP spid="37900" grpId="0" animBg="1"/>
      <p:bldP spid="3790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b="1"/>
              <a:t>Прибор, который фиксирует колебания земной коры.</a:t>
            </a:r>
          </a:p>
          <a:p>
            <a:pPr algn="ctr">
              <a:lnSpc>
                <a:spcPct val="170000"/>
              </a:lnSpc>
              <a:buFontTx/>
              <a:buNone/>
            </a:pPr>
            <a:endParaRPr lang="ru-RU">
              <a:solidFill>
                <a:schemeClr val="bg1"/>
              </a:solidFill>
            </a:endParaRPr>
          </a:p>
        </p:txBody>
      </p:sp>
      <p:pic>
        <p:nvPicPr>
          <p:cNvPr id="38916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3891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71550" y="765175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7</a:t>
            </a:r>
          </a:p>
        </p:txBody>
      </p:sp>
      <p:sp>
        <p:nvSpPr>
          <p:cNvPr id="3891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8924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8925" name="AutoShape 13"/>
          <p:cNvSpPr>
            <a:spLocks noChangeArrowheads="1"/>
          </p:cNvSpPr>
          <p:nvPr/>
        </p:nvSpPr>
        <p:spPr bwMode="auto">
          <a:xfrm rot="10800000">
            <a:off x="5003800" y="4797425"/>
            <a:ext cx="3889375" cy="1368425"/>
          </a:xfrm>
          <a:prstGeom prst="wedgeRectCallout">
            <a:avLst>
              <a:gd name="adj1" fmla="val -819"/>
              <a:gd name="adj2" fmla="val 83523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70000"/>
              </a:lnSpc>
            </a:pPr>
            <a:r>
              <a:rPr lang="ru-RU" sz="3600" b="1">
                <a:solidFill>
                  <a:srgbClr val="CC0000"/>
                </a:solidFill>
              </a:rPr>
              <a:t>Сейсмограф</a:t>
            </a:r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3893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38934" name="Picture 22" descr="11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03350" y="4005263"/>
            <a:ext cx="1095375" cy="971550"/>
          </a:xfrm>
          <a:prstGeom prst="rect">
            <a:avLst/>
          </a:prstGeom>
          <a:noFill/>
        </p:spPr>
      </p:pic>
      <p:sp>
        <p:nvSpPr>
          <p:cNvPr id="38935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89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4" grpId="1"/>
      <p:bldP spid="38915" grpId="0" build="p" animBg="1"/>
      <p:bldP spid="38919" grpId="0" animBg="1"/>
      <p:bldP spid="38920" grpId="0" animBg="1"/>
      <p:bldP spid="38921" grpId="0" animBg="1"/>
      <p:bldP spid="38922" grpId="0" animBg="1"/>
      <p:bldP spid="38923" grpId="0" animBg="1"/>
      <p:bldP spid="38924" grpId="0" animBg="1"/>
      <p:bldP spid="389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700213"/>
            <a:ext cx="7704137" cy="1657350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ctr">
              <a:lnSpc>
                <a:spcPct val="170000"/>
              </a:lnSpc>
              <a:buFontTx/>
              <a:buNone/>
            </a:pPr>
            <a:r>
              <a:rPr lang="ru-RU" sz="2800" b="1">
                <a:solidFill>
                  <a:schemeClr val="bg1"/>
                </a:solidFill>
              </a:rPr>
              <a:t>24 августа 79 г. н.э. произошло извержение вулкана</a:t>
            </a:r>
          </a:p>
        </p:txBody>
      </p:sp>
      <p:pic>
        <p:nvPicPr>
          <p:cNvPr id="39940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3994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11</a:t>
            </a:r>
          </a:p>
        </p:txBody>
      </p:sp>
      <p:sp>
        <p:nvSpPr>
          <p:cNvPr id="3994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994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9949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368425"/>
          </a:xfrm>
          <a:prstGeom prst="wedgeRectCallout">
            <a:avLst>
              <a:gd name="adj1" fmla="val -5278"/>
              <a:gd name="adj2" fmla="val 83523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70000"/>
              </a:lnSpc>
            </a:pPr>
            <a:r>
              <a:rPr lang="ru-RU" sz="3600" b="1"/>
              <a:t>Везувий</a:t>
            </a:r>
          </a:p>
        </p:txBody>
      </p:sp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3995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39959" name="Picture 23" descr="03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42988" y="3789363"/>
            <a:ext cx="1533525" cy="1409700"/>
          </a:xfrm>
          <a:prstGeom prst="rect">
            <a:avLst/>
          </a:prstGeom>
          <a:noFill/>
        </p:spPr>
      </p:pic>
      <p:sp>
        <p:nvSpPr>
          <p:cNvPr id="39960" name="WordArt 24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99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8" grpId="1"/>
      <p:bldP spid="39939" grpId="0" build="p" animBg="1"/>
      <p:bldP spid="39943" grpId="0" animBg="1"/>
      <p:bldP spid="39944" grpId="0" animBg="1"/>
      <p:bldP spid="39945" grpId="0" animBg="1"/>
      <p:bldP spid="39946" grpId="0" animBg="1"/>
      <p:bldP spid="39947" grpId="0" animBg="1"/>
      <p:bldP spid="39948" grpId="0" animBg="1"/>
      <p:bldP spid="399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7632700" cy="1368425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ctr">
              <a:lnSpc>
                <a:spcPct val="110000"/>
              </a:lnSpc>
              <a:buFontTx/>
              <a:buNone/>
            </a:pPr>
            <a:r>
              <a:rPr lang="ru-RU" sz="2400">
                <a:solidFill>
                  <a:schemeClr val="bg1"/>
                </a:solidFill>
              </a:rPr>
              <a:t>    </a:t>
            </a:r>
            <a:r>
              <a:rPr lang="ru-RU" sz="2800" b="1">
                <a:solidFill>
                  <a:schemeClr val="bg1"/>
                </a:solidFill>
              </a:rPr>
              <a:t>По высоте равнины делятся на</a:t>
            </a:r>
          </a:p>
        </p:txBody>
      </p:sp>
      <p:pic>
        <p:nvPicPr>
          <p:cNvPr id="40964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4096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19</a:t>
            </a:r>
          </a:p>
        </p:txBody>
      </p:sp>
      <p:sp>
        <p:nvSpPr>
          <p:cNvPr id="4096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0972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0973" name="AutoShape 13"/>
          <p:cNvSpPr>
            <a:spLocks noChangeArrowheads="1"/>
          </p:cNvSpPr>
          <p:nvPr/>
        </p:nvSpPr>
        <p:spPr bwMode="auto">
          <a:xfrm rot="10800000">
            <a:off x="5076825" y="4797425"/>
            <a:ext cx="3455988" cy="1295400"/>
          </a:xfrm>
          <a:prstGeom prst="wedgeRectCallout">
            <a:avLst>
              <a:gd name="adj1" fmla="val -7144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80000"/>
              </a:lnSpc>
            </a:pPr>
            <a:r>
              <a:rPr lang="ru-RU" sz="1600" b="1">
                <a:solidFill>
                  <a:srgbClr val="CC0000"/>
                </a:solidFill>
              </a:rPr>
              <a:t>Низменности, возвышенности и плоскогорья</a:t>
            </a:r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9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40981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40982" name="Picture 22" descr="11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71550" y="3860800"/>
            <a:ext cx="1095375" cy="971550"/>
          </a:xfrm>
          <a:prstGeom prst="rect">
            <a:avLst/>
          </a:prstGeom>
          <a:noFill/>
        </p:spPr>
      </p:pic>
      <p:sp>
        <p:nvSpPr>
          <p:cNvPr id="40983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09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2" grpId="1"/>
      <p:bldP spid="40963" grpId="0" build="p" animBg="1"/>
      <p:bldP spid="40967" grpId="0" animBg="1"/>
      <p:bldP spid="40968" grpId="0" animBg="1"/>
      <p:bldP spid="40969" grpId="0" animBg="1"/>
      <p:bldP spid="40970" grpId="0" animBg="1"/>
      <p:bldP spid="40971" grpId="0" animBg="1"/>
      <p:bldP spid="40972" grpId="0" animBg="1"/>
      <p:bldP spid="4097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16113"/>
            <a:ext cx="8218487" cy="1323975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400">
                <a:solidFill>
                  <a:schemeClr val="bg1"/>
                </a:solidFill>
              </a:rPr>
              <a:t>  Совокупность неровностей земной поверхности</a:t>
            </a:r>
            <a:endParaRPr lang="ru-RU" sz="2800">
              <a:solidFill>
                <a:schemeClr val="bg1"/>
              </a:solidFill>
            </a:endParaRPr>
          </a:p>
        </p:txBody>
      </p:sp>
      <p:pic>
        <p:nvPicPr>
          <p:cNvPr id="41988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4198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23</a:t>
            </a:r>
          </a:p>
        </p:txBody>
      </p:sp>
      <p:sp>
        <p:nvSpPr>
          <p:cNvPr id="4199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1996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1997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816350" cy="1295400"/>
          </a:xfrm>
          <a:prstGeom prst="wedgeRectCallout">
            <a:avLst>
              <a:gd name="adj1" fmla="val 2037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10000"/>
              </a:lnSpc>
            </a:pPr>
            <a:r>
              <a:rPr lang="ru-RU" sz="3200" b="1">
                <a:solidFill>
                  <a:srgbClr val="CC0000"/>
                </a:solidFill>
              </a:rPr>
              <a:t>Рельеф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00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4200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42008" name="Picture 24" descr="abb7dee37f44ae66de3bc40da7b80ff7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>
          <a:xfrm>
            <a:off x="1331913" y="3213100"/>
            <a:ext cx="1546225" cy="1931988"/>
          </a:xfrm>
          <a:noFill/>
          <a:ln/>
        </p:spPr>
      </p:pic>
      <p:sp>
        <p:nvSpPr>
          <p:cNvPr id="42010" name="WordArt 26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19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6" grpId="1"/>
      <p:bldP spid="41987" grpId="0" build="p" animBg="1"/>
      <p:bldP spid="41991" grpId="0" animBg="1"/>
      <p:bldP spid="41992" grpId="0" animBg="1"/>
      <p:bldP spid="41993" grpId="0" animBg="1"/>
      <p:bldP spid="41994" grpId="0" animBg="1"/>
      <p:bldP spid="41995" grpId="0" animBg="1"/>
      <p:bldP spid="41996" grpId="0" animBg="1"/>
      <p:bldP spid="4199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ru-RU">
                <a:solidFill>
                  <a:schemeClr val="bg1"/>
                </a:solidFill>
              </a:rPr>
              <a:t>Гранит, лабрадорит относятся к  горным породам</a:t>
            </a:r>
          </a:p>
        </p:txBody>
      </p:sp>
      <p:pic>
        <p:nvPicPr>
          <p:cNvPr id="43012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4301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27</a:t>
            </a:r>
          </a:p>
        </p:txBody>
      </p:sp>
      <p:sp>
        <p:nvSpPr>
          <p:cNvPr id="4301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302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3021" name="AutoShape 13"/>
          <p:cNvSpPr>
            <a:spLocks noChangeArrowheads="1"/>
          </p:cNvSpPr>
          <p:nvPr/>
        </p:nvSpPr>
        <p:spPr bwMode="auto">
          <a:xfrm rot="10800000">
            <a:off x="5076825" y="4797425"/>
            <a:ext cx="3816350" cy="1295400"/>
          </a:xfrm>
          <a:prstGeom prst="wedgeRectCallout">
            <a:avLst>
              <a:gd name="adj1" fmla="val 79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CC0000"/>
                </a:solidFill>
              </a:rPr>
              <a:t>Магматического происхождения</a:t>
            </a:r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27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43029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43030" name="Picture 22" descr="11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31913" y="3716338"/>
            <a:ext cx="1095375" cy="971550"/>
          </a:xfrm>
          <a:prstGeom prst="rect">
            <a:avLst/>
          </a:prstGeom>
          <a:noFill/>
        </p:spPr>
      </p:pic>
      <p:sp>
        <p:nvSpPr>
          <p:cNvPr id="43031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0" grpId="1"/>
      <p:bldP spid="43011" grpId="0" build="p" animBg="1"/>
      <p:bldP spid="43015" grpId="0" animBg="1"/>
      <p:bldP spid="43016" grpId="0" animBg="1"/>
      <p:bldP spid="43017" grpId="0" animBg="1"/>
      <p:bldP spid="43018" grpId="0" animBg="1"/>
      <p:bldP spid="43019" grpId="0" animBg="1"/>
      <p:bldP spid="43020" grpId="0" animBg="1"/>
      <p:bldP spid="430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16013" y="1700213"/>
            <a:ext cx="7786687" cy="1397000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ru-RU" sz="2800">
                <a:solidFill>
                  <a:schemeClr val="bg1"/>
                </a:solidFill>
              </a:rPr>
              <a:t>  Формы рельефа с плоской или холмистой поверхностью</a:t>
            </a:r>
          </a:p>
        </p:txBody>
      </p:sp>
      <p:pic>
        <p:nvPicPr>
          <p:cNvPr id="44036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4403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3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31</a:t>
            </a:r>
          </a:p>
        </p:txBody>
      </p:sp>
      <p:sp>
        <p:nvSpPr>
          <p:cNvPr id="4403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4044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4045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995737" cy="1295400"/>
          </a:xfrm>
          <a:prstGeom prst="wedgeRectCallout">
            <a:avLst>
              <a:gd name="adj1" fmla="val 4190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sz="3600" b="1">
                <a:solidFill>
                  <a:srgbClr val="CC0000"/>
                </a:solidFill>
              </a:rPr>
              <a:t>Равнины</a:t>
            </a:r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4405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44056" name="Picture 24" descr="5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>
          <a:xfrm>
            <a:off x="2195513" y="3573463"/>
            <a:ext cx="971550" cy="1600200"/>
          </a:xfrm>
          <a:noFill/>
          <a:ln/>
        </p:spPr>
      </p:pic>
      <p:sp>
        <p:nvSpPr>
          <p:cNvPr id="44058" name="WordArt 26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4" grpId="1"/>
      <p:bldP spid="44035" grpId="0" build="p" animBg="1"/>
      <p:bldP spid="44039" grpId="0" animBg="1"/>
      <p:bldP spid="44040" grpId="0" animBg="1"/>
      <p:bldP spid="44041" grpId="0" animBg="1"/>
      <p:bldP spid="44042" grpId="0" animBg="1"/>
      <p:bldP spid="44043" grpId="0" animBg="1"/>
      <p:bldP spid="44044" grpId="0" animBg="1"/>
      <p:bldP spid="440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755650" y="2565400"/>
            <a:ext cx="2808288" cy="6477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WordArt 16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2916238" y="404813"/>
            <a:ext cx="3384550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84"/>
              </a:avLst>
            </a:prstTxWarp>
          </a:bodyPr>
          <a:lstStyle/>
          <a:p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Times New Roman"/>
                <a:cs typeface="Times New Roman"/>
              </a:rPr>
              <a:t>Правила игры</a:t>
            </a:r>
          </a:p>
        </p:txBody>
      </p:sp>
      <p:sp>
        <p:nvSpPr>
          <p:cNvPr id="2065" name="Rectangle 17">
            <a:hlinkClick r:id="rId3" action="ppaction://hlinksldjump" tooltip="Щёлкни мышкой по кнопке и начнёшь игру &quot;АТЫ -БАТЫ&quot;"/>
          </p:cNvPr>
          <p:cNvSpPr>
            <a:spLocks noChangeArrowheads="1"/>
          </p:cNvSpPr>
          <p:nvPr/>
        </p:nvSpPr>
        <p:spPr bwMode="auto">
          <a:xfrm>
            <a:off x="6588125" y="6381750"/>
            <a:ext cx="1420813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Начать игру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3881438" y="1773238"/>
            <a:ext cx="5262562" cy="2781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40000"/>
              </a:lnSpc>
            </a:pPr>
            <a:r>
              <a:rPr lang="ru-RU" sz="1600" b="1" i="1">
                <a:solidFill>
                  <a:srgbClr val="660033"/>
                </a:solidFill>
              </a:rPr>
              <a:t>1.</a:t>
            </a:r>
            <a:r>
              <a:rPr lang="ru-RU">
                <a:solidFill>
                  <a:srgbClr val="000099"/>
                </a:solidFill>
              </a:rPr>
              <a:t> Выбери ячейку с номером и щёлкни по ней мышкой.</a:t>
            </a:r>
          </a:p>
          <a:p>
            <a:pPr algn="l">
              <a:lnSpc>
                <a:spcPct val="140000"/>
              </a:lnSpc>
            </a:pPr>
            <a:r>
              <a:rPr lang="ru-RU" sz="1600" b="1" i="1">
                <a:solidFill>
                  <a:srgbClr val="660033"/>
                </a:solidFill>
              </a:rPr>
              <a:t>2.</a:t>
            </a:r>
            <a:r>
              <a:rPr lang="ru-RU">
                <a:solidFill>
                  <a:srgbClr val="000099"/>
                </a:solidFill>
              </a:rPr>
              <a:t> Прочитай вопрос.</a:t>
            </a:r>
          </a:p>
          <a:p>
            <a:pPr algn="l">
              <a:lnSpc>
                <a:spcPct val="140000"/>
              </a:lnSpc>
            </a:pPr>
            <a:r>
              <a:rPr lang="ru-RU" sz="1600" b="1" i="1">
                <a:solidFill>
                  <a:srgbClr val="660033"/>
                </a:solidFill>
              </a:rPr>
              <a:t>3.</a:t>
            </a:r>
            <a:r>
              <a:rPr lang="ru-RU">
                <a:solidFill>
                  <a:srgbClr val="000099"/>
                </a:solidFill>
              </a:rPr>
              <a:t> Чтобы узнать правильный ответ, щёлкни мышкой по экрану. </a:t>
            </a:r>
          </a:p>
          <a:p>
            <a:pPr algn="l">
              <a:lnSpc>
                <a:spcPct val="140000"/>
              </a:lnSpc>
            </a:pPr>
            <a:r>
              <a:rPr lang="ru-RU" sz="1600" b="1" i="1">
                <a:solidFill>
                  <a:srgbClr val="660033"/>
                </a:solidFill>
              </a:rPr>
              <a:t>4.</a:t>
            </a:r>
            <a:r>
              <a:rPr lang="ru-RU">
                <a:solidFill>
                  <a:srgbClr val="000099"/>
                </a:solidFill>
              </a:rPr>
              <a:t> Чтобы продолжить игру, щёлкни мышкой </a:t>
            </a:r>
          </a:p>
          <a:p>
            <a:pPr algn="l">
              <a:lnSpc>
                <a:spcPct val="140000"/>
              </a:lnSpc>
            </a:pPr>
            <a:r>
              <a:rPr lang="ru-RU">
                <a:solidFill>
                  <a:srgbClr val="000099"/>
                </a:solidFill>
              </a:rPr>
              <a:t>по кнопке «Продолжить игру».</a:t>
            </a:r>
          </a:p>
        </p:txBody>
      </p:sp>
      <p:sp>
        <p:nvSpPr>
          <p:cNvPr id="2075" name="Rectangle 2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243888" y="6381750"/>
            <a:ext cx="701675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Выход</a:t>
            </a:r>
          </a:p>
        </p:txBody>
      </p:sp>
      <p:sp>
        <p:nvSpPr>
          <p:cNvPr id="2082" name="WordArt 34"/>
          <p:cNvSpPr>
            <a:spLocks noChangeArrowheads="1" noChangeShapeType="1" noTextEdit="1"/>
          </p:cNvSpPr>
          <p:nvPr/>
        </p:nvSpPr>
        <p:spPr bwMode="auto">
          <a:xfrm>
            <a:off x="1908175" y="1052513"/>
            <a:ext cx="48974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  <p:sp>
        <p:nvSpPr>
          <p:cNvPr id="2083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00338" y="1844675"/>
            <a:ext cx="503237" cy="46672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5</a:t>
            </a:r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468313" y="2492375"/>
            <a:ext cx="337502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>
                <a:solidFill>
                  <a:srgbClr val="0033CC"/>
                </a:solidFill>
              </a:rPr>
              <a:t>Равнина с высотой над уровнем океана более 500 м</a:t>
            </a:r>
          </a:p>
        </p:txBody>
      </p:sp>
      <p:sp>
        <p:nvSpPr>
          <p:cNvPr id="2088" name="Rectangle 40"/>
          <p:cNvSpPr>
            <a:spLocks noChangeArrowheads="1"/>
          </p:cNvSpPr>
          <p:nvPr/>
        </p:nvSpPr>
        <p:spPr bwMode="auto">
          <a:xfrm>
            <a:off x="1403350" y="3933825"/>
            <a:ext cx="2160588" cy="5048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FF0000"/>
                </a:solidFill>
              </a:rPr>
              <a:t>Продолжить игру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ctr">
              <a:lnSpc>
                <a:spcPct val="110000"/>
              </a:lnSpc>
              <a:buFontTx/>
              <a:buNone/>
            </a:pPr>
            <a:r>
              <a:rPr lang="ru-RU" altLang="ja-JP" sz="2800"/>
              <a:t>Источники, которые периодически выбрасывают горячую воду и пар </a:t>
            </a:r>
            <a:endParaRPr lang="ru-RU" sz="2800"/>
          </a:p>
        </p:txBody>
      </p:sp>
      <p:pic>
        <p:nvPicPr>
          <p:cNvPr id="45060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4506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6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35</a:t>
            </a:r>
          </a:p>
        </p:txBody>
      </p:sp>
      <p:sp>
        <p:nvSpPr>
          <p:cNvPr id="4506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6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6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6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6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5068" name="Rectangle 12"/>
          <p:cNvSpPr>
            <a:spLocks noChangeArrowheads="1"/>
          </p:cNvSpPr>
          <p:nvPr/>
        </p:nvSpPr>
        <p:spPr bwMode="auto">
          <a:xfrm>
            <a:off x="4572000" y="3573463"/>
            <a:ext cx="4321175" cy="717550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5069" name="AutoShape 13"/>
          <p:cNvSpPr>
            <a:spLocks noChangeArrowheads="1"/>
          </p:cNvSpPr>
          <p:nvPr/>
        </p:nvSpPr>
        <p:spPr bwMode="auto">
          <a:xfrm rot="10800000">
            <a:off x="4859338" y="4652963"/>
            <a:ext cx="4284662" cy="1728787"/>
          </a:xfrm>
          <a:prstGeom prst="wedgeRectCallout">
            <a:avLst>
              <a:gd name="adj1" fmla="val 426"/>
              <a:gd name="adj2" fmla="val 68088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70000"/>
              </a:lnSpc>
            </a:pPr>
            <a:r>
              <a:rPr lang="ru-RU" sz="3200" b="1">
                <a:solidFill>
                  <a:srgbClr val="CC0000"/>
                </a:solidFill>
              </a:rPr>
              <a:t>Гейзеры</a:t>
            </a: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7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4507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45078" name="Picture 22" descr="11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03350" y="3860800"/>
            <a:ext cx="1095375" cy="971550"/>
          </a:xfrm>
          <a:prstGeom prst="rect">
            <a:avLst/>
          </a:prstGeom>
          <a:noFill/>
        </p:spPr>
      </p:pic>
      <p:sp>
        <p:nvSpPr>
          <p:cNvPr id="45079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8" grpId="1"/>
      <p:bldP spid="45059" grpId="0" build="p" animBg="1"/>
      <p:bldP spid="45063" grpId="0" animBg="1"/>
      <p:bldP spid="45064" grpId="0" animBg="1"/>
      <p:bldP spid="45065" grpId="0" animBg="1"/>
      <p:bldP spid="45066" grpId="0" animBg="1"/>
      <p:bldP spid="45067" grpId="0" animBg="1"/>
      <p:bldP spid="45068" grpId="0" animBg="1"/>
      <p:bldP spid="4506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916113"/>
            <a:ext cx="7715250" cy="1468437"/>
          </a:xfrm>
          <a:solidFill>
            <a:srgbClr val="00CC00">
              <a:alpha val="25999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800" b="1"/>
              <a:t>Самая тяжелая внутренняя часть земли.</a:t>
            </a:r>
          </a:p>
        </p:txBody>
      </p:sp>
      <p:pic>
        <p:nvPicPr>
          <p:cNvPr id="46084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4608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</a:t>
            </a:r>
          </a:p>
        </p:txBody>
      </p:sp>
      <p:sp>
        <p:nvSpPr>
          <p:cNvPr id="4608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6092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6093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816350" cy="1295400"/>
          </a:xfrm>
          <a:prstGeom prst="wedgeRectCallout">
            <a:avLst>
              <a:gd name="adj1" fmla="val 2037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70000"/>
              </a:lnSpc>
            </a:pPr>
            <a:r>
              <a:rPr lang="ru-RU" sz="3600" b="1">
                <a:solidFill>
                  <a:srgbClr val="CC0000"/>
                </a:solidFill>
              </a:rPr>
              <a:t>Ядро</a:t>
            </a:r>
          </a:p>
        </p:txBody>
      </p:sp>
      <p:sp>
        <p:nvSpPr>
          <p:cNvPr id="46097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9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46101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46104" name="Picture 24" descr="3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>
          <a:xfrm>
            <a:off x="1258888" y="3576638"/>
            <a:ext cx="2233612" cy="1314450"/>
          </a:xfrm>
          <a:noFill/>
          <a:ln/>
        </p:spPr>
      </p:pic>
      <p:sp>
        <p:nvSpPr>
          <p:cNvPr id="46106" name="WordArt 26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60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2" grpId="1"/>
      <p:bldP spid="46083" grpId="0" build="p" animBg="1"/>
      <p:bldP spid="46087" grpId="0" animBg="1"/>
      <p:bldP spid="46088" grpId="0" animBg="1"/>
      <p:bldP spid="46089" grpId="0" animBg="1"/>
      <p:bldP spid="46090" grpId="0" animBg="1"/>
      <p:bldP spid="46091" grpId="0" animBg="1"/>
      <p:bldP spid="46092" grpId="0" animBg="1"/>
      <p:bldP spid="4609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00CC00">
              <a:alpha val="25999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ctr">
              <a:lnSpc>
                <a:spcPct val="170000"/>
              </a:lnSpc>
              <a:buFontTx/>
              <a:buNone/>
            </a:pPr>
            <a:r>
              <a:rPr lang="ru-RU" sz="2400" b="1"/>
              <a:t>Самый высокий действующий вулкан Евразии</a:t>
            </a:r>
            <a:endParaRPr lang="ru-RU" sz="2400"/>
          </a:p>
        </p:txBody>
      </p:sp>
      <p:pic>
        <p:nvPicPr>
          <p:cNvPr id="47108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4710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6</a:t>
            </a:r>
          </a:p>
        </p:txBody>
      </p:sp>
      <p:sp>
        <p:nvSpPr>
          <p:cNvPr id="4711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7116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7117" name="AutoShape 13"/>
          <p:cNvSpPr>
            <a:spLocks noChangeArrowheads="1"/>
          </p:cNvSpPr>
          <p:nvPr/>
        </p:nvSpPr>
        <p:spPr bwMode="auto">
          <a:xfrm rot="10800000">
            <a:off x="5003800" y="4797425"/>
            <a:ext cx="3889375" cy="1152525"/>
          </a:xfrm>
          <a:prstGeom prst="wedgeRectCallout">
            <a:avLst>
              <a:gd name="adj1" fmla="val -861"/>
              <a:gd name="adj2" fmla="val 89806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80000"/>
              </a:lnSpc>
            </a:pPr>
            <a:r>
              <a:rPr lang="ru-RU" sz="3200" b="1">
                <a:solidFill>
                  <a:srgbClr val="FF0000"/>
                </a:solidFill>
              </a:rPr>
              <a:t>Ключевская Сопка</a:t>
            </a:r>
          </a:p>
        </p:txBody>
      </p:sp>
      <p:sp>
        <p:nvSpPr>
          <p:cNvPr id="4712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2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4712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47126" name="Picture 22" descr="11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76375" y="4005263"/>
            <a:ext cx="1095375" cy="971550"/>
          </a:xfrm>
          <a:prstGeom prst="rect">
            <a:avLst/>
          </a:prstGeom>
          <a:noFill/>
        </p:spPr>
      </p:pic>
      <p:sp>
        <p:nvSpPr>
          <p:cNvPr id="47127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71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6" grpId="1"/>
      <p:bldP spid="47107" grpId="0" build="p" animBg="1"/>
      <p:bldP spid="47111" grpId="0" animBg="1"/>
      <p:bldP spid="47112" grpId="0" animBg="1"/>
      <p:bldP spid="47113" grpId="0" animBg="1"/>
      <p:bldP spid="47114" grpId="0" animBg="1"/>
      <p:bldP spid="47115" grpId="0" animBg="1"/>
      <p:bldP spid="47116" grpId="0" animBg="1"/>
      <p:bldP spid="471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2060575"/>
            <a:ext cx="7786687" cy="1470025"/>
          </a:xfrm>
          <a:solidFill>
            <a:srgbClr val="00CC00">
              <a:alpha val="25999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>
                <a:solidFill>
                  <a:srgbClr val="003300"/>
                </a:solidFill>
              </a:rPr>
              <a:t>Действующие вулканы есть на всех материках, кроме</a:t>
            </a:r>
          </a:p>
        </p:txBody>
      </p:sp>
      <p:pic>
        <p:nvPicPr>
          <p:cNvPr id="48132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4813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10</a:t>
            </a:r>
          </a:p>
        </p:txBody>
      </p:sp>
      <p:sp>
        <p:nvSpPr>
          <p:cNvPr id="4813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814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814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70000"/>
              </a:lnSpc>
            </a:pPr>
            <a:r>
              <a:rPr lang="ru-RU" sz="3200" b="1">
                <a:solidFill>
                  <a:srgbClr val="CC0000"/>
                </a:solidFill>
              </a:rPr>
              <a:t>Австралии</a:t>
            </a:r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7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48149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48152" name="Picture 24" descr="e188aaa3434e66288ee778c007748f25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>
          <a:xfrm>
            <a:off x="1835150" y="3933825"/>
            <a:ext cx="1390650" cy="1238250"/>
          </a:xfrm>
          <a:noFill/>
          <a:ln/>
        </p:spPr>
      </p:pic>
      <p:sp>
        <p:nvSpPr>
          <p:cNvPr id="48154" name="WordArt 26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81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0" grpId="1"/>
      <p:bldP spid="48131" grpId="0" build="p" animBg="1"/>
      <p:bldP spid="48135" grpId="0" animBg="1"/>
      <p:bldP spid="48136" grpId="0" animBg="1"/>
      <p:bldP spid="48137" grpId="0" animBg="1"/>
      <p:bldP spid="48138" grpId="0" animBg="1"/>
      <p:bldP spid="48139" grpId="0" animBg="1"/>
      <p:bldP spid="48140" grpId="0" animBg="1"/>
      <p:bldP spid="4814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7488237" cy="1368425"/>
          </a:xfrm>
          <a:solidFill>
            <a:srgbClr val="00CC00">
              <a:alpha val="25999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3600">
                <a:solidFill>
                  <a:srgbClr val="003300"/>
                </a:solidFill>
              </a:rPr>
              <a:t>По своей активности вулканы бывают</a:t>
            </a:r>
          </a:p>
        </p:txBody>
      </p:sp>
      <p:pic>
        <p:nvPicPr>
          <p:cNvPr id="49156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4915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5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18</a:t>
            </a:r>
          </a:p>
        </p:txBody>
      </p:sp>
      <p:sp>
        <p:nvSpPr>
          <p:cNvPr id="4915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49164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9165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70000"/>
              </a:lnSpc>
            </a:pPr>
            <a:r>
              <a:rPr lang="ru-RU" b="1">
                <a:solidFill>
                  <a:srgbClr val="CC0000"/>
                </a:solidFill>
              </a:rPr>
              <a:t>Действующие, потухшие и уснувшие</a:t>
            </a: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4917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sp>
        <p:nvSpPr>
          <p:cNvPr id="49176" name="WordArt 24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91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4" grpId="1"/>
      <p:bldP spid="49155" grpId="0" build="p" animBg="1"/>
      <p:bldP spid="49159" grpId="0" animBg="1"/>
      <p:bldP spid="49160" grpId="0" animBg="1"/>
      <p:bldP spid="49161" grpId="0" animBg="1"/>
      <p:bldP spid="49162" grpId="0" animBg="1"/>
      <p:bldP spid="49163" grpId="0" animBg="1"/>
      <p:bldP spid="49164" grpId="0" animBg="1"/>
      <p:bldP spid="4916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7632700" cy="1368425"/>
          </a:xfrm>
          <a:solidFill>
            <a:srgbClr val="00CC00">
              <a:alpha val="25999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ctr">
              <a:lnSpc>
                <a:spcPct val="110000"/>
              </a:lnSpc>
              <a:buFontTx/>
              <a:buNone/>
            </a:pPr>
            <a:r>
              <a:rPr lang="ru-RU" sz="3600" b="1">
                <a:solidFill>
                  <a:srgbClr val="003300"/>
                </a:solidFill>
              </a:rPr>
              <a:t>Вылетающие из кратера вулкана камни</a:t>
            </a:r>
          </a:p>
        </p:txBody>
      </p:sp>
      <p:pic>
        <p:nvPicPr>
          <p:cNvPr id="50180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5018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26</a:t>
            </a:r>
          </a:p>
        </p:txBody>
      </p:sp>
      <p:sp>
        <p:nvSpPr>
          <p:cNvPr id="5018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018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0189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70000"/>
              </a:lnSpc>
            </a:pPr>
            <a:r>
              <a:rPr lang="ru-RU" sz="2400" b="1">
                <a:solidFill>
                  <a:srgbClr val="CC0000"/>
                </a:solidFill>
              </a:rPr>
              <a:t>Вулканические бомбы</a:t>
            </a:r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5019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50198" name="Picture 22" descr="051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16013" y="4076700"/>
            <a:ext cx="1428750" cy="952500"/>
          </a:xfrm>
          <a:prstGeom prst="rect">
            <a:avLst/>
          </a:prstGeom>
          <a:noFill/>
        </p:spPr>
      </p:pic>
      <p:sp>
        <p:nvSpPr>
          <p:cNvPr id="50199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8" grpId="1"/>
      <p:bldP spid="50179" grpId="0" build="p" animBg="1"/>
      <p:bldP spid="50183" grpId="0" animBg="1"/>
      <p:bldP spid="50184" grpId="0" animBg="1"/>
      <p:bldP spid="50185" grpId="0" animBg="1"/>
      <p:bldP spid="50186" grpId="0" animBg="1"/>
      <p:bldP spid="50187" grpId="0" animBg="1"/>
      <p:bldP spid="50188" grpId="0" animBg="1"/>
      <p:bldP spid="5018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00CC00">
              <a:alpha val="25999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ctr">
              <a:lnSpc>
                <a:spcPct val="170000"/>
              </a:lnSpc>
              <a:buFontTx/>
              <a:buNone/>
            </a:pPr>
            <a:r>
              <a:rPr lang="ru-RU" altLang="ja-JP"/>
              <a:t>Застывшая лава образует </a:t>
            </a:r>
            <a:endParaRPr lang="ru-RU"/>
          </a:p>
        </p:txBody>
      </p:sp>
      <p:pic>
        <p:nvPicPr>
          <p:cNvPr id="51204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5120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29</a:t>
            </a:r>
          </a:p>
        </p:txBody>
      </p:sp>
      <p:sp>
        <p:nvSpPr>
          <p:cNvPr id="5120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1212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1213" name="AutoShape 13"/>
          <p:cNvSpPr>
            <a:spLocks noChangeArrowheads="1"/>
          </p:cNvSpPr>
          <p:nvPr/>
        </p:nvSpPr>
        <p:spPr bwMode="auto">
          <a:xfrm rot="10800000">
            <a:off x="4932363" y="4797425"/>
            <a:ext cx="4032250" cy="1439863"/>
          </a:xfrm>
          <a:prstGeom prst="wedgeRectCallout">
            <a:avLst>
              <a:gd name="adj1" fmla="val -829"/>
              <a:gd name="adj2" fmla="val 81861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70000"/>
              </a:lnSpc>
            </a:pPr>
            <a:r>
              <a:rPr lang="ru-RU" sz="3000" b="1">
                <a:solidFill>
                  <a:srgbClr val="CC0000"/>
                </a:solidFill>
              </a:rPr>
              <a:t>Конусы вулкана</a:t>
            </a:r>
          </a:p>
        </p:txBody>
      </p:sp>
      <p:sp>
        <p:nvSpPr>
          <p:cNvPr id="51217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19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51221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51223" name="Picture 23" descr="01111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3357563"/>
            <a:ext cx="1230313" cy="2016125"/>
          </a:xfrm>
          <a:prstGeom prst="rect">
            <a:avLst/>
          </a:prstGeom>
          <a:noFill/>
        </p:spPr>
      </p:pic>
      <p:sp>
        <p:nvSpPr>
          <p:cNvPr id="51224" name="WordArt 24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2" grpId="1"/>
      <p:bldP spid="51203" grpId="0" build="p" animBg="1"/>
      <p:bldP spid="51207" grpId="0" animBg="1"/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00CC00">
              <a:alpha val="25999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b="1"/>
              <a:t>Очаг землетрясения</a:t>
            </a:r>
          </a:p>
        </p:txBody>
      </p:sp>
      <p:pic>
        <p:nvPicPr>
          <p:cNvPr id="52228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5222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34</a:t>
            </a:r>
          </a:p>
        </p:txBody>
      </p:sp>
      <p:sp>
        <p:nvSpPr>
          <p:cNvPr id="5223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2236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2237" name="AutoShape 13"/>
          <p:cNvSpPr>
            <a:spLocks noChangeArrowheads="1"/>
          </p:cNvSpPr>
          <p:nvPr/>
        </p:nvSpPr>
        <p:spPr bwMode="auto">
          <a:xfrm rot="10800000">
            <a:off x="5003800" y="4797425"/>
            <a:ext cx="3744913" cy="1295400"/>
          </a:xfrm>
          <a:prstGeom prst="wedgeRectCallout">
            <a:avLst>
              <a:gd name="adj1" fmla="val -2736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80000"/>
              </a:lnSpc>
            </a:pPr>
            <a:r>
              <a:rPr lang="ru-RU" sz="3200" b="1">
                <a:solidFill>
                  <a:srgbClr val="CC0000"/>
                </a:solidFill>
              </a:rPr>
              <a:t> Гипоцентр</a:t>
            </a:r>
            <a:endParaRPr lang="ru-RU" sz="3000" b="1">
              <a:solidFill>
                <a:srgbClr val="CC0000"/>
              </a:solidFill>
            </a:endParaRPr>
          </a:p>
        </p:txBody>
      </p:sp>
      <p:sp>
        <p:nvSpPr>
          <p:cNvPr id="5224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4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5224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sp>
        <p:nvSpPr>
          <p:cNvPr id="52247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22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6" grpId="1"/>
      <p:bldP spid="52227" grpId="0" build="p" animBg="1"/>
      <p:bldP spid="52231" grpId="0" animBg="1"/>
      <p:bldP spid="52232" grpId="0" animBg="1"/>
      <p:bldP spid="52233" grpId="0" animBg="1"/>
      <p:bldP spid="52234" grpId="0" animBg="1"/>
      <p:bldP spid="52235" grpId="0" animBg="1"/>
      <p:bldP spid="52236" grpId="0" animBg="1"/>
      <p:bldP spid="522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0066FF">
              <a:alpha val="19000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80000"/>
              </a:lnSpc>
              <a:buFontTx/>
              <a:buNone/>
            </a:pPr>
            <a:r>
              <a:rPr lang="ru-RU" altLang="ja-JP" sz="2800"/>
              <a:t>Излившаяся на поверхность магма </a:t>
            </a:r>
            <a:endParaRPr lang="ru-RU" sz="2800"/>
          </a:p>
        </p:txBody>
      </p:sp>
      <p:pic>
        <p:nvPicPr>
          <p:cNvPr id="53252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5325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4</a:t>
            </a:r>
          </a:p>
        </p:txBody>
      </p:sp>
      <p:sp>
        <p:nvSpPr>
          <p:cNvPr id="5325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326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326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80000"/>
              </a:lnSpc>
            </a:pPr>
            <a:r>
              <a:rPr lang="ru-RU" sz="4000" b="1">
                <a:solidFill>
                  <a:srgbClr val="CC0000"/>
                </a:solidFill>
              </a:rPr>
              <a:t>Лава</a:t>
            </a:r>
          </a:p>
        </p:txBody>
      </p:sp>
      <p:sp>
        <p:nvSpPr>
          <p:cNvPr id="5326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7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53269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53271" name="Picture 23" descr="01111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71550" y="3429000"/>
            <a:ext cx="1185863" cy="1944688"/>
          </a:xfrm>
          <a:prstGeom prst="rect">
            <a:avLst/>
          </a:prstGeom>
          <a:noFill/>
        </p:spPr>
      </p:pic>
      <p:sp>
        <p:nvSpPr>
          <p:cNvPr id="53272" name="WordArt 24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3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0" grpId="1"/>
      <p:bldP spid="53251" grpId="0" build="p" animBg="1"/>
      <p:bldP spid="53255" grpId="0" animBg="1"/>
      <p:bldP spid="53256" grpId="0" animBg="1"/>
      <p:bldP spid="53257" grpId="0" animBg="1"/>
      <p:bldP spid="53258" grpId="0" animBg="1"/>
      <p:bldP spid="53259" grpId="0" animBg="1"/>
      <p:bldP spid="53260" grpId="0" animBg="1"/>
      <p:bldP spid="5326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0066FF">
              <a:alpha val="19000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>
                <a:solidFill>
                  <a:srgbClr val="660066"/>
                </a:solidFill>
              </a:rPr>
              <a:t>Чашеобразное углубление на вершине вулкана</a:t>
            </a:r>
          </a:p>
        </p:txBody>
      </p:sp>
      <p:pic>
        <p:nvPicPr>
          <p:cNvPr id="54276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5427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27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8</a:t>
            </a:r>
          </a:p>
        </p:txBody>
      </p:sp>
      <p:sp>
        <p:nvSpPr>
          <p:cNvPr id="5427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28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28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28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28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4284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4285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80000"/>
              </a:lnSpc>
            </a:pPr>
            <a:r>
              <a:rPr lang="ru-RU" sz="3200" b="1">
                <a:solidFill>
                  <a:srgbClr val="CC0000"/>
                </a:solidFill>
              </a:rPr>
              <a:t>Кратер</a:t>
            </a:r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29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5429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54294" name="Picture 22" descr="Рисунок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58888" y="3573463"/>
            <a:ext cx="1584325" cy="1485900"/>
          </a:xfrm>
          <a:prstGeom prst="rect">
            <a:avLst/>
          </a:prstGeom>
          <a:noFill/>
        </p:spPr>
      </p:pic>
      <p:sp>
        <p:nvSpPr>
          <p:cNvPr id="54295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42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4" grpId="1"/>
      <p:bldP spid="54275" grpId="0" build="p" animBg="1"/>
      <p:bldP spid="54279" grpId="0" animBg="1"/>
      <p:bldP spid="54280" grpId="0" animBg="1"/>
      <p:bldP spid="54281" grpId="0" animBg="1"/>
      <p:bldP spid="54282" grpId="0" animBg="1"/>
      <p:bldP spid="54283" grpId="0" animBg="1"/>
      <p:bldP spid="54284" grpId="0" animBg="1"/>
      <p:bldP spid="5428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3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6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47" name="AutoShape 4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3716338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48" name="AutoShape 4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49" name="AutoShape 4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1412875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0" name="AutoShape 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1" name="AutoShape 5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3716338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2" name="AutoShape 5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3" name="AutoShape 5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256540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4" name="AutoShape 5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5" name="AutoShape 5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4868863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6" name="AutoShape 5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2603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7" name="AutoShape 5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8" name="AutoShape 5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256540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59" name="AutoShape 5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60" name="AutoShape 6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4868863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61" name="AutoShape 6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62" name="AutoShape 6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1412875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63" name="AutoShape 6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64" name="AutoShape 6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3716338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65" name="AutoShape 6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66" name="AutoShape 6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2603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67" name="AutoShape 6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68" name="AutoShape 6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256540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69" name="AutoShape 6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70" name="AutoShape 7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72" name="AutoShape 7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1412875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75" name="AutoShape 7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76" name="AutoShape 7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2603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77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78" name="AutoShape 7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79" name="AutoShape 7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80" name="AutoShape 8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81" name="AutoShape 8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4868863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85" name="WordArt 85" descr="Орех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132138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</a:t>
            </a:r>
          </a:p>
        </p:txBody>
      </p:sp>
      <p:sp>
        <p:nvSpPr>
          <p:cNvPr id="25686" name="WordArt 86" descr="Орех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4213" y="16287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8</a:t>
            </a:r>
          </a:p>
        </p:txBody>
      </p:sp>
      <p:sp>
        <p:nvSpPr>
          <p:cNvPr id="25690" name="WordArt 90" descr="Орех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027988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7</a:t>
            </a:r>
          </a:p>
        </p:txBody>
      </p:sp>
      <p:sp>
        <p:nvSpPr>
          <p:cNvPr id="25691" name="WordArt 91" descr="Орех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04025" y="476250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6</a:t>
            </a:r>
          </a:p>
        </p:txBody>
      </p:sp>
      <p:sp>
        <p:nvSpPr>
          <p:cNvPr id="25692" name="WordArt 92" descr="Орех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580063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5</a:t>
            </a:r>
          </a:p>
        </p:txBody>
      </p:sp>
      <p:sp>
        <p:nvSpPr>
          <p:cNvPr id="25693" name="WordArt 93" descr="Орех">
            <a:hlinkClick r:id="rId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56100" y="476250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4</a:t>
            </a:r>
          </a:p>
        </p:txBody>
      </p:sp>
      <p:sp>
        <p:nvSpPr>
          <p:cNvPr id="25694" name="WordArt 94" descr="Орех">
            <a:hlinkClick r:id="rId1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</a:t>
            </a:r>
          </a:p>
        </p:txBody>
      </p:sp>
      <p:sp>
        <p:nvSpPr>
          <p:cNvPr id="25695" name="WordArt 95" descr="Орех">
            <a:hlinkClick r:id="rId1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</a:t>
            </a:r>
          </a:p>
        </p:txBody>
      </p:sp>
      <p:sp>
        <p:nvSpPr>
          <p:cNvPr id="25696" name="WordArt 96" descr="Орех">
            <a:hlinkClick r:id="rId1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16287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10</a:t>
            </a:r>
          </a:p>
        </p:txBody>
      </p:sp>
      <p:sp>
        <p:nvSpPr>
          <p:cNvPr id="25697" name="WordArt 97" descr="Орех">
            <a:hlinkClick r:id="rId1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162877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11</a:t>
            </a:r>
          </a:p>
        </p:txBody>
      </p:sp>
      <p:sp>
        <p:nvSpPr>
          <p:cNvPr id="25698" name="WordArt 98" descr="Орех">
            <a:hlinkClick r:id="rId1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8175" y="1628775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9</a:t>
            </a:r>
          </a:p>
        </p:txBody>
      </p:sp>
      <p:sp>
        <p:nvSpPr>
          <p:cNvPr id="25720" name="WordArt 120" descr="Орех">
            <a:hlinkClick r:id="rId1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16287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12</a:t>
            </a:r>
          </a:p>
        </p:txBody>
      </p:sp>
      <p:sp>
        <p:nvSpPr>
          <p:cNvPr id="25721" name="WordArt 121" descr="Орех">
            <a:hlinkClick r:id="rId1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278130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17</a:t>
            </a:r>
          </a:p>
        </p:txBody>
      </p:sp>
      <p:sp>
        <p:nvSpPr>
          <p:cNvPr id="25722" name="WordArt 122" descr="Орех">
            <a:hlinkClick r:id="rId1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162877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13</a:t>
            </a:r>
          </a:p>
        </p:txBody>
      </p:sp>
      <p:sp>
        <p:nvSpPr>
          <p:cNvPr id="25723" name="WordArt 123" descr="Орех">
            <a:hlinkClick r:id="rId1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63713" y="278130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16</a:t>
            </a:r>
          </a:p>
        </p:txBody>
      </p:sp>
      <p:sp>
        <p:nvSpPr>
          <p:cNvPr id="25724" name="WordArt 124" descr="Орех">
            <a:hlinkClick r:id="rId1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278130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15</a:t>
            </a:r>
          </a:p>
        </p:txBody>
      </p:sp>
      <p:sp>
        <p:nvSpPr>
          <p:cNvPr id="25725" name="WordArt 125" descr="Орех">
            <a:hlinkClick r:id="rId2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162877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14</a:t>
            </a:r>
          </a:p>
        </p:txBody>
      </p:sp>
      <p:sp>
        <p:nvSpPr>
          <p:cNvPr id="25726" name="WordArt 126" descr="Орех">
            <a:hlinkClick r:id="rId2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278130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18</a:t>
            </a:r>
          </a:p>
        </p:txBody>
      </p:sp>
      <p:sp>
        <p:nvSpPr>
          <p:cNvPr id="25727" name="WordArt 127" descr="Орех">
            <a:hlinkClick r:id="rId2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278130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20</a:t>
            </a:r>
          </a:p>
        </p:txBody>
      </p:sp>
      <p:sp>
        <p:nvSpPr>
          <p:cNvPr id="25728" name="WordArt 128" descr="Орех">
            <a:hlinkClick r:id="rId2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278130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19</a:t>
            </a:r>
          </a:p>
        </p:txBody>
      </p:sp>
      <p:sp>
        <p:nvSpPr>
          <p:cNvPr id="25729" name="WordArt 129" descr="Орех">
            <a:hlinkClick r:id="rId2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63713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23</a:t>
            </a:r>
          </a:p>
        </p:txBody>
      </p:sp>
      <p:sp>
        <p:nvSpPr>
          <p:cNvPr id="25730" name="WordArt 130" descr="Орех">
            <a:hlinkClick r:id="rId2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393382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22</a:t>
            </a:r>
          </a:p>
        </p:txBody>
      </p:sp>
      <p:sp>
        <p:nvSpPr>
          <p:cNvPr id="25731" name="WordArt 131" descr="Орех">
            <a:hlinkClick r:id="rId2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278130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21</a:t>
            </a:r>
          </a:p>
        </p:txBody>
      </p:sp>
      <p:sp>
        <p:nvSpPr>
          <p:cNvPr id="25732" name="WordArt 132" descr="Орех">
            <a:hlinkClick r:id="rId2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6371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30</a:t>
            </a:r>
          </a:p>
        </p:txBody>
      </p:sp>
      <p:sp>
        <p:nvSpPr>
          <p:cNvPr id="25733" name="WordArt 133" descr="Орех">
            <a:hlinkClick r:id="rId2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5084763"/>
            <a:ext cx="5762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29</a:t>
            </a:r>
          </a:p>
        </p:txBody>
      </p:sp>
      <p:sp>
        <p:nvSpPr>
          <p:cNvPr id="25734" name="WordArt 134" descr="Орех">
            <a:hlinkClick r:id="rId2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28</a:t>
            </a:r>
          </a:p>
        </p:txBody>
      </p:sp>
      <p:sp>
        <p:nvSpPr>
          <p:cNvPr id="25735" name="WordArt 135" descr="Орех">
            <a:hlinkClick r:id="rId3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27</a:t>
            </a:r>
          </a:p>
        </p:txBody>
      </p:sp>
      <p:sp>
        <p:nvSpPr>
          <p:cNvPr id="25736" name="WordArt 136" descr="Орех">
            <a:hlinkClick r:id="rId3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393382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26</a:t>
            </a:r>
          </a:p>
        </p:txBody>
      </p:sp>
      <p:sp>
        <p:nvSpPr>
          <p:cNvPr id="25737" name="WordArt 137" descr="Орех">
            <a:hlinkClick r:id="rId3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25</a:t>
            </a:r>
          </a:p>
        </p:txBody>
      </p:sp>
      <p:sp>
        <p:nvSpPr>
          <p:cNvPr id="25738" name="WordArt 138" descr="Орех">
            <a:hlinkClick r:id="rId3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393382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24</a:t>
            </a:r>
          </a:p>
        </p:txBody>
      </p:sp>
      <p:sp>
        <p:nvSpPr>
          <p:cNvPr id="25739" name="WordArt 139" descr="Орех">
            <a:hlinkClick r:id="rId3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35</a:t>
            </a:r>
          </a:p>
        </p:txBody>
      </p:sp>
      <p:sp>
        <p:nvSpPr>
          <p:cNvPr id="25740" name="WordArt 140" descr="Орех">
            <a:hlinkClick r:id="rId3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34</a:t>
            </a:r>
          </a:p>
        </p:txBody>
      </p:sp>
      <p:sp>
        <p:nvSpPr>
          <p:cNvPr id="25741" name="WordArt 141" descr="Орех">
            <a:hlinkClick r:id="rId3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5084763"/>
            <a:ext cx="5762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33</a:t>
            </a:r>
          </a:p>
        </p:txBody>
      </p:sp>
      <p:sp>
        <p:nvSpPr>
          <p:cNvPr id="25742" name="WordArt 142" descr="Орех">
            <a:hlinkClick r:id="rId3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05911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31</a:t>
            </a:r>
          </a:p>
        </p:txBody>
      </p:sp>
      <p:sp>
        <p:nvSpPr>
          <p:cNvPr id="25743" name="WordArt 143" descr="Орех">
            <a:hlinkClick r:id="rId3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32</a:t>
            </a:r>
          </a:p>
        </p:txBody>
      </p:sp>
      <p:sp>
        <p:nvSpPr>
          <p:cNvPr id="25749" name="Rectangle 149"/>
          <p:cNvSpPr>
            <a:spLocks noChangeArrowheads="1"/>
          </p:cNvSpPr>
          <p:nvPr/>
        </p:nvSpPr>
        <p:spPr bwMode="auto">
          <a:xfrm>
            <a:off x="0" y="6165850"/>
            <a:ext cx="9144000" cy="692150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751" name="Rectangle 151">
            <a:hlinkClick r:id="rId39" action="ppaction://hlinksldjump"/>
          </p:cNvPr>
          <p:cNvSpPr>
            <a:spLocks noChangeArrowheads="1"/>
          </p:cNvSpPr>
          <p:nvPr/>
        </p:nvSpPr>
        <p:spPr bwMode="auto">
          <a:xfrm>
            <a:off x="6588125" y="6381750"/>
            <a:ext cx="1420813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25754" name="Rectangle 15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243888" y="6381750"/>
            <a:ext cx="701675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Выход</a:t>
            </a:r>
          </a:p>
        </p:txBody>
      </p:sp>
      <p:sp>
        <p:nvSpPr>
          <p:cNvPr id="25755" name="WordArt 155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8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56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6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8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56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56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6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56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56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56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6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5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6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56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6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5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6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6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5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5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5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57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25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25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5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57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25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25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57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7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5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5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5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57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5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5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25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57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5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5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57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5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5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5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5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5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57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5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5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57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7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5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25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25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25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8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57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5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25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257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57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25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25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257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0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57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25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5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257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1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57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5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25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257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2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57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5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25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5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3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257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257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4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257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257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5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257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257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6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257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257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7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257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25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8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57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257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9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257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4" dur="500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257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0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257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257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1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257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500"/>
                                        <p:tgtEl>
                                          <p:spTgt spid="25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25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2" dur="500"/>
                                        <p:tgtEl>
                                          <p:spTgt spid="257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2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257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25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25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0" dur="500"/>
                                        <p:tgtEl>
                                          <p:spTgt spid="257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3"/>
                  </p:tgtEl>
                </p:cond>
              </p:nextCondLst>
            </p:seq>
          </p:childTnLst>
        </p:cTn>
      </p:par>
    </p:tnLst>
    <p:bldLst>
      <p:bldP spid="25685" grpId="0" animBg="1"/>
      <p:bldP spid="25686" grpId="0" animBg="1"/>
      <p:bldP spid="25690" grpId="0" animBg="1"/>
      <p:bldP spid="25691" grpId="0" animBg="1"/>
      <p:bldP spid="25692" grpId="0" animBg="1"/>
      <p:bldP spid="25693" grpId="0" animBg="1"/>
      <p:bldP spid="25694" grpId="0" animBg="1"/>
      <p:bldP spid="25695" grpId="0" animBg="1"/>
      <p:bldP spid="25696" grpId="0" animBg="1"/>
      <p:bldP spid="25697" grpId="0" animBg="1"/>
      <p:bldP spid="25698" grpId="0" animBg="1"/>
      <p:bldP spid="25720" grpId="0" animBg="1"/>
      <p:bldP spid="25721" grpId="0" animBg="1"/>
      <p:bldP spid="25722" grpId="0" animBg="1"/>
      <p:bldP spid="25723" grpId="0" animBg="1"/>
      <p:bldP spid="25724" grpId="0" animBg="1"/>
      <p:bldP spid="25725" grpId="0" animBg="1"/>
      <p:bldP spid="25726" grpId="0" animBg="1"/>
      <p:bldP spid="25727" grpId="0" animBg="1"/>
      <p:bldP spid="25728" grpId="0" animBg="1"/>
      <p:bldP spid="25729" grpId="0" animBg="1"/>
      <p:bldP spid="25730" grpId="0" animBg="1"/>
      <p:bldP spid="25731" grpId="0" animBg="1"/>
      <p:bldP spid="25732" grpId="0" animBg="1"/>
      <p:bldP spid="25733" grpId="0" animBg="1"/>
      <p:bldP spid="25734" grpId="0" animBg="1"/>
      <p:bldP spid="25735" grpId="0" animBg="1"/>
      <p:bldP spid="25736" grpId="0" animBg="1"/>
      <p:bldP spid="25737" grpId="0" animBg="1"/>
      <p:bldP spid="25738" grpId="0" animBg="1"/>
      <p:bldP spid="25739" grpId="0" animBg="1"/>
      <p:bldP spid="25740" grpId="0" animBg="1"/>
      <p:bldP spid="25741" grpId="0" animBg="1"/>
      <p:bldP spid="25742" grpId="0" animBg="1"/>
      <p:bldP spid="2574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0066FF">
              <a:alpha val="19000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10000"/>
              </a:lnSpc>
              <a:buFontTx/>
              <a:buNone/>
            </a:pPr>
            <a:r>
              <a:rPr lang="ru-RU">
                <a:solidFill>
                  <a:srgbClr val="660066"/>
                </a:solidFill>
              </a:rPr>
              <a:t>Канал, по которому поднимается магма</a:t>
            </a:r>
          </a:p>
        </p:txBody>
      </p:sp>
      <p:pic>
        <p:nvPicPr>
          <p:cNvPr id="55300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553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16</a:t>
            </a:r>
          </a:p>
        </p:txBody>
      </p:sp>
      <p:sp>
        <p:nvSpPr>
          <p:cNvPr id="5530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53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5309" name="AutoShape 13"/>
          <p:cNvSpPr>
            <a:spLocks noChangeArrowheads="1"/>
          </p:cNvSpPr>
          <p:nvPr/>
        </p:nvSpPr>
        <p:spPr bwMode="auto">
          <a:xfrm rot="10800000">
            <a:off x="5076825" y="4724400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sz="4000" b="1">
                <a:solidFill>
                  <a:srgbClr val="CC0000"/>
                </a:solidFill>
              </a:rPr>
              <a:t>Жерло</a:t>
            </a:r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1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5531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sp>
        <p:nvSpPr>
          <p:cNvPr id="55319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52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8" grpId="1"/>
      <p:bldP spid="55299" grpId="0" build="p" animBg="1"/>
      <p:bldP spid="55303" grpId="0" animBg="1"/>
      <p:bldP spid="55304" grpId="0" animBg="1"/>
      <p:bldP spid="55305" grpId="0" animBg="1"/>
      <p:bldP spid="55306" grpId="0" animBg="1"/>
      <p:bldP spid="55307" grpId="0" animBg="1"/>
      <p:bldP spid="55308" grpId="0" animBg="1"/>
      <p:bldP spid="5530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0066FF">
              <a:alpha val="19000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70000"/>
              </a:lnSpc>
              <a:buFontTx/>
              <a:buNone/>
            </a:pPr>
            <a:r>
              <a:rPr lang="ru-RU" sz="2400">
                <a:solidFill>
                  <a:srgbClr val="660066"/>
                </a:solidFill>
              </a:rPr>
              <a:t>Процесс продвижения магмы от слоя астеносферы к земной коре</a:t>
            </a:r>
          </a:p>
        </p:txBody>
      </p:sp>
      <p:pic>
        <p:nvPicPr>
          <p:cNvPr id="56324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5632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2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20</a:t>
            </a:r>
          </a:p>
        </p:txBody>
      </p:sp>
      <p:sp>
        <p:nvSpPr>
          <p:cNvPr id="563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6332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6333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10000"/>
              </a:lnSpc>
            </a:pPr>
            <a:r>
              <a:rPr lang="ru-RU" sz="3200" b="1">
                <a:solidFill>
                  <a:srgbClr val="CC0000"/>
                </a:solidFill>
              </a:rPr>
              <a:t>Магматизм</a:t>
            </a:r>
          </a:p>
        </p:txBody>
      </p:sp>
      <p:sp>
        <p:nvSpPr>
          <p:cNvPr id="56339" name="Rectangle 19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41" name="Rectangle 2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56343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sp>
        <p:nvSpPr>
          <p:cNvPr id="56345" name="WordArt 25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63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2" grpId="1"/>
      <p:bldP spid="56323" grpId="0" build="p" animBg="1"/>
      <p:bldP spid="56327" grpId="0" animBg="1"/>
      <p:bldP spid="56328" grpId="0" animBg="1"/>
      <p:bldP spid="56329" grpId="0" animBg="1"/>
      <p:bldP spid="56330" grpId="0" animBg="1"/>
      <p:bldP spid="56331" grpId="0" animBg="1"/>
      <p:bldP spid="56332" grpId="0" animBg="1"/>
      <p:bldP spid="5633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0066FF">
              <a:alpha val="19000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10000"/>
              </a:lnSpc>
              <a:buFontTx/>
              <a:buNone/>
            </a:pPr>
            <a:r>
              <a:rPr lang="ru-RU" altLang="ja-JP"/>
              <a:t>Расплавленное вещество мантии, насыщенное газами. </a:t>
            </a:r>
            <a:endParaRPr lang="ru-RU"/>
          </a:p>
        </p:txBody>
      </p:sp>
      <p:pic>
        <p:nvPicPr>
          <p:cNvPr id="57348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5734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5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24</a:t>
            </a:r>
          </a:p>
        </p:txBody>
      </p:sp>
      <p:sp>
        <p:nvSpPr>
          <p:cNvPr id="5735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5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5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5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5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7356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7357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816350" cy="1295400"/>
          </a:xfrm>
          <a:prstGeom prst="wedgeRectCallout">
            <a:avLst>
              <a:gd name="adj1" fmla="val 2037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170000"/>
              </a:lnSpc>
            </a:pPr>
            <a:r>
              <a:rPr lang="ru-RU" sz="3200" b="1">
                <a:solidFill>
                  <a:srgbClr val="CC0000"/>
                </a:solidFill>
              </a:rPr>
              <a:t>Магма</a:t>
            </a:r>
          </a:p>
        </p:txBody>
      </p:sp>
      <p:sp>
        <p:nvSpPr>
          <p:cNvPr id="5736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6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5736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sp>
        <p:nvSpPr>
          <p:cNvPr id="57367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73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6" grpId="1"/>
      <p:bldP spid="57347" grpId="0" build="p" animBg="1"/>
      <p:bldP spid="57351" grpId="0" animBg="1"/>
      <p:bldP spid="57352" grpId="0" animBg="1"/>
      <p:bldP spid="57353" grpId="0" animBg="1"/>
      <p:bldP spid="57354" grpId="0" animBg="1"/>
      <p:bldP spid="57355" grpId="0" animBg="1"/>
      <p:bldP spid="57356" grpId="0" animBg="1"/>
      <p:bldP spid="5735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0066FF">
              <a:alpha val="19000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/>
              <a:t>Горы конической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/>
              <a:t>формы, сложенные продуктами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/>
              <a:t>их извержения</a:t>
            </a:r>
            <a:r>
              <a:rPr lang="ru-RU" sz="2800"/>
              <a:t>. </a:t>
            </a:r>
          </a:p>
          <a:p>
            <a:pPr algn="ctr">
              <a:lnSpc>
                <a:spcPct val="160000"/>
              </a:lnSpc>
              <a:buFontTx/>
              <a:buNone/>
            </a:pPr>
            <a:endParaRPr lang="ru-RU" sz="2800">
              <a:solidFill>
                <a:srgbClr val="660066"/>
              </a:solidFill>
            </a:endParaRPr>
          </a:p>
        </p:txBody>
      </p:sp>
      <p:pic>
        <p:nvPicPr>
          <p:cNvPr id="58372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5837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28</a:t>
            </a:r>
          </a:p>
        </p:txBody>
      </p:sp>
      <p:sp>
        <p:nvSpPr>
          <p:cNvPr id="5837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7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838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8381" name="AutoShape 13"/>
          <p:cNvSpPr>
            <a:spLocks noChangeArrowheads="1"/>
          </p:cNvSpPr>
          <p:nvPr/>
        </p:nvSpPr>
        <p:spPr bwMode="auto">
          <a:xfrm rot="10800000">
            <a:off x="4859338" y="4797425"/>
            <a:ext cx="4284662" cy="1295400"/>
          </a:xfrm>
          <a:prstGeom prst="wedgeRectCallout">
            <a:avLst>
              <a:gd name="adj1" fmla="val 500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sz="4000" b="1">
                <a:solidFill>
                  <a:srgbClr val="CC0000"/>
                </a:solidFill>
              </a:rPr>
              <a:t>Вулканы</a:t>
            </a:r>
          </a:p>
        </p:txBody>
      </p:sp>
      <p:sp>
        <p:nvSpPr>
          <p:cNvPr id="5838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87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58389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sp>
        <p:nvSpPr>
          <p:cNvPr id="58391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83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0" grpId="1"/>
      <p:bldP spid="58371" grpId="0" build="p" animBg="1"/>
      <p:bldP spid="58375" grpId="0" animBg="1"/>
      <p:bldP spid="58376" grpId="0" animBg="1"/>
      <p:bldP spid="58377" grpId="0" animBg="1"/>
      <p:bldP spid="58378" grpId="0" animBg="1"/>
      <p:bldP spid="58379" grpId="0" animBg="1"/>
      <p:bldP spid="58380" grpId="0" animBg="1"/>
      <p:bldP spid="5838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0066FF">
              <a:alpha val="19000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2800" b="1"/>
              <a:t>Волны, возникающие в результате </a:t>
            </a:r>
          </a:p>
          <a:p>
            <a:pPr>
              <a:buFontTx/>
              <a:buNone/>
            </a:pPr>
            <a:r>
              <a:rPr lang="ru-RU" sz="2800" b="1"/>
              <a:t>землетрясения</a:t>
            </a:r>
            <a:r>
              <a:rPr lang="ru-RU" sz="2800"/>
              <a:t>.</a:t>
            </a:r>
          </a:p>
          <a:p>
            <a:pPr algn="ctr">
              <a:lnSpc>
                <a:spcPct val="170000"/>
              </a:lnSpc>
              <a:buFontTx/>
              <a:buNone/>
            </a:pPr>
            <a:endParaRPr lang="ru-RU" sz="2800">
              <a:solidFill>
                <a:srgbClr val="660066"/>
              </a:solidFill>
            </a:endParaRPr>
          </a:p>
        </p:txBody>
      </p:sp>
      <p:pic>
        <p:nvPicPr>
          <p:cNvPr id="59396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5939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39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32</a:t>
            </a:r>
          </a:p>
        </p:txBody>
      </p:sp>
      <p:sp>
        <p:nvSpPr>
          <p:cNvPr id="5939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0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59404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9405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sz="4000" b="1">
                <a:solidFill>
                  <a:srgbClr val="CC0000"/>
                </a:solidFill>
              </a:rPr>
              <a:t>Цунами</a:t>
            </a:r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41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5941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sp>
        <p:nvSpPr>
          <p:cNvPr id="59415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93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4" grpId="1"/>
      <p:bldP spid="59395" grpId="0" build="p" animBg="1"/>
      <p:bldP spid="59399" grpId="0" animBg="1"/>
      <p:bldP spid="59400" grpId="0" animBg="1"/>
      <p:bldP spid="59401" grpId="0" animBg="1"/>
      <p:bldP spid="59402" grpId="0" animBg="1"/>
      <p:bldP spid="59403" grpId="0" animBg="1"/>
      <p:bldP spid="59404" grpId="0" animBg="1"/>
      <p:bldP spid="5940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1188" y="4762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45" name="WordArt 5" descr="Орех"/>
          <p:cNvSpPr>
            <a:spLocks noChangeArrowheads="1" noChangeShapeType="1" noTextEdit="1"/>
          </p:cNvSpPr>
          <p:nvPr/>
        </p:nvSpPr>
        <p:spPr bwMode="auto">
          <a:xfrm>
            <a:off x="827088" y="69215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Book Antiqua"/>
              </a:rPr>
              <a:t>12</a:t>
            </a:r>
          </a:p>
        </p:txBody>
      </p:sp>
      <p:pic>
        <p:nvPicPr>
          <p:cNvPr id="61448" name="Picture 8" descr="J028275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61140">
            <a:off x="6227763" y="2420938"/>
            <a:ext cx="2159000" cy="2159000"/>
          </a:xfrm>
          <a:prstGeom prst="rect">
            <a:avLst/>
          </a:prstGeom>
          <a:noFill/>
        </p:spPr>
      </p:pic>
      <p:sp>
        <p:nvSpPr>
          <p:cNvPr id="61450" name="WordArt 10"/>
          <p:cNvSpPr>
            <a:spLocks noChangeArrowheads="1" noChangeShapeType="1" noTextEdit="1"/>
          </p:cNvSpPr>
          <p:nvPr/>
        </p:nvSpPr>
        <p:spPr bwMode="auto">
          <a:xfrm>
            <a:off x="1908175" y="765175"/>
            <a:ext cx="6983413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Увы! Количество баллов </a:t>
            </a:r>
          </a:p>
          <a:p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уменьшаются в 2 раза! </a:t>
            </a:r>
          </a:p>
        </p:txBody>
      </p:sp>
      <p:sp>
        <p:nvSpPr>
          <p:cNvPr id="61451" name="AutoShape 11" descr="Букет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3800" y="5229225"/>
            <a:ext cx="3455988" cy="1152525"/>
          </a:xfrm>
          <a:prstGeom prst="notchedRightArrow">
            <a:avLst>
              <a:gd name="adj1" fmla="val 66954"/>
              <a:gd name="adj2" fmla="val 78311"/>
            </a:avLst>
          </a:prstGeom>
          <a:blipFill dpi="0" rotWithShape="1">
            <a:blip r:embed="rId6"/>
            <a:srcRect/>
            <a:tile tx="0" ty="0" sx="100000" sy="100000" flip="none" algn="tl"/>
          </a:blipFill>
          <a:ln w="76200" cmpd="tri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solidFill>
                  <a:srgbClr val="FF0000"/>
                </a:solidFill>
              </a:rPr>
              <a:t>     ПЕРЕХОД ХОДА</a:t>
            </a:r>
          </a:p>
        </p:txBody>
      </p:sp>
      <p:sp>
        <p:nvSpPr>
          <p:cNvPr id="61453" name="WordArt 13"/>
          <p:cNvSpPr>
            <a:spLocks noChangeArrowheads="1" noChangeShapeType="1" noTextEdit="1"/>
          </p:cNvSpPr>
          <p:nvPr/>
        </p:nvSpPr>
        <p:spPr bwMode="auto">
          <a:xfrm>
            <a:off x="1763713" y="2990850"/>
            <a:ext cx="4046537" cy="2382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Очень жаль!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0" grpId="0" animBg="1"/>
      <p:bldP spid="61450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8" name="Picture 8" descr="J028273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31302">
            <a:off x="6227763" y="2349500"/>
            <a:ext cx="2443162" cy="2443163"/>
          </a:xfrm>
          <a:prstGeom prst="rect">
            <a:avLst/>
          </a:prstGeom>
          <a:noFill/>
        </p:spPr>
      </p:pic>
      <p:sp>
        <p:nvSpPr>
          <p:cNvPr id="66562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1188" y="4762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6563" name="WordArt 3" descr="Орех"/>
          <p:cNvSpPr>
            <a:spLocks noChangeArrowheads="1" noChangeShapeType="1" noTextEdit="1"/>
          </p:cNvSpPr>
          <p:nvPr/>
        </p:nvSpPr>
        <p:spPr bwMode="auto">
          <a:xfrm>
            <a:off x="827088" y="69215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14</a:t>
            </a:r>
          </a:p>
        </p:txBody>
      </p:sp>
      <p:sp>
        <p:nvSpPr>
          <p:cNvPr id="66566" name="WordArt 6"/>
          <p:cNvSpPr>
            <a:spLocks noChangeArrowheads="1" noChangeShapeType="1" noTextEdit="1"/>
          </p:cNvSpPr>
          <p:nvPr/>
        </p:nvSpPr>
        <p:spPr bwMode="auto">
          <a:xfrm>
            <a:off x="1835150" y="765175"/>
            <a:ext cx="6983413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Повезло! Заработанные </a:t>
            </a:r>
          </a:p>
          <a:p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баллы удваиваются!</a:t>
            </a:r>
          </a:p>
        </p:txBody>
      </p:sp>
      <p:sp>
        <p:nvSpPr>
          <p:cNvPr id="66569" name="AutoShape 9" descr="Букет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3800" y="5229225"/>
            <a:ext cx="3455988" cy="1152525"/>
          </a:xfrm>
          <a:prstGeom prst="notchedRightArrow">
            <a:avLst>
              <a:gd name="adj1" fmla="val 66954"/>
              <a:gd name="adj2" fmla="val 78311"/>
            </a:avLst>
          </a:prstGeom>
          <a:blipFill dpi="0" rotWithShape="1">
            <a:blip r:embed="rId6"/>
            <a:srcRect/>
            <a:tile tx="0" ty="0" sx="100000" sy="100000" flip="none" algn="tl"/>
          </a:blipFill>
          <a:ln w="76200" cmpd="tri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solidFill>
                  <a:srgbClr val="FF0000"/>
                </a:solidFill>
              </a:rPr>
              <a:t>     ПЕРЕХОД ХОДА</a:t>
            </a:r>
          </a:p>
        </p:txBody>
      </p:sp>
      <p:sp>
        <p:nvSpPr>
          <p:cNvPr id="66570" name="WordArt 10"/>
          <p:cNvSpPr>
            <a:spLocks noChangeArrowheads="1" noChangeShapeType="1" noTextEdit="1"/>
          </p:cNvSpPr>
          <p:nvPr/>
        </p:nvSpPr>
        <p:spPr bwMode="auto">
          <a:xfrm>
            <a:off x="1835150" y="2990850"/>
            <a:ext cx="3260725" cy="30305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Ура!!!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6" grpId="0" animBg="1"/>
      <p:bldP spid="66566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1188" y="4762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7587" name="WordArt 3" descr="Орех"/>
          <p:cNvSpPr>
            <a:spLocks noChangeArrowheads="1" noChangeShapeType="1" noTextEdit="1"/>
          </p:cNvSpPr>
          <p:nvPr/>
        </p:nvSpPr>
        <p:spPr bwMode="auto">
          <a:xfrm>
            <a:off x="827088" y="69215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Book Antiqua"/>
              </a:rPr>
              <a:t>15</a:t>
            </a:r>
          </a:p>
        </p:txBody>
      </p:sp>
      <p:sp>
        <p:nvSpPr>
          <p:cNvPr id="67590" name="WordArt 6"/>
          <p:cNvSpPr>
            <a:spLocks noChangeArrowheads="1" noChangeShapeType="1" noTextEdit="1"/>
          </p:cNvSpPr>
          <p:nvPr/>
        </p:nvSpPr>
        <p:spPr bwMode="auto">
          <a:xfrm>
            <a:off x="1835150" y="765175"/>
            <a:ext cx="6983413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Повезло! </a:t>
            </a:r>
          </a:p>
          <a:p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Дополнительно 10 баллов!</a:t>
            </a:r>
          </a:p>
        </p:txBody>
      </p:sp>
      <p:pic>
        <p:nvPicPr>
          <p:cNvPr id="67591" name="Picture 7" descr="J028273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89391">
            <a:off x="6156325" y="2420938"/>
            <a:ext cx="2516188" cy="2519362"/>
          </a:xfrm>
          <a:prstGeom prst="rect">
            <a:avLst/>
          </a:prstGeom>
          <a:noFill/>
        </p:spPr>
      </p:pic>
      <p:sp>
        <p:nvSpPr>
          <p:cNvPr id="67592" name="AutoShape 8" descr="Букет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3800" y="5229225"/>
            <a:ext cx="3455988" cy="1152525"/>
          </a:xfrm>
          <a:prstGeom prst="notchedRightArrow">
            <a:avLst>
              <a:gd name="adj1" fmla="val 66954"/>
              <a:gd name="adj2" fmla="val 78311"/>
            </a:avLst>
          </a:prstGeom>
          <a:blipFill dpi="0" rotWithShape="1">
            <a:blip r:embed="rId6"/>
            <a:srcRect/>
            <a:tile tx="0" ty="0" sx="100000" sy="100000" flip="none" algn="tl"/>
          </a:blipFill>
          <a:ln w="76200" cmpd="tri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solidFill>
                  <a:srgbClr val="FF0000"/>
                </a:solidFill>
              </a:rPr>
              <a:t>     ПЕРЕХОД ХОДА</a:t>
            </a:r>
          </a:p>
        </p:txBody>
      </p:sp>
      <p:sp>
        <p:nvSpPr>
          <p:cNvPr id="67593" name="WordArt 9"/>
          <p:cNvSpPr>
            <a:spLocks noChangeArrowheads="1" noChangeShapeType="1" noTextEdit="1"/>
          </p:cNvSpPr>
          <p:nvPr/>
        </p:nvSpPr>
        <p:spPr bwMode="auto">
          <a:xfrm>
            <a:off x="1547813" y="2990850"/>
            <a:ext cx="3548062" cy="30305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Ура!!!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 animBg="1"/>
      <p:bldP spid="67590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1188" y="4762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1" name="WordArt 3" descr="Орех"/>
          <p:cNvSpPr>
            <a:spLocks noChangeArrowheads="1" noChangeShapeType="1" noTextEdit="1"/>
          </p:cNvSpPr>
          <p:nvPr/>
        </p:nvSpPr>
        <p:spPr bwMode="auto">
          <a:xfrm>
            <a:off x="827088" y="69215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Book Antiqua"/>
              </a:rPr>
              <a:t>33</a:t>
            </a:r>
          </a:p>
        </p:txBody>
      </p:sp>
      <p:pic>
        <p:nvPicPr>
          <p:cNvPr id="68612" name="Picture 4" descr="J028275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05666">
            <a:off x="6084888" y="2349500"/>
            <a:ext cx="2159000" cy="2159000"/>
          </a:xfrm>
          <a:prstGeom prst="rect">
            <a:avLst/>
          </a:prstGeom>
          <a:noFill/>
        </p:spPr>
      </p:pic>
      <p:sp>
        <p:nvSpPr>
          <p:cNvPr id="68614" name="WordArt 6"/>
          <p:cNvSpPr>
            <a:spLocks noChangeArrowheads="1" noChangeShapeType="1" noTextEdit="1"/>
          </p:cNvSpPr>
          <p:nvPr/>
        </p:nvSpPr>
        <p:spPr bwMode="auto">
          <a:xfrm>
            <a:off x="1979613" y="765175"/>
            <a:ext cx="6696075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Увы! </a:t>
            </a:r>
          </a:p>
          <a:p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Минус 5 баллов от общего количества!</a:t>
            </a:r>
          </a:p>
        </p:txBody>
      </p:sp>
      <p:sp>
        <p:nvSpPr>
          <p:cNvPr id="68615" name="AutoShape 7" descr="Букет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3800" y="5229225"/>
            <a:ext cx="3455988" cy="1152525"/>
          </a:xfrm>
          <a:prstGeom prst="notchedRightArrow">
            <a:avLst>
              <a:gd name="adj1" fmla="val 66954"/>
              <a:gd name="adj2" fmla="val 78311"/>
            </a:avLst>
          </a:prstGeom>
          <a:blipFill dpi="0" rotWithShape="1">
            <a:blip r:embed="rId6"/>
            <a:srcRect/>
            <a:tile tx="0" ty="0" sx="100000" sy="100000" flip="none" algn="tl"/>
          </a:blipFill>
          <a:ln w="76200" cmpd="tri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solidFill>
                  <a:srgbClr val="FF0000"/>
                </a:solidFill>
              </a:rPr>
              <a:t>     ПЕРЕХОД ХОДА</a:t>
            </a:r>
          </a:p>
        </p:txBody>
      </p:sp>
      <p:sp>
        <p:nvSpPr>
          <p:cNvPr id="68616" name="WordArt 8"/>
          <p:cNvSpPr>
            <a:spLocks noChangeArrowheads="1" noChangeShapeType="1" noTextEdit="1"/>
          </p:cNvSpPr>
          <p:nvPr/>
        </p:nvSpPr>
        <p:spPr bwMode="auto">
          <a:xfrm>
            <a:off x="2268538" y="2990850"/>
            <a:ext cx="3541712" cy="23098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Очень жаль!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 animBg="1"/>
      <p:bldP spid="686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FFFF00">
              <a:alpha val="34000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/>
              <a:t>   Верхний твердый слой Земли</a:t>
            </a:r>
            <a:endParaRPr lang="ru-RU" sz="3600">
              <a:solidFill>
                <a:srgbClr val="000099"/>
              </a:solidFill>
            </a:endParaRPr>
          </a:p>
        </p:txBody>
      </p:sp>
      <p:pic>
        <p:nvPicPr>
          <p:cNvPr id="26629" name="Picture 5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2663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WordArt 7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</a:t>
            </a:r>
          </a:p>
        </p:txBody>
      </p:sp>
      <p:sp>
        <p:nvSpPr>
          <p:cNvPr id="266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6639" name="Rectangle 15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26640" name="AutoShape 16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sz="3200" b="1">
                <a:solidFill>
                  <a:srgbClr val="CC0000"/>
                </a:solidFill>
              </a:rPr>
              <a:t>Земная кора</a:t>
            </a:r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6" name="Rectangle 2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2664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26649" name="Picture 25" descr="desk_globe_e0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42988" y="3644900"/>
            <a:ext cx="1368425" cy="1368425"/>
          </a:xfrm>
          <a:prstGeom prst="rect">
            <a:avLst/>
          </a:prstGeom>
          <a:noFill/>
        </p:spPr>
      </p:pic>
      <p:sp>
        <p:nvSpPr>
          <p:cNvPr id="26650" name="WordArt 26"/>
          <p:cNvSpPr>
            <a:spLocks noChangeArrowheads="1" noChangeShapeType="1" noTextEdit="1"/>
          </p:cNvSpPr>
          <p:nvPr/>
        </p:nvSpPr>
        <p:spPr bwMode="auto">
          <a:xfrm>
            <a:off x="395288" y="6426200"/>
            <a:ext cx="46815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6" grpId="1"/>
      <p:bldP spid="26627" grpId="0" build="p" animBg="1"/>
      <p:bldP spid="26633" grpId="0" animBg="1"/>
      <p:bldP spid="26634" grpId="0" animBg="1"/>
      <p:bldP spid="26635" grpId="0" animBg="1"/>
      <p:bldP spid="26636" grpId="0" animBg="1"/>
      <p:bldP spid="26637" grpId="0" animBg="1"/>
      <p:bldP spid="26639" grpId="0" animBg="1"/>
      <p:bldP spid="266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solidFill>
            <a:srgbClr val="FFFF00">
              <a:alpha val="34000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ru-RU" sz="2400" b="1">
                <a:solidFill>
                  <a:srgbClr val="0033CC"/>
                </a:solidFill>
              </a:rPr>
              <a:t>К районам распространения гейзеров относятся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  </a:t>
            </a:r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5</a:t>
            </a:r>
          </a:p>
        </p:txBody>
      </p:sp>
      <p:sp>
        <p:nvSpPr>
          <p:cNvPr id="2970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sz="2400" b="1">
                <a:solidFill>
                  <a:srgbClr val="CC0000"/>
                </a:solidFill>
              </a:rPr>
              <a:t>Камчатка, Исландия, Северная Америка</a:t>
            </a: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1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2971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29720" name="Picture 24" descr="18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>
          <a:xfrm>
            <a:off x="1258888" y="3357563"/>
            <a:ext cx="1327150" cy="1860550"/>
          </a:xfrm>
          <a:noFill/>
          <a:ln/>
        </p:spPr>
      </p:pic>
      <p:sp>
        <p:nvSpPr>
          <p:cNvPr id="29722" name="WordArt 26"/>
          <p:cNvSpPr>
            <a:spLocks noChangeArrowheads="1" noChangeShapeType="1" noTextEdit="1"/>
          </p:cNvSpPr>
          <p:nvPr/>
        </p:nvSpPr>
        <p:spPr bwMode="auto">
          <a:xfrm>
            <a:off x="323850" y="6308725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8" grpId="1"/>
      <p:bldP spid="29699" grpId="0" build="p" animBg="1"/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  <p:bldP spid="2970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FFFF00">
              <a:alpha val="34000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ru-RU" b="1">
                <a:solidFill>
                  <a:srgbClr val="0033CC"/>
                </a:solidFill>
              </a:rPr>
              <a:t>Низменности - это равнины с высотой</a:t>
            </a:r>
            <a:endParaRPr lang="ru-RU" sz="3600">
              <a:solidFill>
                <a:srgbClr val="000099"/>
              </a:solidFill>
            </a:endParaRPr>
          </a:p>
        </p:txBody>
      </p:sp>
      <p:pic>
        <p:nvPicPr>
          <p:cNvPr id="30724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3072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9</a:t>
            </a:r>
          </a:p>
        </p:txBody>
      </p:sp>
      <p:sp>
        <p:nvSpPr>
          <p:cNvPr id="307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0732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0733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endParaRPr lang="ru-RU" sz="800" b="1">
              <a:solidFill>
                <a:srgbClr val="CC0000"/>
              </a:solidFill>
            </a:endParaRPr>
          </a:p>
          <a:p>
            <a:r>
              <a:rPr lang="ru-RU" sz="3200" b="1">
                <a:solidFill>
                  <a:srgbClr val="CC0000"/>
                </a:solidFill>
              </a:rPr>
              <a:t>От 0 до 200 м</a:t>
            </a: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0" name="Rectangl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30742" name="Rectangle 2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30743" name="Picture 23" descr="11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42988" y="3573463"/>
            <a:ext cx="1657350" cy="1470025"/>
          </a:xfrm>
          <a:prstGeom prst="rect">
            <a:avLst/>
          </a:prstGeom>
          <a:noFill/>
        </p:spPr>
      </p:pic>
      <p:sp>
        <p:nvSpPr>
          <p:cNvPr id="30744" name="WordArt 24"/>
          <p:cNvSpPr>
            <a:spLocks noChangeArrowheads="1" noChangeShapeType="1" noTextEdit="1"/>
          </p:cNvSpPr>
          <p:nvPr/>
        </p:nvSpPr>
        <p:spPr bwMode="auto">
          <a:xfrm>
            <a:off x="323850" y="6308725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2" grpId="1"/>
      <p:bldP spid="30723" grpId="0" build="p" animBg="1"/>
      <p:bldP spid="30727" grpId="0" animBg="1"/>
      <p:bldP spid="30728" grpId="0" animBg="1"/>
      <p:bldP spid="30729" grpId="0" animBg="1"/>
      <p:bldP spid="30730" grpId="0" animBg="1"/>
      <p:bldP spid="30731" grpId="0" animBg="1"/>
      <p:bldP spid="30732" grpId="0" animBg="1"/>
      <p:bldP spid="307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780212" cy="1368425"/>
          </a:xfrm>
          <a:solidFill>
            <a:srgbClr val="FFFF00">
              <a:alpha val="34000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ru-RU" b="1">
                <a:solidFill>
                  <a:srgbClr val="0033CC"/>
                </a:solidFill>
              </a:rPr>
              <a:t>Равнина с высотой над уровнем океана более 500 м</a:t>
            </a:r>
          </a:p>
          <a:p>
            <a:pPr algn="ctr">
              <a:buFontTx/>
              <a:buNone/>
            </a:pPr>
            <a:endParaRPr lang="ru-RU">
              <a:solidFill>
                <a:srgbClr val="000099"/>
              </a:solidFill>
            </a:endParaRPr>
          </a:p>
        </p:txBody>
      </p:sp>
      <p:pic>
        <p:nvPicPr>
          <p:cNvPr id="31748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3174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13</a:t>
            </a:r>
          </a:p>
        </p:txBody>
      </p:sp>
      <p:sp>
        <p:nvSpPr>
          <p:cNvPr id="3175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1756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1757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sz="3600" b="1">
                <a:solidFill>
                  <a:srgbClr val="CC0000"/>
                </a:solidFill>
              </a:rPr>
              <a:t>плоскогорье</a:t>
            </a:r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3176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sp>
        <p:nvSpPr>
          <p:cNvPr id="31769" name="WordArt 25"/>
          <p:cNvSpPr>
            <a:spLocks noChangeArrowheads="1" noChangeShapeType="1" noTextEdit="1"/>
          </p:cNvSpPr>
          <p:nvPr/>
        </p:nvSpPr>
        <p:spPr bwMode="auto">
          <a:xfrm>
            <a:off x="323850" y="6426200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6" grpId="1"/>
      <p:bldP spid="31747" grpId="0" build="p" animBg="1"/>
      <p:bldP spid="31751" grpId="0" animBg="1"/>
      <p:bldP spid="31752" grpId="0" animBg="1"/>
      <p:bldP spid="31753" grpId="0" animBg="1"/>
      <p:bldP spid="31754" grpId="0" animBg="1"/>
      <p:bldP spid="31755" grpId="0" animBg="1"/>
      <p:bldP spid="31756" grpId="0" animBg="1"/>
      <p:bldP spid="317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89138"/>
            <a:ext cx="7859712" cy="1181100"/>
          </a:xfrm>
          <a:solidFill>
            <a:srgbClr val="FFFF00">
              <a:alpha val="34000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800" b="1">
                <a:solidFill>
                  <a:srgbClr val="0033CC"/>
                </a:solidFill>
              </a:rPr>
              <a:t>Горы Анды расположены на материке</a:t>
            </a:r>
          </a:p>
        </p:txBody>
      </p:sp>
      <p:pic>
        <p:nvPicPr>
          <p:cNvPr id="32772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3277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17</a:t>
            </a:r>
          </a:p>
        </p:txBody>
      </p:sp>
      <p:sp>
        <p:nvSpPr>
          <p:cNvPr id="3277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278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278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r>
              <a:rPr lang="ru-RU" sz="3200" b="1">
                <a:solidFill>
                  <a:srgbClr val="CC0000"/>
                </a:solidFill>
              </a:rPr>
              <a:t>Южная Америка</a:t>
            </a:r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87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32789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32792" name="Picture 24" descr="4a010051e6bac851944df933df1ff232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>
          <a:xfrm>
            <a:off x="1619250" y="3563938"/>
            <a:ext cx="1657350" cy="1325562"/>
          </a:xfrm>
          <a:noFill/>
          <a:ln/>
        </p:spPr>
      </p:pic>
      <p:sp>
        <p:nvSpPr>
          <p:cNvPr id="32794" name="WordArt 26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0" grpId="1"/>
      <p:bldP spid="32771" grpId="0" build="p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0" grpId="0" animBg="1"/>
      <p:bldP spid="3278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r>
              <a:rPr lang="ru-RU" sz="3600" b="1" i="1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6911975" cy="1368425"/>
          </a:xfrm>
          <a:solidFill>
            <a:srgbClr val="FFFF00">
              <a:alpha val="34000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2800" b="1"/>
              <a:t>Колебания, распространяющиеся в Земле от очагов землетрясений</a:t>
            </a:r>
          </a:p>
        </p:txBody>
      </p:sp>
      <p:pic>
        <p:nvPicPr>
          <p:cNvPr id="33796" name="Picture 4" descr="J018925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</p:spPr>
      </p:pic>
      <p:sp>
        <p:nvSpPr>
          <p:cNvPr id="3379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21</a:t>
            </a:r>
          </a:p>
        </p:txBody>
      </p:sp>
      <p:sp>
        <p:nvSpPr>
          <p:cNvPr id="3379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33804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3805" name="AutoShape 13"/>
          <p:cNvSpPr>
            <a:spLocks noChangeArrowheads="1"/>
          </p:cNvSpPr>
          <p:nvPr/>
        </p:nvSpPr>
        <p:spPr bwMode="auto">
          <a:xfrm rot="10800000">
            <a:off x="5076825" y="4797425"/>
            <a:ext cx="3527425" cy="1295400"/>
          </a:xfrm>
          <a:prstGeom prst="wedgeRectCallout">
            <a:avLst>
              <a:gd name="adj1" fmla="val -3963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>
              <a:lnSpc>
                <a:spcPct val="80000"/>
              </a:lnSpc>
            </a:pPr>
            <a:r>
              <a:rPr lang="ru-RU" sz="2800" b="1">
                <a:solidFill>
                  <a:srgbClr val="CC0000"/>
                </a:solidFill>
              </a:rPr>
              <a:t>Сейсмические волны</a:t>
            </a:r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100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1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/>
              <a:t>Правила игры</a:t>
            </a:r>
          </a:p>
        </p:txBody>
      </p:sp>
      <p:sp>
        <p:nvSpPr>
          <p:cNvPr id="3381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b="1">
                <a:solidFill>
                  <a:srgbClr val="FF0000"/>
                </a:solidFill>
              </a:rPr>
              <a:t>Продолжить игру</a:t>
            </a:r>
          </a:p>
        </p:txBody>
      </p:sp>
      <p:pic>
        <p:nvPicPr>
          <p:cNvPr id="33814" name="Picture 22" descr="11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42988" y="3644900"/>
            <a:ext cx="1512887" cy="1341438"/>
          </a:xfrm>
          <a:prstGeom prst="rect">
            <a:avLst/>
          </a:prstGeom>
          <a:noFill/>
        </p:spPr>
      </p:pic>
      <p:sp>
        <p:nvSpPr>
          <p:cNvPr id="33815" name="WordArt 23"/>
          <p:cNvSpPr>
            <a:spLocks noChangeArrowheads="1" noChangeShapeType="1" noTextEdit="1"/>
          </p:cNvSpPr>
          <p:nvPr/>
        </p:nvSpPr>
        <p:spPr bwMode="auto">
          <a:xfrm>
            <a:off x="323850" y="623728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Литосфера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4" grpId="1"/>
      <p:bldP spid="33795" grpId="0" build="p" animBg="1"/>
      <p:bldP spid="33799" grpId="0" animBg="1"/>
      <p:bldP spid="33800" grpId="0" animBg="1"/>
      <p:bldP spid="33801" grpId="0" animBg="1"/>
      <p:bldP spid="33802" grpId="0" animBg="1"/>
      <p:bldP spid="33803" grpId="0" animBg="1"/>
      <p:bldP spid="33804" grpId="0" animBg="1"/>
      <p:bldP spid="33805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787</Words>
  <Application>Microsoft Office PowerPoint</Application>
  <PresentationFormat>Экран (4:3)</PresentationFormat>
  <Paragraphs>328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Оформление по умолчанию</vt:lpstr>
      <vt:lpstr>Слайд 1</vt:lpstr>
      <vt:lpstr>Слайд 2</vt:lpstr>
      <vt:lpstr>Слайд 3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Слайд 35</vt:lpstr>
      <vt:lpstr>Слайд 36</vt:lpstr>
      <vt:lpstr>Слайд 37</vt:lpstr>
      <vt:lpstr>Слайд 38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111</cp:lastModifiedBy>
  <cp:revision>111</cp:revision>
  <dcterms:created xsi:type="dcterms:W3CDTF">2005-02-06T04:29:15Z</dcterms:created>
  <dcterms:modified xsi:type="dcterms:W3CDTF">2013-01-04T15:29:00Z</dcterms:modified>
</cp:coreProperties>
</file>