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5" r:id="rId2"/>
    <p:sldId id="276" r:id="rId3"/>
    <p:sldId id="262" r:id="rId4"/>
    <p:sldId id="263" r:id="rId5"/>
    <p:sldId id="264" r:id="rId6"/>
    <p:sldId id="265" r:id="rId7"/>
    <p:sldId id="274" r:id="rId8"/>
    <p:sldId id="266" r:id="rId9"/>
    <p:sldId id="267" r:id="rId10"/>
    <p:sldId id="283" r:id="rId11"/>
    <p:sldId id="278" r:id="rId12"/>
    <p:sldId id="279" r:id="rId13"/>
    <p:sldId id="280" r:id="rId14"/>
    <p:sldId id="281" r:id="rId15"/>
    <p:sldId id="282" r:id="rId16"/>
    <p:sldId id="268" r:id="rId17"/>
    <p:sldId id="269" r:id="rId18"/>
    <p:sldId id="257" r:id="rId19"/>
    <p:sldId id="258" r:id="rId20"/>
    <p:sldId id="259" r:id="rId21"/>
    <p:sldId id="270" r:id="rId22"/>
    <p:sldId id="277" r:id="rId23"/>
    <p:sldId id="26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image" Target="../media/image16.wmf"/><Relationship Id="rId7" Type="http://schemas.openxmlformats.org/officeDocument/2006/relationships/image" Target="../media/image20.wmf"/><Relationship Id="rId12" Type="http://schemas.openxmlformats.org/officeDocument/2006/relationships/image" Target="../media/image25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11" Type="http://schemas.openxmlformats.org/officeDocument/2006/relationships/image" Target="../media/image24.wmf"/><Relationship Id="rId5" Type="http://schemas.openxmlformats.org/officeDocument/2006/relationships/image" Target="../media/image18.wmf"/><Relationship Id="rId10" Type="http://schemas.openxmlformats.org/officeDocument/2006/relationships/image" Target="../media/image23.wmf"/><Relationship Id="rId4" Type="http://schemas.openxmlformats.org/officeDocument/2006/relationships/image" Target="../media/image17.wmf"/><Relationship Id="rId9" Type="http://schemas.openxmlformats.org/officeDocument/2006/relationships/image" Target="../media/image2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3" Type="http://schemas.openxmlformats.org/officeDocument/2006/relationships/image" Target="../media/image40.wmf"/><Relationship Id="rId7" Type="http://schemas.openxmlformats.org/officeDocument/2006/relationships/image" Target="../media/image44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6" Type="http://schemas.openxmlformats.org/officeDocument/2006/relationships/image" Target="../media/image43.wmf"/><Relationship Id="rId5" Type="http://schemas.openxmlformats.org/officeDocument/2006/relationships/image" Target="../media/image42.wmf"/><Relationship Id="rId10" Type="http://schemas.openxmlformats.org/officeDocument/2006/relationships/image" Target="../media/image47.wmf"/><Relationship Id="rId4" Type="http://schemas.openxmlformats.org/officeDocument/2006/relationships/image" Target="../media/image41.wmf"/><Relationship Id="rId9" Type="http://schemas.openxmlformats.org/officeDocument/2006/relationships/image" Target="../media/image4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wmf"/><Relationship Id="rId1" Type="http://schemas.openxmlformats.org/officeDocument/2006/relationships/image" Target="../media/image49.wmf"/><Relationship Id="rId4" Type="http://schemas.openxmlformats.org/officeDocument/2006/relationships/image" Target="../media/image52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37.wmf"/><Relationship Id="rId1" Type="http://schemas.openxmlformats.org/officeDocument/2006/relationships/image" Target="../media/image54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3" Type="http://schemas.openxmlformats.org/officeDocument/2006/relationships/image" Target="../media/image61.wmf"/><Relationship Id="rId7" Type="http://schemas.openxmlformats.org/officeDocument/2006/relationships/image" Target="../media/image65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Relationship Id="rId6" Type="http://schemas.openxmlformats.org/officeDocument/2006/relationships/image" Target="../media/image64.wmf"/><Relationship Id="rId5" Type="http://schemas.openxmlformats.org/officeDocument/2006/relationships/image" Target="../media/image63.wmf"/><Relationship Id="rId10" Type="http://schemas.openxmlformats.org/officeDocument/2006/relationships/image" Target="../media/image68.wmf"/><Relationship Id="rId4" Type="http://schemas.openxmlformats.org/officeDocument/2006/relationships/image" Target="../media/image62.wmf"/><Relationship Id="rId9" Type="http://schemas.openxmlformats.org/officeDocument/2006/relationships/image" Target="../media/image6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24E8C6-EA88-4FEA-B771-7AAB5458DDA7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566AD2-C5C4-4CA8-98FB-B2894D058C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4AF9C83-5C1B-447C-86A1-C8E0B71BB300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4689C9C-CBB0-4AB1-A6D1-918D82B344F7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EAA822-54C1-469D-9FE8-79963A531B4D}" type="slidenum">
              <a:rPr lang="ru-RU" smtClean="0"/>
              <a:pPr/>
              <a:t>19</a:t>
            </a:fld>
            <a:endParaRPr lang="ru-RU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Математика 5 класс (часть 2). Г.В. Дорофеев, Л.Г. Петерсон.  </a:t>
            </a:r>
            <a:r>
              <a:rPr lang="ru-RU" b="1" smtClean="0"/>
              <a:t>№ 488.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6A1FBD3-1E08-43FC-B1CD-53A0469B5179}" type="slidenum">
              <a:rPr lang="ru-RU" smtClean="0"/>
              <a:pPr/>
              <a:t>20</a:t>
            </a:fld>
            <a:endParaRPr lang="ru-RU" smtClean="0"/>
          </a:p>
        </p:txBody>
      </p:sp>
      <p:sp>
        <p:nvSpPr>
          <p:cNvPr id="35843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E4D0D594-C07D-4494-8B58-D5D9161139D3}" type="slidenum">
              <a:rPr lang="ru-RU" sz="1200">
                <a:solidFill>
                  <a:srgbClr val="000000"/>
                </a:solidFill>
              </a:rPr>
              <a:pPr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20</a:t>
            </a:fld>
            <a:endParaRPr lang="ru-RU" sz="1200">
              <a:solidFill>
                <a:srgbClr val="000000"/>
              </a:solidFill>
            </a:endParaRPr>
          </a:p>
        </p:txBody>
      </p:sp>
      <p:sp>
        <p:nvSpPr>
          <p:cNvPr id="358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5845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mtClean="0">
                <a:latin typeface="Arial" charset="0"/>
                <a:cs typeface="Arial" charset="0"/>
              </a:rPr>
              <a:t>Г.В. Дорофеев, Л.Г. Петерсон, 5 класс (часть 2).     </a:t>
            </a:r>
            <a:r>
              <a:rPr lang="ru-RU" b="1" smtClean="0">
                <a:latin typeface="Arial" charset="0"/>
                <a:cs typeface="Arial" charset="0"/>
              </a:rPr>
              <a:t>№ 496.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A78D1-2475-496F-9112-E6AF7C05415D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0DA5-ACF2-40D4-862C-E3BECA0691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A78D1-2475-496F-9112-E6AF7C05415D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0DA5-ACF2-40D4-862C-E3BECA0691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A78D1-2475-496F-9112-E6AF7C05415D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0DA5-ACF2-40D4-862C-E3BECA0691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A78D1-2475-496F-9112-E6AF7C05415D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0DA5-ACF2-40D4-862C-E3BECA0691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A78D1-2475-496F-9112-E6AF7C05415D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0DA5-ACF2-40D4-862C-E3BECA0691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A78D1-2475-496F-9112-E6AF7C05415D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0DA5-ACF2-40D4-862C-E3BECA0691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A78D1-2475-496F-9112-E6AF7C05415D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0DA5-ACF2-40D4-862C-E3BECA0691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A78D1-2475-496F-9112-E6AF7C05415D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0DA5-ACF2-40D4-862C-E3BECA0691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A78D1-2475-496F-9112-E6AF7C05415D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0DA5-ACF2-40D4-862C-E3BECA0691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A78D1-2475-496F-9112-E6AF7C05415D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0DA5-ACF2-40D4-862C-E3BECA0691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A78D1-2475-496F-9112-E6AF7C05415D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0DA5-ACF2-40D4-862C-E3BECA0691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A78D1-2475-496F-9112-E6AF7C05415D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60DA5-ACF2-40D4-862C-E3BECA0691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13" Type="http://schemas.openxmlformats.org/officeDocument/2006/relationships/oleObject" Target="../embeddings/oleObject33.bin"/><Relationship Id="rId3" Type="http://schemas.openxmlformats.org/officeDocument/2006/relationships/image" Target="../media/image48.gif"/><Relationship Id="rId7" Type="http://schemas.openxmlformats.org/officeDocument/2006/relationships/oleObject" Target="../embeddings/oleObject27.bin"/><Relationship Id="rId12" Type="http://schemas.openxmlformats.org/officeDocument/2006/relationships/oleObject" Target="../embeddings/oleObject3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6.bin"/><Relationship Id="rId11" Type="http://schemas.openxmlformats.org/officeDocument/2006/relationships/oleObject" Target="../embeddings/oleObject31.bin"/><Relationship Id="rId5" Type="http://schemas.openxmlformats.org/officeDocument/2006/relationships/oleObject" Target="../embeddings/oleObject25.bin"/><Relationship Id="rId10" Type="http://schemas.openxmlformats.org/officeDocument/2006/relationships/oleObject" Target="../embeddings/oleObject30.bin"/><Relationship Id="rId4" Type="http://schemas.openxmlformats.org/officeDocument/2006/relationships/oleObject" Target="../embeddings/oleObject24.bin"/><Relationship Id="rId9" Type="http://schemas.openxmlformats.org/officeDocument/2006/relationships/oleObject" Target="../embeddings/oleObject29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_________Microsoft_Office_Word_97_-_20032.doc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5.bin"/><Relationship Id="rId5" Type="http://schemas.openxmlformats.org/officeDocument/2006/relationships/image" Target="../media/image53.jpeg"/><Relationship Id="rId4" Type="http://schemas.openxmlformats.org/officeDocument/2006/relationships/oleObject" Target="../embeddings/oleObject34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8.jpeg"/><Relationship Id="rId5" Type="http://schemas.openxmlformats.org/officeDocument/2006/relationships/image" Target="../media/image57.png"/><Relationship Id="rId4" Type="http://schemas.openxmlformats.org/officeDocument/2006/relationships/image" Target="../media/image56.jpeg"/><Relationship Id="rId9" Type="http://schemas.openxmlformats.org/officeDocument/2006/relationships/oleObject" Target="../embeddings/oleObject38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3.bin"/><Relationship Id="rId12" Type="http://schemas.openxmlformats.org/officeDocument/2006/relationships/oleObject" Target="../embeddings/oleObject4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42.bin"/><Relationship Id="rId11" Type="http://schemas.openxmlformats.org/officeDocument/2006/relationships/oleObject" Target="../embeddings/oleObject47.bin"/><Relationship Id="rId5" Type="http://schemas.openxmlformats.org/officeDocument/2006/relationships/oleObject" Target="../embeddings/oleObject41.bin"/><Relationship Id="rId10" Type="http://schemas.openxmlformats.org/officeDocument/2006/relationships/oleObject" Target="../embeddings/oleObject46.bin"/><Relationship Id="rId4" Type="http://schemas.openxmlformats.org/officeDocument/2006/relationships/oleObject" Target="../embeddings/oleObject40.bin"/><Relationship Id="rId9" Type="http://schemas.openxmlformats.org/officeDocument/2006/relationships/oleObject" Target="../embeddings/oleObject45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hyperlink" Target="http://2.bp.blogspot.com/_CsDPIVIWcF8/S8MHGpZ-ZnI/AAAAAAAABwc/_Ne2yNsCiYc/s1600/Celebrate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hyperlink" Target="http://club.foto.ru/user/29963" TargetMode="External"/><Relationship Id="rId2" Type="http://schemas.openxmlformats.org/officeDocument/2006/relationships/hyperlink" Target="http://club.foto.ru/gallery/images/small/2005/03/28/37270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lub.foto.ru/gallery/photos/372702/?&amp;author_id=50693&amp;recommended=1&amp;page=3&amp;next_photo_id=373122&amp;prev_photo_id=370946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ru.wikipedia.org/wiki/%D0%98%D0%B7%D0%BE%D0%B1%D1%80%D0%B0%D0%B6%D0%B5%D0%BD%D0%B8%D0%B5:Frans_Hals_-_Portret_van_Ren%C3%A9_Descartes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oleObject" Target="../embeddings/oleObject15.bin"/><Relationship Id="rId3" Type="http://schemas.openxmlformats.org/officeDocument/2006/relationships/image" Target="../media/image26.jpeg"/><Relationship Id="rId7" Type="http://schemas.openxmlformats.org/officeDocument/2006/relationships/oleObject" Target="../embeddings/oleObject9.bin"/><Relationship Id="rId12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7.bin"/><Relationship Id="rId15" Type="http://schemas.openxmlformats.org/officeDocument/2006/relationships/oleObject" Target="../embeddings/oleObject17.bin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6.bin"/><Relationship Id="rId9" Type="http://schemas.openxmlformats.org/officeDocument/2006/relationships/oleObject" Target="../embeddings/oleObject11.bin"/><Relationship Id="rId14" Type="http://schemas.openxmlformats.org/officeDocument/2006/relationships/oleObject" Target="../embeddings/oleObject1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714488"/>
            <a:ext cx="9144000" cy="211772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5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Тема урока:</a:t>
            </a:r>
            <a:r>
              <a:rPr lang="ru-RU" b="1" dirty="0" smtClean="0">
                <a:latin typeface="Times New Roman" pitchFamily="18" charset="0"/>
              </a:rPr>
              <a:t> </a:t>
            </a:r>
            <a:br>
              <a:rPr lang="ru-RU" b="1" dirty="0" smtClean="0">
                <a:latin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bg1"/>
                </a:solidFill>
              </a:rPr>
              <a:t>«</a:t>
            </a:r>
            <a:r>
              <a:rPr lang="ru-RU" sz="6000" b="1" dirty="0" smtClean="0">
                <a:solidFill>
                  <a:schemeClr val="bg1"/>
                </a:solidFill>
              </a:rPr>
              <a:t>Координатная плоскость.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5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Умножение и деление  обыкновенных дробей.</a:t>
            </a:r>
            <a:r>
              <a:rPr lang="ru-RU" sz="5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WordArt 2"/>
          <p:cNvSpPr>
            <a:spLocks noChangeArrowheads="1" noChangeShapeType="1" noTextEdit="1"/>
          </p:cNvSpPr>
          <p:nvPr/>
        </p:nvSpPr>
        <p:spPr bwMode="auto">
          <a:xfrm>
            <a:off x="357158" y="857232"/>
            <a:ext cx="8215370" cy="3857652"/>
          </a:xfrm>
          <a:prstGeom prst="rect">
            <a:avLst/>
          </a:prstGeom>
        </p:spPr>
        <p:txBody>
          <a:bodyPr wrap="none" fromWordArt="1">
            <a:prstTxWarp prst="textTriangleInverted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физкультминутка</a:t>
            </a:r>
            <a:endParaRPr lang="ru-RU" sz="3600" b="1" kern="10" spc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Учитель\Рабочий стол\Губская О.Н\ИНФОРМАТИКА\урок\зарядка\новая моя\glaza-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214554"/>
            <a:ext cx="4225661" cy="174308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43042" y="4429132"/>
            <a:ext cx="626152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Закрой глаза –  раз,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Открой глаза – два.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Учитель\Рабочий стол\Губская О.Н\ИНФОРМАТИКА\урок\зарядка\новая моя\glaza-1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000240"/>
            <a:ext cx="2500330" cy="250033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0100" y="4643446"/>
            <a:ext cx="807201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Посмотри влево – вправо,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влево – вправо.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Учитель\Рабочий стол\Губская О.Н\ИНФОРМАТИКА\урок\зарядка\новая моя\detia-4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642918"/>
            <a:ext cx="4143404" cy="461693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5103674"/>
            <a:ext cx="763401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Наклони голову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право – влево - вперед.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Учитель\Рабочий стол\Губская О.Н\ИНФОРМАТИКА\урок\зарядка\новая моя\detia-3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714356"/>
            <a:ext cx="3786214" cy="437518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5984" y="5103674"/>
            <a:ext cx="534505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Шагаем на месте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 – два – три.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1071546"/>
            <a:ext cx="7262821" cy="34163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Поднимаем руки вверх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и делаем вдох.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Опускаем руки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и делаем выдох. 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Умножение и деление  смешанных чисел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Пятно 2 3"/>
          <p:cNvSpPr/>
          <p:nvPr/>
        </p:nvSpPr>
        <p:spPr>
          <a:xfrm>
            <a:off x="0" y="692150"/>
            <a:ext cx="8964613" cy="616585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rgbClr val="FF0000"/>
                </a:solidFill>
              </a:rPr>
              <a:t>Чтобы умножить или разделить смешанные числа, надо их перевести в неправильную дробь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mtClean="0">
                <a:solidFill>
                  <a:schemeClr val="accent5">
                    <a:lumMod val="50000"/>
                  </a:schemeClr>
                </a:solidFill>
              </a:rPr>
              <a:t>Выполните действия</a:t>
            </a:r>
            <a:endParaRPr lang="ru-RU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468313" y="1557338"/>
          <a:ext cx="2151062" cy="1260475"/>
        </p:xfrm>
        <a:graphic>
          <a:graphicData uri="http://schemas.openxmlformats.org/presentationml/2006/ole">
            <p:oleObj spid="_x0000_s9218" name="Формула" r:id="rId3" imgW="736560" imgH="431640" progId="Equation.3">
              <p:embed/>
            </p:oleObj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3492500" y="1557338"/>
          <a:ext cx="2232025" cy="1223962"/>
        </p:xfrm>
        <a:graphic>
          <a:graphicData uri="http://schemas.openxmlformats.org/presentationml/2006/ole">
            <p:oleObj spid="_x0000_s9219" name="Формула" r:id="rId4" imgW="901440" imgH="431640" progId="Equation.3">
              <p:embed/>
            </p:oleObj>
          </a:graphicData>
        </a:graphic>
      </p:graphicFrame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6227763" y="1557338"/>
          <a:ext cx="2305050" cy="1223962"/>
        </p:xfrm>
        <a:graphic>
          <a:graphicData uri="http://schemas.openxmlformats.org/presentationml/2006/ole">
            <p:oleObj spid="_x0000_s9220" name="Формула" r:id="rId5" imgW="939600" imgH="431640" progId="Equation.3">
              <p:embed/>
            </p:oleObj>
          </a:graphicData>
        </a:graphic>
      </p:graphicFrame>
      <p:graphicFrame>
        <p:nvGraphicFramePr>
          <p:cNvPr id="7" name="Object 5"/>
          <p:cNvGraphicFramePr>
            <a:graphicFrameLocks noChangeAspect="1"/>
          </p:cNvGraphicFramePr>
          <p:nvPr/>
        </p:nvGraphicFramePr>
        <p:xfrm>
          <a:off x="357158" y="3571876"/>
          <a:ext cx="2376487" cy="1295400"/>
        </p:xfrm>
        <a:graphic>
          <a:graphicData uri="http://schemas.openxmlformats.org/presentationml/2006/ole">
            <p:oleObj spid="_x0000_s9221" name="Формула" r:id="rId6" imgW="736560" imgH="431640" progId="Equation.3">
              <p:embed/>
            </p:oleObj>
          </a:graphicData>
        </a:graphic>
      </p:graphicFrame>
      <p:graphicFrame>
        <p:nvGraphicFramePr>
          <p:cNvPr id="8" name="Object 6"/>
          <p:cNvGraphicFramePr>
            <a:graphicFrameLocks noChangeAspect="1"/>
          </p:cNvGraphicFramePr>
          <p:nvPr/>
        </p:nvGraphicFramePr>
        <p:xfrm>
          <a:off x="3786182" y="3571876"/>
          <a:ext cx="2374900" cy="1152525"/>
        </p:xfrm>
        <a:graphic>
          <a:graphicData uri="http://schemas.openxmlformats.org/presentationml/2006/ole">
            <p:oleObj spid="_x0000_s9222" name="Формула" r:id="rId7" imgW="876240" imgH="431640" progId="Equation.3">
              <p:embed/>
            </p:oleObj>
          </a:graphicData>
        </a:graphic>
      </p:graphicFrame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9223" name="Формула" r:id="rId8" imgW="11412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Овал 20"/>
          <p:cNvSpPr/>
          <p:nvPr/>
        </p:nvSpPr>
        <p:spPr>
          <a:xfrm>
            <a:off x="6072198" y="100010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урок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2214546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643174" y="285728"/>
            <a:ext cx="64023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Выполни действия и проверь: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4612" y="1142984"/>
            <a:ext cx="5902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а)</a:t>
            </a:r>
            <a:endParaRPr lang="ru-RU" sz="4000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3238500" y="857250"/>
          <a:ext cx="2482850" cy="2714625"/>
        </p:xfrm>
        <a:graphic>
          <a:graphicData uri="http://schemas.openxmlformats.org/presentationml/2006/ole">
            <p:oleObj spid="_x0000_s1026" name="Формула" r:id="rId4" imgW="495000" imgH="457200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714612" y="2214554"/>
            <a:ext cx="7104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б) </a:t>
            </a:r>
            <a:endParaRPr lang="ru-RU" sz="4000" dirty="0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3335338" y="2214563"/>
          <a:ext cx="2198687" cy="928687"/>
        </p:xfrm>
        <a:graphic>
          <a:graphicData uri="http://schemas.openxmlformats.org/presentationml/2006/ole">
            <p:oleObj spid="_x0000_s1027" name="Формула" r:id="rId5" imgW="571320" imgH="22860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714612" y="3143248"/>
            <a:ext cx="5902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в)</a:t>
            </a:r>
            <a:endParaRPr lang="ru-RU" sz="4000" dirty="0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3236913" y="3143250"/>
          <a:ext cx="2851150" cy="1000125"/>
        </p:xfrm>
        <a:graphic>
          <a:graphicData uri="http://schemas.openxmlformats.org/presentationml/2006/ole">
            <p:oleObj spid="_x0000_s1028" name="Формула" r:id="rId6" imgW="571320" imgH="393480" progId="Equation.3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2786050" y="4214818"/>
            <a:ext cx="550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г)</a:t>
            </a:r>
            <a:endParaRPr lang="ru-RU" sz="4000" dirty="0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3357554" y="4143380"/>
          <a:ext cx="2500330" cy="1000132"/>
        </p:xfrm>
        <a:graphic>
          <a:graphicData uri="http://schemas.openxmlformats.org/presentationml/2006/ole">
            <p:oleObj spid="_x0000_s1029" name="Формула" r:id="rId7" imgW="609480" imgH="228600" progId="Equation.3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786050" y="5286388"/>
            <a:ext cx="6367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err="1" smtClean="0"/>
              <a:t>д</a:t>
            </a:r>
            <a:r>
              <a:rPr lang="ru-RU" sz="4000" dirty="0" smtClean="0"/>
              <a:t>)</a:t>
            </a:r>
            <a:endParaRPr lang="ru-RU" sz="4000" dirty="0"/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/>
        </p:nvGraphicFramePr>
        <p:xfrm>
          <a:off x="3428992" y="5143512"/>
          <a:ext cx="2357454" cy="1214446"/>
        </p:xfrm>
        <a:graphic>
          <a:graphicData uri="http://schemas.openxmlformats.org/presentationml/2006/ole">
            <p:oleObj spid="_x0000_s1030" name="Формула" r:id="rId8" imgW="393480" imgH="228600" progId="Equation.3">
              <p:embed/>
            </p:oleObj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/>
        </p:nvGraphicFramePr>
        <p:xfrm>
          <a:off x="6072198" y="928670"/>
          <a:ext cx="1000132" cy="1133483"/>
        </p:xfrm>
        <a:graphic>
          <a:graphicData uri="http://schemas.openxmlformats.org/presentationml/2006/ole">
            <p:oleObj spid="_x0000_s1031" name="Формула" r:id="rId9" imgW="190440" imgH="228600" progId="Equation.3">
              <p:embed/>
            </p:oleObj>
          </a:graphicData>
        </a:graphic>
      </p:graphicFrame>
      <p:sp>
        <p:nvSpPr>
          <p:cNvPr id="22" name="Скругленный прямоугольник 21"/>
          <p:cNvSpPr/>
          <p:nvPr/>
        </p:nvSpPr>
        <p:spPr>
          <a:xfrm>
            <a:off x="6072198" y="2143116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3" name="Объект 22"/>
          <p:cNvGraphicFramePr>
            <a:graphicFrameLocks noChangeAspect="1"/>
          </p:cNvGraphicFramePr>
          <p:nvPr/>
        </p:nvGraphicFramePr>
        <p:xfrm>
          <a:off x="6072198" y="2143116"/>
          <a:ext cx="928694" cy="928694"/>
        </p:xfrm>
        <a:graphic>
          <a:graphicData uri="http://schemas.openxmlformats.org/presentationml/2006/ole">
            <p:oleObj spid="_x0000_s1032" name="Формула" r:id="rId10" imgW="215640" imgH="228600" progId="Equation.3">
              <p:embed/>
            </p:oleObj>
          </a:graphicData>
        </a:graphic>
      </p:graphicFrame>
      <p:sp>
        <p:nvSpPr>
          <p:cNvPr id="24" name="Овал 23"/>
          <p:cNvSpPr/>
          <p:nvPr/>
        </p:nvSpPr>
        <p:spPr>
          <a:xfrm>
            <a:off x="6143636" y="328612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5" name="Объект 24"/>
          <p:cNvGraphicFramePr>
            <a:graphicFrameLocks noChangeAspect="1"/>
          </p:cNvGraphicFramePr>
          <p:nvPr/>
        </p:nvGraphicFramePr>
        <p:xfrm>
          <a:off x="6072198" y="3143248"/>
          <a:ext cx="1143008" cy="1143008"/>
        </p:xfrm>
        <a:graphic>
          <a:graphicData uri="http://schemas.openxmlformats.org/presentationml/2006/ole">
            <p:oleObj spid="_x0000_s1033" name="Формула" r:id="rId11" imgW="114120" imgH="228600" progId="Equation.3">
              <p:embed/>
            </p:oleObj>
          </a:graphicData>
        </a:graphic>
      </p:graphicFrame>
      <p:sp>
        <p:nvSpPr>
          <p:cNvPr id="26" name="Скругленный прямоугольник 25"/>
          <p:cNvSpPr/>
          <p:nvPr/>
        </p:nvSpPr>
        <p:spPr>
          <a:xfrm>
            <a:off x="6143636" y="4286256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7" name="Объект 26"/>
          <p:cNvGraphicFramePr>
            <a:graphicFrameLocks noChangeAspect="1"/>
          </p:cNvGraphicFramePr>
          <p:nvPr/>
        </p:nvGraphicFramePr>
        <p:xfrm>
          <a:off x="6215074" y="4286256"/>
          <a:ext cx="928694" cy="928694"/>
        </p:xfrm>
        <a:graphic>
          <a:graphicData uri="http://schemas.openxmlformats.org/presentationml/2006/ole">
            <p:oleObj spid="_x0000_s1034" name="Формула" r:id="rId12" imgW="215640" imgH="228600" progId="Equation.3">
              <p:embed/>
            </p:oleObj>
          </a:graphicData>
        </a:graphic>
      </p:graphicFrame>
      <p:sp>
        <p:nvSpPr>
          <p:cNvPr id="28" name="Овал 27"/>
          <p:cNvSpPr/>
          <p:nvPr/>
        </p:nvSpPr>
        <p:spPr>
          <a:xfrm>
            <a:off x="6143636" y="535782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9" name="Объект 28"/>
          <p:cNvGraphicFramePr>
            <a:graphicFrameLocks noChangeAspect="1"/>
          </p:cNvGraphicFramePr>
          <p:nvPr/>
        </p:nvGraphicFramePr>
        <p:xfrm>
          <a:off x="6143636" y="5357826"/>
          <a:ext cx="857256" cy="857256"/>
        </p:xfrm>
        <a:graphic>
          <a:graphicData uri="http://schemas.openxmlformats.org/presentationml/2006/ole">
            <p:oleObj spid="_x0000_s1035" name="Формула" r:id="rId13" imgW="20304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62" name="Text Box 10"/>
          <p:cNvSpPr txBox="1">
            <a:spLocks noChangeArrowheads="1"/>
          </p:cNvSpPr>
          <p:nvPr/>
        </p:nvSpPr>
        <p:spPr bwMode="auto">
          <a:xfrm>
            <a:off x="149225" y="320675"/>
            <a:ext cx="8637617" cy="304698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 smtClean="0">
                <a:latin typeface="Arial" charset="0"/>
              </a:rPr>
              <a:t>Длина </a:t>
            </a:r>
            <a:r>
              <a:rPr lang="ru-RU" sz="2400" b="1" dirty="0">
                <a:latin typeface="Arial" charset="0"/>
              </a:rPr>
              <a:t>экватора Земли примерно 40 000 </a:t>
            </a:r>
            <a:endParaRPr lang="ru-RU" sz="2400" b="1" dirty="0" smtClean="0">
              <a:latin typeface="Arial" charset="0"/>
            </a:endParaRPr>
          </a:p>
          <a:p>
            <a:pPr>
              <a:defRPr/>
            </a:pPr>
            <a:endParaRPr lang="ru-RU" sz="2400" b="1" dirty="0" smtClean="0">
              <a:latin typeface="Arial" charset="0"/>
            </a:endParaRPr>
          </a:p>
          <a:p>
            <a:pPr>
              <a:defRPr/>
            </a:pPr>
            <a:r>
              <a:rPr lang="ru-RU" sz="2400" b="1" dirty="0" smtClean="0">
                <a:latin typeface="Arial" charset="0"/>
              </a:rPr>
              <a:t>км</a:t>
            </a:r>
            <a:r>
              <a:rPr lang="ru-RU" sz="2400" b="1" dirty="0">
                <a:latin typeface="Arial" charset="0"/>
              </a:rPr>
              <a:t>, а её </a:t>
            </a:r>
            <a:r>
              <a:rPr lang="ru-RU" sz="2400" b="1" dirty="0" smtClean="0">
                <a:latin typeface="Arial" charset="0"/>
              </a:rPr>
              <a:t>диаметр </a:t>
            </a:r>
            <a:r>
              <a:rPr lang="ru-RU" sz="2400" b="1" dirty="0">
                <a:latin typeface="Arial" charset="0"/>
              </a:rPr>
              <a:t>составляет            длины экватора.</a:t>
            </a:r>
          </a:p>
          <a:p>
            <a:pPr>
              <a:defRPr/>
            </a:pPr>
            <a:endParaRPr lang="ru-RU" sz="2400" b="1" dirty="0">
              <a:latin typeface="Arial" charset="0"/>
            </a:endParaRPr>
          </a:p>
          <a:p>
            <a:pPr>
              <a:defRPr/>
            </a:pPr>
            <a:endParaRPr lang="ru-RU" sz="2400" b="1" dirty="0">
              <a:latin typeface="Arial" charset="0"/>
            </a:endParaRPr>
          </a:p>
          <a:p>
            <a:pPr>
              <a:defRPr/>
            </a:pPr>
            <a:r>
              <a:rPr lang="ru-RU" sz="2400" b="1" dirty="0" smtClean="0">
                <a:latin typeface="Arial" charset="0"/>
              </a:rPr>
              <a:t> </a:t>
            </a:r>
            <a:r>
              <a:rPr lang="ru-RU" sz="2400" b="1" dirty="0">
                <a:latin typeface="Arial" charset="0"/>
              </a:rPr>
              <a:t>Чему равен диаметр Земли?</a:t>
            </a:r>
          </a:p>
          <a:p>
            <a:pPr>
              <a:defRPr/>
            </a:pPr>
            <a:endParaRPr lang="ru-RU" sz="2400" b="1" dirty="0">
              <a:latin typeface="Arial" charset="0"/>
            </a:endParaRPr>
          </a:p>
          <a:p>
            <a:pPr>
              <a:defRPr/>
            </a:pP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11266" name="Object 11"/>
          <p:cNvGraphicFramePr>
            <a:graphicFrameLocks noChangeAspect="1"/>
          </p:cNvGraphicFramePr>
          <p:nvPr/>
        </p:nvGraphicFramePr>
        <p:xfrm>
          <a:off x="4714876" y="857232"/>
          <a:ext cx="708025" cy="1219200"/>
        </p:xfrm>
        <a:graphic>
          <a:graphicData uri="http://schemas.openxmlformats.org/presentationml/2006/ole">
            <p:oleObj spid="_x0000_s2050" name="Формула" r:id="rId4" imgW="228600" imgH="39348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857884" y="31432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41991" name="Picture 7" descr="http://www.e-reading.org.ua/illustrations/82/82204-i010-001-24592720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2928934"/>
            <a:ext cx="4162425" cy="3810000"/>
          </a:xfrm>
          <a:prstGeom prst="rect">
            <a:avLst/>
          </a:prstGeom>
          <a:noFill/>
        </p:spPr>
      </p:pic>
      <p:sp>
        <p:nvSpPr>
          <p:cNvPr id="14" name="Двойная стрелка влево/вправо 13"/>
          <p:cNvSpPr/>
          <p:nvPr/>
        </p:nvSpPr>
        <p:spPr>
          <a:xfrm rot="20057007">
            <a:off x="4086485" y="4262091"/>
            <a:ext cx="4871293" cy="19120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гнутая вниз стрелка 14"/>
          <p:cNvSpPr/>
          <p:nvPr/>
        </p:nvSpPr>
        <p:spPr>
          <a:xfrm rot="20021713">
            <a:off x="4404363" y="4334447"/>
            <a:ext cx="4947827" cy="926739"/>
          </a:xfrm>
          <a:prstGeom prst="curvedUp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9933053">
            <a:off x="6168502" y="5093555"/>
            <a:ext cx="25250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1 - 40000 км</a:t>
            </a:r>
            <a:endParaRPr lang="ru-RU" sz="3600" dirty="0"/>
          </a:p>
        </p:txBody>
      </p:sp>
      <p:sp>
        <p:nvSpPr>
          <p:cNvPr id="18" name="Выгнутая вверх стрелка 17"/>
          <p:cNvSpPr/>
          <p:nvPr/>
        </p:nvSpPr>
        <p:spPr>
          <a:xfrm rot="20127311">
            <a:off x="4148291" y="4338636"/>
            <a:ext cx="2436291" cy="553647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20" name="Объект 19"/>
          <p:cNvGraphicFramePr>
            <a:graphicFrameLocks noChangeAspect="1"/>
          </p:cNvGraphicFramePr>
          <p:nvPr/>
        </p:nvGraphicFramePr>
        <p:xfrm>
          <a:off x="4500562" y="3071810"/>
          <a:ext cx="2381254" cy="1120775"/>
        </p:xfrm>
        <a:graphic>
          <a:graphicData uri="http://schemas.openxmlformats.org/presentationml/2006/ole">
            <p:oleObj spid="_x0000_s2051" name="Формула" r:id="rId6" imgW="609480" imgH="393480" progId="Equation.3">
              <p:embed/>
            </p:oleObj>
          </a:graphicData>
        </a:graphic>
      </p:graphicFrame>
      <p:graphicFrame>
        <p:nvGraphicFramePr>
          <p:cNvPr id="25" name="Объект 24"/>
          <p:cNvGraphicFramePr>
            <a:graphicFrameLocks noChangeAspect="1"/>
          </p:cNvGraphicFramePr>
          <p:nvPr/>
        </p:nvGraphicFramePr>
        <p:xfrm>
          <a:off x="1857356" y="-1143032"/>
          <a:ext cx="6092825" cy="4064000"/>
        </p:xfrm>
        <a:graphic>
          <a:graphicData uri="http://schemas.openxmlformats.org/presentationml/2006/ole">
            <p:oleObj spid="_x0000_s2052" name="Document" r:id="rId7" imgW="6093455" imgH="4064186" progId="Word.Document.8">
              <p:embed/>
            </p:oleObj>
          </a:graphicData>
        </a:graphic>
      </p:graphicFrame>
      <p:graphicFrame>
        <p:nvGraphicFramePr>
          <p:cNvPr id="26" name="Объект 25"/>
          <p:cNvGraphicFramePr>
            <a:graphicFrameLocks noChangeAspect="1"/>
          </p:cNvGraphicFramePr>
          <p:nvPr/>
        </p:nvGraphicFramePr>
        <p:xfrm>
          <a:off x="4714876" y="2786058"/>
          <a:ext cx="2571768" cy="1715406"/>
        </p:xfrm>
        <a:graphic>
          <a:graphicData uri="http://schemas.openxmlformats.org/presentationml/2006/ole">
            <p:oleObj spid="_x0000_s2053" name="Document" r:id="rId8" imgW="6093455" imgH="4064186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7" grpId="0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Цель:</a:t>
            </a:r>
          </a:p>
        </p:txBody>
      </p:sp>
      <p:sp>
        <p:nvSpPr>
          <p:cNvPr id="28675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ru-RU" sz="2600" b="1" dirty="0" smtClean="0"/>
              <a:t>Знать:</a:t>
            </a:r>
          </a:p>
          <a:p>
            <a:pPr eaLnBrk="1" hangingPunct="1"/>
            <a:r>
              <a:rPr lang="ru-RU" sz="2600" b="1" dirty="0" smtClean="0"/>
              <a:t> алгоритмы сложения, вычитания, умножения и деления обыкновенных дробей и смешанных чисел.</a:t>
            </a:r>
          </a:p>
        </p:txBody>
      </p:sp>
      <p:sp>
        <p:nvSpPr>
          <p:cNvPr id="28676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3848100"/>
          </a:xfrm>
        </p:spPr>
        <p:txBody>
          <a:bodyPr/>
          <a:lstStyle/>
          <a:p>
            <a:pPr eaLnBrk="1" hangingPunct="1"/>
            <a:r>
              <a:rPr lang="ru-RU" sz="2600" b="1" dirty="0" smtClean="0"/>
              <a:t>Уметь: </a:t>
            </a:r>
          </a:p>
          <a:p>
            <a:pPr eaLnBrk="1" hangingPunct="1"/>
            <a:r>
              <a:rPr lang="ru-RU" sz="2600" b="1" dirty="0" smtClean="0"/>
              <a:t>Применять их при решении примеров, уравнений, задач, упрощении выражений</a:t>
            </a:r>
            <a:r>
              <a:rPr lang="ru-RU" sz="2600" dirty="0" smtClean="0"/>
              <a:t>.</a:t>
            </a:r>
          </a:p>
        </p:txBody>
      </p:sp>
      <p:sp>
        <p:nvSpPr>
          <p:cNvPr id="28677" name="Text Box 6"/>
          <p:cNvSpPr txBox="1">
            <a:spLocks noChangeArrowheads="1"/>
          </p:cNvSpPr>
          <p:nvPr/>
        </p:nvSpPr>
        <p:spPr bwMode="auto">
          <a:xfrm>
            <a:off x="642910" y="5753100"/>
            <a:ext cx="821537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Развивать: интерес к предмету, самостоятельность, здоровое соперничество.</a:t>
            </a:r>
          </a:p>
        </p:txBody>
      </p:sp>
      <p:pic>
        <p:nvPicPr>
          <p:cNvPr id="28678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4076700"/>
            <a:ext cx="1584325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5643570" y="4643446"/>
            <a:ext cx="3172056" cy="2000264"/>
            <a:chOff x="3024" y="1344"/>
            <a:chExt cx="2591" cy="1919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4188" y="1344"/>
              <a:ext cx="210" cy="154"/>
              <a:chOff x="4188" y="1344"/>
              <a:chExt cx="210" cy="154"/>
            </a:xfrm>
          </p:grpSpPr>
          <p:sp>
            <p:nvSpPr>
              <p:cNvPr id="9233" name="Freeform 3"/>
              <p:cNvSpPr>
                <a:spLocks noChangeArrowheads="1"/>
              </p:cNvSpPr>
              <p:nvPr/>
            </p:nvSpPr>
            <p:spPr bwMode="auto">
              <a:xfrm>
                <a:off x="4188" y="1349"/>
                <a:ext cx="210" cy="149"/>
              </a:xfrm>
              <a:custGeom>
                <a:avLst/>
                <a:gdLst>
                  <a:gd name="T0" fmla="*/ 90 w 138"/>
                  <a:gd name="T1" fmla="*/ 160 h 139"/>
                  <a:gd name="T2" fmla="*/ 8 w 138"/>
                  <a:gd name="T3" fmla="*/ 111 h 139"/>
                  <a:gd name="T4" fmla="*/ 49 w 138"/>
                  <a:gd name="T5" fmla="*/ 49 h 139"/>
                  <a:gd name="T6" fmla="*/ 146 w 138"/>
                  <a:gd name="T7" fmla="*/ 1 h 139"/>
                  <a:gd name="T8" fmla="*/ 271 w 138"/>
                  <a:gd name="T9" fmla="*/ 57 h 139"/>
                  <a:gd name="T10" fmla="*/ 312 w 138"/>
                  <a:gd name="T11" fmla="*/ 118 h 139"/>
                  <a:gd name="T12" fmla="*/ 230 w 138"/>
                  <a:gd name="T13" fmla="*/ 160 h 1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8"/>
                  <a:gd name="T22" fmla="*/ 0 h 139"/>
                  <a:gd name="T23" fmla="*/ 138 w 138"/>
                  <a:gd name="T24" fmla="*/ 139 h 1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8" h="139">
                    <a:moveTo>
                      <a:pt x="39" y="139"/>
                    </a:moveTo>
                    <a:cubicBezTo>
                      <a:pt x="33" y="132"/>
                      <a:pt x="6" y="113"/>
                      <a:pt x="3" y="97"/>
                    </a:cubicBezTo>
                    <a:cubicBezTo>
                      <a:pt x="0" y="81"/>
                      <a:pt x="11" y="59"/>
                      <a:pt x="21" y="43"/>
                    </a:cubicBezTo>
                    <a:cubicBezTo>
                      <a:pt x="31" y="27"/>
                      <a:pt x="47" y="0"/>
                      <a:pt x="63" y="1"/>
                    </a:cubicBezTo>
                    <a:cubicBezTo>
                      <a:pt x="79" y="2"/>
                      <a:pt x="105" y="32"/>
                      <a:pt x="117" y="49"/>
                    </a:cubicBezTo>
                    <a:cubicBezTo>
                      <a:pt x="129" y="66"/>
                      <a:pt x="138" y="88"/>
                      <a:pt x="135" y="103"/>
                    </a:cubicBezTo>
                    <a:cubicBezTo>
                      <a:pt x="132" y="118"/>
                      <a:pt x="106" y="132"/>
                      <a:pt x="99" y="139"/>
                    </a:cubicBez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34" name="Oval 4"/>
              <p:cNvSpPr>
                <a:spLocks noChangeArrowheads="1"/>
              </p:cNvSpPr>
              <p:nvPr/>
            </p:nvSpPr>
            <p:spPr bwMode="auto">
              <a:xfrm>
                <a:off x="4247" y="1344"/>
                <a:ext cx="72" cy="50"/>
              </a:xfrm>
              <a:prstGeom prst="ellipse">
                <a:avLst/>
              </a:prstGeom>
              <a:solidFill>
                <a:srgbClr val="0000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4" name="Group 5"/>
            <p:cNvGrpSpPr>
              <a:grpSpLocks/>
            </p:cNvGrpSpPr>
            <p:nvPr/>
          </p:nvGrpSpPr>
          <p:grpSpPr bwMode="auto">
            <a:xfrm>
              <a:off x="3024" y="1448"/>
              <a:ext cx="2591" cy="1815"/>
              <a:chOff x="3024" y="1448"/>
              <a:chExt cx="2591" cy="1815"/>
            </a:xfrm>
          </p:grpSpPr>
          <p:pic>
            <p:nvPicPr>
              <p:cNvPr id="9231" name="Picture 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219" y="1529"/>
                <a:ext cx="2199" cy="1571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9232" name="Freeform 7"/>
              <p:cNvSpPr>
                <a:spLocks noChangeArrowheads="1"/>
              </p:cNvSpPr>
              <p:nvPr/>
            </p:nvSpPr>
            <p:spPr bwMode="auto">
              <a:xfrm rot="5400000">
                <a:off x="3413" y="1061"/>
                <a:ext cx="1815" cy="2591"/>
              </a:xfrm>
              <a:custGeom>
                <a:avLst/>
                <a:gdLst>
                  <a:gd name="T0" fmla="*/ 115 w 2498"/>
                  <a:gd name="T1" fmla="*/ 184 h 3084"/>
                  <a:gd name="T2" fmla="*/ 884 w 2498"/>
                  <a:gd name="T3" fmla="*/ 184 h 3084"/>
                  <a:gd name="T4" fmla="*/ 884 w 2498"/>
                  <a:gd name="T5" fmla="*/ 1636 h 3084"/>
                  <a:gd name="T6" fmla="*/ 114 w 2498"/>
                  <a:gd name="T7" fmla="*/ 1642 h 3084"/>
                  <a:gd name="T8" fmla="*/ 1 w 2498"/>
                  <a:gd name="T9" fmla="*/ 1775 h 3084"/>
                  <a:gd name="T10" fmla="*/ 0 w 2498"/>
                  <a:gd name="T11" fmla="*/ 1789 h 3084"/>
                  <a:gd name="T12" fmla="*/ 974 w 2498"/>
                  <a:gd name="T13" fmla="*/ 1795 h 3084"/>
                  <a:gd name="T14" fmla="*/ 969 w 2498"/>
                  <a:gd name="T15" fmla="*/ 1781 h 3084"/>
                  <a:gd name="T16" fmla="*/ 884 w 2498"/>
                  <a:gd name="T17" fmla="*/ 1635 h 3084"/>
                  <a:gd name="T18" fmla="*/ 969 w 2498"/>
                  <a:gd name="T19" fmla="*/ 1784 h 3084"/>
                  <a:gd name="T20" fmla="*/ 969 w 2498"/>
                  <a:gd name="T21" fmla="*/ 1789 h 3084"/>
                  <a:gd name="T22" fmla="*/ 978 w 2498"/>
                  <a:gd name="T23" fmla="*/ 1795 h 3084"/>
                  <a:gd name="T24" fmla="*/ 988 w 2498"/>
                  <a:gd name="T25" fmla="*/ 2 h 3084"/>
                  <a:gd name="T26" fmla="*/ 884 w 2498"/>
                  <a:gd name="T27" fmla="*/ 187 h 3084"/>
                  <a:gd name="T28" fmla="*/ 988 w 2498"/>
                  <a:gd name="T29" fmla="*/ 2 h 3084"/>
                  <a:gd name="T30" fmla="*/ 17 w 2498"/>
                  <a:gd name="T31" fmla="*/ 8 h 3084"/>
                  <a:gd name="T32" fmla="*/ 15 w 2498"/>
                  <a:gd name="T33" fmla="*/ 8 h 3084"/>
                  <a:gd name="T34" fmla="*/ 5 w 2498"/>
                  <a:gd name="T35" fmla="*/ 0 h 3084"/>
                  <a:gd name="T36" fmla="*/ 0 w 2498"/>
                  <a:gd name="T37" fmla="*/ 1777 h 3084"/>
                  <a:gd name="T38" fmla="*/ 10 w 2498"/>
                  <a:gd name="T39" fmla="*/ 2 h 3084"/>
                  <a:gd name="T40" fmla="*/ 105 w 2498"/>
                  <a:gd name="T41" fmla="*/ 171 h 3084"/>
                  <a:gd name="T42" fmla="*/ 107 w 2498"/>
                  <a:gd name="T43" fmla="*/ 1651 h 3084"/>
                  <a:gd name="T44" fmla="*/ 2 w 2498"/>
                  <a:gd name="T45" fmla="*/ 1773 h 3084"/>
                  <a:gd name="T46" fmla="*/ 2 w 2498"/>
                  <a:gd name="T47" fmla="*/ 1781 h 3084"/>
                  <a:gd name="T48" fmla="*/ 5 w 2498"/>
                  <a:gd name="T49" fmla="*/ 7 h 3084"/>
                  <a:gd name="T50" fmla="*/ 17 w 2498"/>
                  <a:gd name="T51" fmla="*/ 0 h 3084"/>
                  <a:gd name="T52" fmla="*/ 12 w 2498"/>
                  <a:gd name="T53" fmla="*/ 8 h 3084"/>
                  <a:gd name="T54" fmla="*/ 115 w 2498"/>
                  <a:gd name="T55" fmla="*/ 184 h 30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2498"/>
                  <a:gd name="T85" fmla="*/ 0 h 3084"/>
                  <a:gd name="T86" fmla="*/ 2498 w 2498"/>
                  <a:gd name="T87" fmla="*/ 3084 h 30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2498" h="3084">
                    <a:moveTo>
                      <a:pt x="289" y="316"/>
                    </a:moveTo>
                    <a:lnTo>
                      <a:pt x="2232" y="316"/>
                    </a:lnTo>
                    <a:lnTo>
                      <a:pt x="2232" y="2810"/>
                    </a:lnTo>
                    <a:lnTo>
                      <a:pt x="288" y="2820"/>
                    </a:lnTo>
                    <a:lnTo>
                      <a:pt x="3" y="3049"/>
                    </a:lnTo>
                    <a:lnTo>
                      <a:pt x="0" y="3072"/>
                    </a:lnTo>
                    <a:lnTo>
                      <a:pt x="2460" y="3084"/>
                    </a:lnTo>
                    <a:lnTo>
                      <a:pt x="2447" y="3058"/>
                    </a:lnTo>
                    <a:lnTo>
                      <a:pt x="2234" y="2807"/>
                    </a:lnTo>
                    <a:lnTo>
                      <a:pt x="2447" y="3065"/>
                    </a:lnTo>
                    <a:lnTo>
                      <a:pt x="2447" y="3072"/>
                    </a:lnTo>
                    <a:lnTo>
                      <a:pt x="2472" y="3084"/>
                    </a:lnTo>
                    <a:lnTo>
                      <a:pt x="2498" y="3"/>
                    </a:lnTo>
                    <a:lnTo>
                      <a:pt x="2234" y="321"/>
                    </a:lnTo>
                    <a:lnTo>
                      <a:pt x="2498" y="3"/>
                    </a:lnTo>
                    <a:lnTo>
                      <a:pt x="42" y="14"/>
                    </a:lnTo>
                    <a:lnTo>
                      <a:pt x="37" y="14"/>
                    </a:lnTo>
                    <a:lnTo>
                      <a:pt x="12" y="0"/>
                    </a:lnTo>
                    <a:lnTo>
                      <a:pt x="0" y="3051"/>
                    </a:lnTo>
                    <a:lnTo>
                      <a:pt x="25" y="3"/>
                    </a:lnTo>
                    <a:lnTo>
                      <a:pt x="267" y="293"/>
                    </a:lnTo>
                    <a:lnTo>
                      <a:pt x="270" y="2835"/>
                    </a:lnTo>
                    <a:lnTo>
                      <a:pt x="6" y="3044"/>
                    </a:lnTo>
                    <a:lnTo>
                      <a:pt x="6" y="3058"/>
                    </a:lnTo>
                    <a:lnTo>
                      <a:pt x="12" y="12"/>
                    </a:lnTo>
                    <a:lnTo>
                      <a:pt x="42" y="0"/>
                    </a:lnTo>
                    <a:lnTo>
                      <a:pt x="31" y="14"/>
                    </a:lnTo>
                    <a:lnTo>
                      <a:pt x="289" y="316"/>
                    </a:lnTo>
                    <a:close/>
                  </a:path>
                </a:pathLst>
              </a:custGeom>
              <a:blipFill dpi="0" rotWithShape="0">
                <a:blip r:embed="rId5" cstate="print"/>
                <a:srcRect/>
                <a:tile tx="0" ty="0" sx="100000" sy="100000" flip="none" algn="tl"/>
              </a:blipFill>
              <a:ln w="64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286380" y="1357298"/>
            <a:ext cx="3520132" cy="2945818"/>
            <a:chOff x="192" y="2112"/>
            <a:chExt cx="2638" cy="1967"/>
          </a:xfrm>
        </p:grpSpPr>
        <p:grpSp>
          <p:nvGrpSpPr>
            <p:cNvPr id="6" name="Group 9"/>
            <p:cNvGrpSpPr>
              <a:grpSpLocks/>
            </p:cNvGrpSpPr>
            <p:nvPr/>
          </p:nvGrpSpPr>
          <p:grpSpPr bwMode="auto">
            <a:xfrm>
              <a:off x="1406" y="2112"/>
              <a:ext cx="210" cy="158"/>
              <a:chOff x="1406" y="2112"/>
              <a:chExt cx="210" cy="158"/>
            </a:xfrm>
          </p:grpSpPr>
          <p:sp>
            <p:nvSpPr>
              <p:cNvPr id="9227" name="Freeform 10"/>
              <p:cNvSpPr>
                <a:spLocks noChangeArrowheads="1"/>
              </p:cNvSpPr>
              <p:nvPr/>
            </p:nvSpPr>
            <p:spPr bwMode="auto">
              <a:xfrm>
                <a:off x="1406" y="2117"/>
                <a:ext cx="210" cy="153"/>
              </a:xfrm>
              <a:custGeom>
                <a:avLst/>
                <a:gdLst>
                  <a:gd name="T0" fmla="*/ 90 w 138"/>
                  <a:gd name="T1" fmla="*/ 168 h 139"/>
                  <a:gd name="T2" fmla="*/ 8 w 138"/>
                  <a:gd name="T3" fmla="*/ 118 h 139"/>
                  <a:gd name="T4" fmla="*/ 49 w 138"/>
                  <a:gd name="T5" fmla="*/ 52 h 139"/>
                  <a:gd name="T6" fmla="*/ 146 w 138"/>
                  <a:gd name="T7" fmla="*/ 1 h 139"/>
                  <a:gd name="T8" fmla="*/ 271 w 138"/>
                  <a:gd name="T9" fmla="*/ 59 h 139"/>
                  <a:gd name="T10" fmla="*/ 312 w 138"/>
                  <a:gd name="T11" fmla="*/ 124 h 139"/>
                  <a:gd name="T12" fmla="*/ 230 w 138"/>
                  <a:gd name="T13" fmla="*/ 168 h 1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8"/>
                  <a:gd name="T22" fmla="*/ 0 h 139"/>
                  <a:gd name="T23" fmla="*/ 138 w 138"/>
                  <a:gd name="T24" fmla="*/ 139 h 1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8" h="139">
                    <a:moveTo>
                      <a:pt x="39" y="139"/>
                    </a:moveTo>
                    <a:cubicBezTo>
                      <a:pt x="33" y="132"/>
                      <a:pt x="6" y="113"/>
                      <a:pt x="3" y="97"/>
                    </a:cubicBezTo>
                    <a:cubicBezTo>
                      <a:pt x="0" y="81"/>
                      <a:pt x="11" y="59"/>
                      <a:pt x="21" y="43"/>
                    </a:cubicBezTo>
                    <a:cubicBezTo>
                      <a:pt x="31" y="27"/>
                      <a:pt x="47" y="0"/>
                      <a:pt x="63" y="1"/>
                    </a:cubicBezTo>
                    <a:cubicBezTo>
                      <a:pt x="79" y="2"/>
                      <a:pt x="105" y="32"/>
                      <a:pt x="117" y="49"/>
                    </a:cubicBezTo>
                    <a:cubicBezTo>
                      <a:pt x="129" y="66"/>
                      <a:pt x="138" y="88"/>
                      <a:pt x="135" y="103"/>
                    </a:cubicBezTo>
                    <a:cubicBezTo>
                      <a:pt x="132" y="118"/>
                      <a:pt x="106" y="132"/>
                      <a:pt x="99" y="139"/>
                    </a:cubicBez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28" name="Oval 11"/>
              <p:cNvSpPr>
                <a:spLocks noChangeArrowheads="1"/>
              </p:cNvSpPr>
              <p:nvPr/>
            </p:nvSpPr>
            <p:spPr bwMode="auto">
              <a:xfrm>
                <a:off x="1466" y="2112"/>
                <a:ext cx="72" cy="52"/>
              </a:xfrm>
              <a:prstGeom prst="ellipse">
                <a:avLst/>
              </a:prstGeom>
              <a:solidFill>
                <a:srgbClr val="0000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7" name="Group 12"/>
            <p:cNvGrpSpPr>
              <a:grpSpLocks/>
            </p:cNvGrpSpPr>
            <p:nvPr/>
          </p:nvGrpSpPr>
          <p:grpSpPr bwMode="auto">
            <a:xfrm>
              <a:off x="192" y="2218"/>
              <a:ext cx="2638" cy="1861"/>
              <a:chOff x="192" y="2218"/>
              <a:chExt cx="2638" cy="1861"/>
            </a:xfrm>
          </p:grpSpPr>
          <p:pic>
            <p:nvPicPr>
              <p:cNvPr id="9225" name="Picture 13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88" y="2369"/>
                <a:ext cx="2198" cy="15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9226" name="Freeform 14"/>
              <p:cNvSpPr>
                <a:spLocks noChangeArrowheads="1"/>
              </p:cNvSpPr>
              <p:nvPr/>
            </p:nvSpPr>
            <p:spPr bwMode="auto">
              <a:xfrm rot="5400000">
                <a:off x="582" y="1831"/>
                <a:ext cx="1861" cy="2638"/>
              </a:xfrm>
              <a:custGeom>
                <a:avLst/>
                <a:gdLst>
                  <a:gd name="T0" fmla="*/ 123 w 2498"/>
                  <a:gd name="T1" fmla="*/ 195 h 3084"/>
                  <a:gd name="T2" fmla="*/ 952 w 2498"/>
                  <a:gd name="T3" fmla="*/ 195 h 3084"/>
                  <a:gd name="T4" fmla="*/ 952 w 2498"/>
                  <a:gd name="T5" fmla="*/ 1728 h 3084"/>
                  <a:gd name="T6" fmla="*/ 123 w 2498"/>
                  <a:gd name="T7" fmla="*/ 1734 h 3084"/>
                  <a:gd name="T8" fmla="*/ 1 w 2498"/>
                  <a:gd name="T9" fmla="*/ 1875 h 3084"/>
                  <a:gd name="T10" fmla="*/ 0 w 2498"/>
                  <a:gd name="T11" fmla="*/ 1890 h 3084"/>
                  <a:gd name="T12" fmla="*/ 1050 w 2498"/>
                  <a:gd name="T13" fmla="*/ 1896 h 3084"/>
                  <a:gd name="T14" fmla="*/ 1044 w 2498"/>
                  <a:gd name="T15" fmla="*/ 1880 h 3084"/>
                  <a:gd name="T16" fmla="*/ 953 w 2498"/>
                  <a:gd name="T17" fmla="*/ 1726 h 3084"/>
                  <a:gd name="T18" fmla="*/ 1044 w 2498"/>
                  <a:gd name="T19" fmla="*/ 1884 h 3084"/>
                  <a:gd name="T20" fmla="*/ 1044 w 2498"/>
                  <a:gd name="T21" fmla="*/ 1890 h 3084"/>
                  <a:gd name="T22" fmla="*/ 1054 w 2498"/>
                  <a:gd name="T23" fmla="*/ 1896 h 3084"/>
                  <a:gd name="T24" fmla="*/ 1065 w 2498"/>
                  <a:gd name="T25" fmla="*/ 3 h 3084"/>
                  <a:gd name="T26" fmla="*/ 953 w 2498"/>
                  <a:gd name="T27" fmla="*/ 198 h 3084"/>
                  <a:gd name="T28" fmla="*/ 1065 w 2498"/>
                  <a:gd name="T29" fmla="*/ 3 h 3084"/>
                  <a:gd name="T30" fmla="*/ 18 w 2498"/>
                  <a:gd name="T31" fmla="*/ 9 h 3084"/>
                  <a:gd name="T32" fmla="*/ 16 w 2498"/>
                  <a:gd name="T33" fmla="*/ 9 h 3084"/>
                  <a:gd name="T34" fmla="*/ 5 w 2498"/>
                  <a:gd name="T35" fmla="*/ 0 h 3084"/>
                  <a:gd name="T36" fmla="*/ 0 w 2498"/>
                  <a:gd name="T37" fmla="*/ 1876 h 3084"/>
                  <a:gd name="T38" fmla="*/ 10 w 2498"/>
                  <a:gd name="T39" fmla="*/ 3 h 3084"/>
                  <a:gd name="T40" fmla="*/ 114 w 2498"/>
                  <a:gd name="T41" fmla="*/ 180 h 3084"/>
                  <a:gd name="T42" fmla="*/ 115 w 2498"/>
                  <a:gd name="T43" fmla="*/ 1743 h 3084"/>
                  <a:gd name="T44" fmla="*/ 3 w 2498"/>
                  <a:gd name="T45" fmla="*/ 1872 h 3084"/>
                  <a:gd name="T46" fmla="*/ 3 w 2498"/>
                  <a:gd name="T47" fmla="*/ 1880 h 3084"/>
                  <a:gd name="T48" fmla="*/ 5 w 2498"/>
                  <a:gd name="T49" fmla="*/ 8 h 3084"/>
                  <a:gd name="T50" fmla="*/ 18 w 2498"/>
                  <a:gd name="T51" fmla="*/ 0 h 3084"/>
                  <a:gd name="T52" fmla="*/ 13 w 2498"/>
                  <a:gd name="T53" fmla="*/ 9 h 3084"/>
                  <a:gd name="T54" fmla="*/ 123 w 2498"/>
                  <a:gd name="T55" fmla="*/ 195 h 308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2498"/>
                  <a:gd name="T85" fmla="*/ 0 h 3084"/>
                  <a:gd name="T86" fmla="*/ 2498 w 2498"/>
                  <a:gd name="T87" fmla="*/ 3084 h 308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2498" h="3084">
                    <a:moveTo>
                      <a:pt x="289" y="316"/>
                    </a:moveTo>
                    <a:lnTo>
                      <a:pt x="2232" y="316"/>
                    </a:lnTo>
                    <a:lnTo>
                      <a:pt x="2232" y="2810"/>
                    </a:lnTo>
                    <a:lnTo>
                      <a:pt x="288" y="2820"/>
                    </a:lnTo>
                    <a:lnTo>
                      <a:pt x="3" y="3049"/>
                    </a:lnTo>
                    <a:lnTo>
                      <a:pt x="0" y="3072"/>
                    </a:lnTo>
                    <a:lnTo>
                      <a:pt x="2460" y="3084"/>
                    </a:lnTo>
                    <a:lnTo>
                      <a:pt x="2447" y="3058"/>
                    </a:lnTo>
                    <a:lnTo>
                      <a:pt x="2234" y="2807"/>
                    </a:lnTo>
                    <a:lnTo>
                      <a:pt x="2447" y="3065"/>
                    </a:lnTo>
                    <a:lnTo>
                      <a:pt x="2447" y="3072"/>
                    </a:lnTo>
                    <a:lnTo>
                      <a:pt x="2472" y="3084"/>
                    </a:lnTo>
                    <a:lnTo>
                      <a:pt x="2498" y="3"/>
                    </a:lnTo>
                    <a:lnTo>
                      <a:pt x="2234" y="321"/>
                    </a:lnTo>
                    <a:lnTo>
                      <a:pt x="2498" y="3"/>
                    </a:lnTo>
                    <a:lnTo>
                      <a:pt x="42" y="14"/>
                    </a:lnTo>
                    <a:lnTo>
                      <a:pt x="37" y="14"/>
                    </a:lnTo>
                    <a:lnTo>
                      <a:pt x="12" y="0"/>
                    </a:lnTo>
                    <a:lnTo>
                      <a:pt x="0" y="3051"/>
                    </a:lnTo>
                    <a:lnTo>
                      <a:pt x="25" y="3"/>
                    </a:lnTo>
                    <a:lnTo>
                      <a:pt x="267" y="293"/>
                    </a:lnTo>
                    <a:lnTo>
                      <a:pt x="270" y="2835"/>
                    </a:lnTo>
                    <a:lnTo>
                      <a:pt x="6" y="3044"/>
                    </a:lnTo>
                    <a:lnTo>
                      <a:pt x="6" y="3058"/>
                    </a:lnTo>
                    <a:lnTo>
                      <a:pt x="12" y="12"/>
                    </a:lnTo>
                    <a:lnTo>
                      <a:pt x="42" y="0"/>
                    </a:lnTo>
                    <a:lnTo>
                      <a:pt x="31" y="14"/>
                    </a:lnTo>
                    <a:lnTo>
                      <a:pt x="289" y="316"/>
                    </a:lnTo>
                    <a:close/>
                  </a:path>
                </a:pathLst>
              </a:custGeom>
              <a:blipFill dpi="0" rotWithShape="0">
                <a:blip r:embed="rId5" cstate="print"/>
                <a:srcRect/>
                <a:tile tx="0" ty="0" sx="100000" sy="100000" flip="none" algn="tl"/>
              </a:blipFill>
              <a:ln w="648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8" name="Group 15"/>
          <p:cNvGrpSpPr>
            <a:grpSpLocks/>
          </p:cNvGrpSpPr>
          <p:nvPr/>
        </p:nvGrpSpPr>
        <p:grpSpPr bwMode="auto">
          <a:xfrm>
            <a:off x="150813" y="214312"/>
            <a:ext cx="8993188" cy="2309813"/>
            <a:chOff x="95" y="135"/>
            <a:chExt cx="5665" cy="1455"/>
          </a:xfrm>
        </p:grpSpPr>
        <p:sp>
          <p:nvSpPr>
            <p:cNvPr id="9222" name="Text Box 16"/>
            <p:cNvSpPr txBox="1">
              <a:spLocks noChangeArrowheads="1"/>
            </p:cNvSpPr>
            <p:nvPr/>
          </p:nvSpPr>
          <p:spPr bwMode="auto">
            <a:xfrm>
              <a:off x="95" y="135"/>
              <a:ext cx="5665" cy="14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l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2400" b="1" dirty="0" smtClean="0">
                  <a:solidFill>
                    <a:srgbClr val="000000"/>
                  </a:solidFill>
                </a:rPr>
                <a:t>Предельный </a:t>
              </a:r>
              <a:r>
                <a:rPr lang="ru-RU" sz="2400" b="1" dirty="0">
                  <a:solidFill>
                    <a:srgbClr val="000000"/>
                  </a:solidFill>
                </a:rPr>
                <a:t>возраст белки 6 лет, </a:t>
              </a:r>
              <a:r>
                <a:rPr lang="ru-RU" sz="2400" b="1" dirty="0" smtClean="0">
                  <a:solidFill>
                    <a:srgbClr val="000000"/>
                  </a:solidFill>
                </a:rPr>
                <a:t>что </a:t>
              </a:r>
              <a:r>
                <a:rPr lang="ru-RU" sz="2400" b="1" dirty="0">
                  <a:solidFill>
                    <a:srgbClr val="000000"/>
                  </a:solidFill>
                </a:rPr>
                <a:t>составляет        </a:t>
              </a:r>
              <a:r>
                <a:rPr lang="en-US" sz="2400" b="1" dirty="0" smtClean="0">
                  <a:solidFill>
                    <a:srgbClr val="000000"/>
                  </a:solidFill>
                </a:rPr>
                <a:t>         </a:t>
              </a:r>
            </a:p>
            <a:p>
              <a:pPr algn="l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1" dirty="0" smtClean="0">
                <a:solidFill>
                  <a:srgbClr val="000000"/>
                </a:solidFill>
              </a:endParaRPr>
            </a:p>
            <a:p>
              <a:pPr algn="l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400" b="1" dirty="0" smtClean="0">
                  <a:solidFill>
                    <a:srgbClr val="000000"/>
                  </a:solidFill>
                </a:rPr>
                <a:t>         </a:t>
              </a:r>
              <a:r>
                <a:rPr lang="ru-RU" sz="2400" b="1" dirty="0" smtClean="0">
                  <a:solidFill>
                    <a:srgbClr val="000000"/>
                  </a:solidFill>
                </a:rPr>
                <a:t>предельного </a:t>
              </a:r>
              <a:r>
                <a:rPr lang="ru-RU" sz="2400" b="1" dirty="0">
                  <a:solidFill>
                    <a:srgbClr val="000000"/>
                  </a:solidFill>
                </a:rPr>
                <a:t>возраста зайца. </a:t>
              </a:r>
              <a:r>
                <a:rPr lang="ru-RU" sz="2400" b="1" dirty="0" smtClean="0">
                  <a:solidFill>
                    <a:srgbClr val="000000"/>
                  </a:solidFill>
                </a:rPr>
                <a:t>Сколько </a:t>
              </a:r>
              <a:r>
                <a:rPr lang="ru-RU" sz="2400" b="1" dirty="0">
                  <a:solidFill>
                    <a:srgbClr val="000000"/>
                  </a:solidFill>
                </a:rPr>
                <a:t>лет может прожить </a:t>
              </a:r>
              <a:endParaRPr lang="en-US" sz="2400" b="1" dirty="0" smtClean="0">
                <a:solidFill>
                  <a:srgbClr val="000000"/>
                </a:solidFill>
              </a:endParaRPr>
            </a:p>
            <a:p>
              <a:pPr algn="l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sz="2400" b="1" dirty="0" smtClean="0">
                <a:solidFill>
                  <a:srgbClr val="000000"/>
                </a:solidFill>
              </a:endParaRPr>
            </a:p>
            <a:p>
              <a:pPr algn="l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2400" b="1" dirty="0" smtClean="0">
                  <a:solidFill>
                    <a:srgbClr val="000000"/>
                  </a:solidFill>
                </a:rPr>
                <a:t>заяц?</a:t>
              </a:r>
              <a:endParaRPr lang="ru-RU" sz="2400" b="1" dirty="0">
                <a:solidFill>
                  <a:srgbClr val="000000"/>
                </a:solidFill>
              </a:endParaRPr>
            </a:p>
            <a:p>
              <a:pPr algn="l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ru-RU" sz="2400" b="1" dirty="0">
                <a:solidFill>
                  <a:srgbClr val="000000"/>
                </a:solidFill>
              </a:endParaRPr>
            </a:p>
          </p:txBody>
        </p:sp>
        <p:graphicFrame>
          <p:nvGraphicFramePr>
            <p:cNvPr id="9218" name="Object 17"/>
            <p:cNvGraphicFramePr>
              <a:graphicFrameLocks noChangeAspect="1"/>
            </p:cNvGraphicFramePr>
            <p:nvPr/>
          </p:nvGraphicFramePr>
          <p:xfrm>
            <a:off x="270" y="360"/>
            <a:ext cx="340" cy="815"/>
          </p:xfrm>
          <a:graphic>
            <a:graphicData uri="http://schemas.openxmlformats.org/presentationml/2006/ole">
              <p:oleObj spid="_x0000_s3074" r:id="rId7" imgW="164880" imgH="393480" progId="Equation.3">
                <p:embed/>
              </p:oleObj>
            </a:graphicData>
          </a:graphic>
        </p:graphicFrame>
      </p:grpSp>
      <p:cxnSp>
        <p:nvCxnSpPr>
          <p:cNvPr id="20" name="Прямая соединительная линия 19"/>
          <p:cNvCxnSpPr/>
          <p:nvPr/>
        </p:nvCxnSpPr>
        <p:spPr>
          <a:xfrm rot="5400000" flipH="1" flipV="1">
            <a:off x="464315" y="5536421"/>
            <a:ext cx="714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14282" y="4714884"/>
            <a:ext cx="5500726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71406" y="4714884"/>
            <a:ext cx="285752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5572132" y="4714884"/>
            <a:ext cx="285752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3428992" y="4714884"/>
            <a:ext cx="285752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2285984" y="4714884"/>
            <a:ext cx="285752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4500562" y="4714884"/>
            <a:ext cx="285752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1214414" y="4714884"/>
            <a:ext cx="285752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214282" y="4714884"/>
            <a:ext cx="335758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428728" y="4286256"/>
            <a:ext cx="1428760" cy="397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6 </a:t>
            </a:r>
            <a:r>
              <a:rPr lang="ru-RU" sz="2000" b="1" dirty="0" smtClean="0">
                <a:solidFill>
                  <a:srgbClr val="FF0000"/>
                </a:solidFill>
              </a:rPr>
              <a:t>лет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6" name="Левая фигурная скобка 35"/>
          <p:cNvSpPr/>
          <p:nvPr/>
        </p:nvSpPr>
        <p:spPr>
          <a:xfrm rot="5400000" flipH="1">
            <a:off x="1714479" y="3357562"/>
            <a:ext cx="357191" cy="3357586"/>
          </a:xfrm>
          <a:prstGeom prst="leftBrace">
            <a:avLst>
              <a:gd name="adj1" fmla="val 8333"/>
              <a:gd name="adj2" fmla="val 50579"/>
            </a:avLst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8" name="Объект 3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3075" name="Формула" r:id="rId8" imgW="114120" imgH="215640" progId="Equation.3">
              <p:embed/>
            </p:oleObj>
          </a:graphicData>
        </a:graphic>
      </p:graphicFrame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1500166" y="5214950"/>
          <a:ext cx="928694" cy="1428760"/>
        </p:xfrm>
        <a:graphic>
          <a:graphicData uri="http://schemas.openxmlformats.org/presentationml/2006/ole">
            <p:oleObj spid="_x0000_s3076" name="Формула" r:id="rId9" imgW="114120" imgH="228600" progId="Equation.3">
              <p:embed/>
            </p:oleObj>
          </a:graphicData>
        </a:graphic>
      </p:graphicFrame>
      <p:grpSp>
        <p:nvGrpSpPr>
          <p:cNvPr id="9" name="Group 4"/>
          <p:cNvGrpSpPr>
            <a:grpSpLocks/>
          </p:cNvGrpSpPr>
          <p:nvPr/>
        </p:nvGrpSpPr>
        <p:grpSpPr bwMode="auto">
          <a:xfrm rot="11002685">
            <a:off x="189718" y="2857312"/>
            <a:ext cx="5553076" cy="1754728"/>
            <a:chOff x="1698" y="3874"/>
            <a:chExt cx="3498" cy="1215"/>
          </a:xfrm>
        </p:grpSpPr>
        <p:sp>
          <p:nvSpPr>
            <p:cNvPr id="43" name="AutoShape 5"/>
            <p:cNvSpPr>
              <a:spLocks/>
            </p:cNvSpPr>
            <p:nvPr/>
          </p:nvSpPr>
          <p:spPr bwMode="auto">
            <a:xfrm rot="15997315">
              <a:off x="3164" y="2408"/>
              <a:ext cx="565" cy="3498"/>
            </a:xfrm>
            <a:prstGeom prst="leftBrace">
              <a:avLst>
                <a:gd name="adj1" fmla="val 106709"/>
                <a:gd name="adj2" fmla="val 49806"/>
              </a:avLst>
            </a:prstGeom>
            <a:noFill/>
            <a:ln w="38160">
              <a:solidFill>
                <a:srgbClr val="66006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4" name="Text Box 6"/>
            <p:cNvSpPr txBox="1">
              <a:spLocks noChangeArrowheads="1"/>
            </p:cNvSpPr>
            <p:nvPr/>
          </p:nvSpPr>
          <p:spPr bwMode="auto">
            <a:xfrm rot="10871177">
              <a:off x="3222" y="4384"/>
              <a:ext cx="394" cy="70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square" lIns="90000" tIns="46800" rIns="90000" bIns="46800">
              <a:spAutoFit/>
            </a:bodyPr>
            <a:lstStyle/>
            <a:p>
              <a:pPr algn="l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ru-RU" sz="6000" b="1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? 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6" name="Содержимое 1"/>
          <p:cNvSpPr>
            <a:spLocks noGrp="1"/>
          </p:cNvSpPr>
          <p:nvPr>
            <p:ph idx="1"/>
          </p:nvPr>
        </p:nvSpPr>
        <p:spPr>
          <a:xfrm>
            <a:off x="142844" y="1557338"/>
            <a:ext cx="9001156" cy="4572000"/>
          </a:xfrm>
        </p:spPr>
        <p:txBody>
          <a:bodyPr/>
          <a:lstStyle/>
          <a:p>
            <a:pPr marL="514350" indent="-514350" algn="ctr">
              <a:buFont typeface="Wingdings 2" pitchFamily="18" charset="2"/>
              <a:buNone/>
            </a:pPr>
            <a:r>
              <a:rPr lang="ru-RU" sz="2800" dirty="0" smtClean="0"/>
              <a:t>1. Выполните действия</a:t>
            </a:r>
          </a:p>
          <a:p>
            <a:pPr marL="514350" indent="-514350" algn="ctr">
              <a:buFont typeface="Wingdings 2" pitchFamily="18" charset="2"/>
              <a:buAutoNum type="arabicPeriod"/>
            </a:pPr>
            <a:endParaRPr lang="ru-RU" dirty="0" smtClean="0"/>
          </a:p>
          <a:p>
            <a:pPr marL="514350" indent="-514350" algn="just">
              <a:buFont typeface="Wingdings 2" pitchFamily="18" charset="2"/>
              <a:buNone/>
            </a:pPr>
            <a:r>
              <a:rPr lang="ru-RU" sz="3200" dirty="0" smtClean="0"/>
              <a:t>1)                2)                        1)                  2)</a:t>
            </a:r>
            <a:r>
              <a:rPr lang="en-US" sz="3200" dirty="0" smtClean="0"/>
              <a:t>   </a:t>
            </a:r>
            <a:endParaRPr lang="ru-RU" sz="3200" dirty="0" smtClean="0"/>
          </a:p>
          <a:p>
            <a:pPr marL="514350" indent="-514350" algn="just">
              <a:buFont typeface="Wingdings 2" pitchFamily="18" charset="2"/>
              <a:buNone/>
            </a:pPr>
            <a:endParaRPr lang="ru-RU" sz="3200" dirty="0" smtClean="0"/>
          </a:p>
          <a:p>
            <a:pPr marL="514350" indent="-514350" algn="just">
              <a:buFont typeface="Wingdings 2" pitchFamily="18" charset="2"/>
              <a:buNone/>
            </a:pPr>
            <a:r>
              <a:rPr lang="ru-RU" sz="3200" dirty="0" smtClean="0"/>
              <a:t>3)                 4)                        3)                 4)</a:t>
            </a:r>
          </a:p>
          <a:p>
            <a:pPr marL="514350" indent="-514350" algn="ctr">
              <a:buFont typeface="Wingdings 2" pitchFamily="18" charset="2"/>
              <a:buNone/>
            </a:pPr>
            <a:r>
              <a:rPr lang="ru-RU" sz="2800" dirty="0" smtClean="0"/>
              <a:t>2. Вычислите удобным способом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mtClean="0">
                <a:solidFill>
                  <a:srgbClr val="FF0000"/>
                </a:solidFill>
              </a:rPr>
              <a:t>Самостоятельная работа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>
                <a:solidFill>
                  <a:schemeClr val="accent6">
                    <a:lumMod val="50000"/>
                  </a:schemeClr>
                </a:solidFill>
              </a:rPr>
              <a:t>вариант 1                                     вариант2</a:t>
            </a:r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642910" y="2571744"/>
          <a:ext cx="1152525" cy="1008063"/>
        </p:xfrm>
        <a:graphic>
          <a:graphicData uri="http://schemas.openxmlformats.org/presentationml/2006/ole">
            <p:oleObj spid="_x0000_s10242" name="Формула" r:id="rId3" imgW="482400" imgH="393480" progId="Equation.3">
              <p:embed/>
            </p:oleObj>
          </a:graphicData>
        </a:graphic>
      </p:graphicFrame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2428860" y="2428868"/>
          <a:ext cx="1223962" cy="1008062"/>
        </p:xfrm>
        <a:graphic>
          <a:graphicData uri="http://schemas.openxmlformats.org/presentationml/2006/ole">
            <p:oleObj spid="_x0000_s10243" name="Формула" r:id="rId4" imgW="533160" imgH="393480" progId="Equation.3">
              <p:embed/>
            </p:oleObj>
          </a:graphicData>
        </a:graphic>
      </p:graphicFrame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642910" y="3571876"/>
          <a:ext cx="1152525" cy="1081087"/>
        </p:xfrm>
        <a:graphic>
          <a:graphicData uri="http://schemas.openxmlformats.org/presentationml/2006/ole">
            <p:oleObj spid="_x0000_s10244" name="Формула" r:id="rId5" imgW="393480" imgH="393480" progId="Equation.3">
              <p:embed/>
            </p:oleObj>
          </a:graphicData>
        </a:graphic>
      </p:graphicFrame>
      <p:graphicFrame>
        <p:nvGraphicFramePr>
          <p:cNvPr id="6149" name="Object 5"/>
          <p:cNvGraphicFramePr>
            <a:graphicFrameLocks noChangeAspect="1"/>
          </p:cNvGraphicFramePr>
          <p:nvPr/>
        </p:nvGraphicFramePr>
        <p:xfrm>
          <a:off x="2500298" y="3429000"/>
          <a:ext cx="1155700" cy="1081087"/>
        </p:xfrm>
        <a:graphic>
          <a:graphicData uri="http://schemas.openxmlformats.org/presentationml/2006/ole">
            <p:oleObj spid="_x0000_s10245" name="Формула" r:id="rId6" imgW="507960" imgH="393480" progId="Equation.3">
              <p:embed/>
            </p:oleObj>
          </a:graphicData>
        </a:graphic>
      </p:graphicFrame>
      <p:graphicFrame>
        <p:nvGraphicFramePr>
          <p:cNvPr id="6150" name="Object 6"/>
          <p:cNvGraphicFramePr>
            <a:graphicFrameLocks noChangeAspect="1"/>
          </p:cNvGraphicFramePr>
          <p:nvPr/>
        </p:nvGraphicFramePr>
        <p:xfrm>
          <a:off x="5000628" y="2214554"/>
          <a:ext cx="1152525" cy="1150938"/>
        </p:xfrm>
        <a:graphic>
          <a:graphicData uri="http://schemas.openxmlformats.org/presentationml/2006/ole">
            <p:oleObj spid="_x0000_s10246" name="Формула" r:id="rId7" imgW="482400" imgH="393480" progId="Equation.3">
              <p:embed/>
            </p:oleObj>
          </a:graphicData>
        </a:graphic>
      </p:graphicFrame>
      <p:graphicFrame>
        <p:nvGraphicFramePr>
          <p:cNvPr id="6151" name="Object 7"/>
          <p:cNvGraphicFramePr>
            <a:graphicFrameLocks noChangeAspect="1"/>
          </p:cNvGraphicFramePr>
          <p:nvPr/>
        </p:nvGraphicFramePr>
        <p:xfrm>
          <a:off x="7072330" y="2500306"/>
          <a:ext cx="1511300" cy="1008063"/>
        </p:xfrm>
        <a:graphic>
          <a:graphicData uri="http://schemas.openxmlformats.org/presentationml/2006/ole">
            <p:oleObj spid="_x0000_s10247" name="Формула" r:id="rId8" imgW="571320" imgH="393480" progId="Equation.3">
              <p:embed/>
            </p:oleObj>
          </a:graphicData>
        </a:graphic>
      </p:graphicFrame>
      <p:graphicFrame>
        <p:nvGraphicFramePr>
          <p:cNvPr id="6152" name="Object 8"/>
          <p:cNvGraphicFramePr>
            <a:graphicFrameLocks noChangeAspect="1"/>
          </p:cNvGraphicFramePr>
          <p:nvPr/>
        </p:nvGraphicFramePr>
        <p:xfrm>
          <a:off x="5000628" y="3357562"/>
          <a:ext cx="1368425" cy="1081087"/>
        </p:xfrm>
        <a:graphic>
          <a:graphicData uri="http://schemas.openxmlformats.org/presentationml/2006/ole">
            <p:oleObj spid="_x0000_s10248" name="Формула" r:id="rId9" imgW="457200" imgH="393480" progId="Equation.3">
              <p:embed/>
            </p:oleObj>
          </a:graphicData>
        </a:graphic>
      </p:graphicFrame>
      <p:graphicFrame>
        <p:nvGraphicFramePr>
          <p:cNvPr id="6153" name="Object 9"/>
          <p:cNvGraphicFramePr>
            <a:graphicFrameLocks noChangeAspect="1"/>
          </p:cNvGraphicFramePr>
          <p:nvPr/>
        </p:nvGraphicFramePr>
        <p:xfrm>
          <a:off x="6929454" y="3429000"/>
          <a:ext cx="1944687" cy="1152525"/>
        </p:xfrm>
        <a:graphic>
          <a:graphicData uri="http://schemas.openxmlformats.org/presentationml/2006/ole">
            <p:oleObj spid="_x0000_s10249" name="Формула" r:id="rId10" imgW="571320" imgH="393480" progId="Equation.3">
              <p:embed/>
            </p:oleObj>
          </a:graphicData>
        </a:graphic>
      </p:graphicFrame>
      <p:graphicFrame>
        <p:nvGraphicFramePr>
          <p:cNvPr id="6154" name="Object 10"/>
          <p:cNvGraphicFramePr>
            <a:graphicFrameLocks noChangeAspect="1"/>
          </p:cNvGraphicFramePr>
          <p:nvPr/>
        </p:nvGraphicFramePr>
        <p:xfrm>
          <a:off x="0" y="5084763"/>
          <a:ext cx="3995738" cy="1223962"/>
        </p:xfrm>
        <a:graphic>
          <a:graphicData uri="http://schemas.openxmlformats.org/presentationml/2006/ole">
            <p:oleObj spid="_x0000_s10250" name="Формула" r:id="rId11" imgW="1447560" imgH="431640" progId="Equation.3">
              <p:embed/>
            </p:oleObj>
          </a:graphicData>
        </a:graphic>
      </p:graphicFrame>
      <p:graphicFrame>
        <p:nvGraphicFramePr>
          <p:cNvPr id="6155" name="Object 11"/>
          <p:cNvGraphicFramePr>
            <a:graphicFrameLocks noChangeAspect="1"/>
          </p:cNvGraphicFramePr>
          <p:nvPr/>
        </p:nvGraphicFramePr>
        <p:xfrm>
          <a:off x="5148263" y="5157788"/>
          <a:ext cx="3816350" cy="1223962"/>
        </p:xfrm>
        <a:graphic>
          <a:graphicData uri="http://schemas.openxmlformats.org/presentationml/2006/ole">
            <p:oleObj spid="_x0000_s10251" name="Формула" r:id="rId12" imgW="123156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765175"/>
            <a:ext cx="9144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60000"/>
              </a:lnSpc>
            </a:pPr>
            <a:r>
              <a:rPr lang="ru-RU" sz="3600" b="1" i="1">
                <a:latin typeface="Bookman Old Style" pitchFamily="18" charset="0"/>
              </a:rPr>
              <a:t>Пусть каждый день и каждый час</a:t>
            </a:r>
            <a:br>
              <a:rPr lang="ru-RU" sz="3600" b="1" i="1">
                <a:latin typeface="Bookman Old Style" pitchFamily="18" charset="0"/>
              </a:rPr>
            </a:br>
            <a:r>
              <a:rPr lang="ru-RU" sz="3600" b="1" i="1">
                <a:latin typeface="Bookman Old Style" pitchFamily="18" charset="0"/>
              </a:rPr>
              <a:t>Вам новое добудет.</a:t>
            </a:r>
            <a:br>
              <a:rPr lang="ru-RU" sz="3600" b="1" i="1">
                <a:latin typeface="Bookman Old Style" pitchFamily="18" charset="0"/>
              </a:rPr>
            </a:br>
            <a:r>
              <a:rPr lang="ru-RU" sz="3600" b="1" i="1">
                <a:latin typeface="Bookman Old Style" pitchFamily="18" charset="0"/>
              </a:rPr>
              <a:t>Пусть добрым будет ум у вас,</a:t>
            </a:r>
            <a:br>
              <a:rPr lang="ru-RU" sz="3600" b="1" i="1">
                <a:latin typeface="Bookman Old Style" pitchFamily="18" charset="0"/>
              </a:rPr>
            </a:br>
            <a:r>
              <a:rPr lang="ru-RU" sz="3600" b="1" i="1">
                <a:latin typeface="Bookman Old Style" pitchFamily="18" charset="0"/>
              </a:rPr>
              <a:t>А сердце умным будет.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400800" y="4876800"/>
            <a:ext cx="2743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solidFill>
                  <a:srgbClr val="FF0000"/>
                </a:solidFill>
                <a:latin typeface="Bookman Old Style" pitchFamily="18" charset="0"/>
              </a:rPr>
              <a:t>С. Маршак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CC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990099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44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  <p:bldP spid="205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43042" y="357166"/>
            <a:ext cx="657229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 </a:t>
            </a:r>
            <a:r>
              <a:rPr lang="ru-RU" sz="8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  урок!</a:t>
            </a:r>
            <a:endParaRPr lang="ru-RU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9160" name="Picture 8" descr="Картинка 8 из 16538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3143248"/>
            <a:ext cx="5076825" cy="3381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3786188" y="1103313"/>
            <a:ext cx="5072062" cy="5754687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i="1" dirty="0">
                <a:solidFill>
                  <a:srgbClr val="7030A0"/>
                </a:solidFill>
                <a:latin typeface="Century Schoolbook" pitchFamily="18" charset="0"/>
              </a:rPr>
              <a:t>	</a:t>
            </a:r>
            <a:r>
              <a:rPr lang="ru-RU" sz="3200" b="1" i="1" dirty="0">
                <a:solidFill>
                  <a:srgbClr val="002060"/>
                </a:solidFill>
                <a:latin typeface="Century Schoolbook" pitchFamily="18" charset="0"/>
              </a:rPr>
              <a:t> «Учиться можно только весело… Чтобы переварить знания, надо поглощать их с аппетитом»</a:t>
            </a:r>
            <a:br>
              <a:rPr lang="ru-RU" sz="3200" b="1" i="1" dirty="0">
                <a:solidFill>
                  <a:srgbClr val="002060"/>
                </a:solidFill>
                <a:latin typeface="Century Schoolbook" pitchFamily="18" charset="0"/>
              </a:rPr>
            </a:br>
            <a:r>
              <a:rPr lang="ru-RU" sz="3200" b="1" i="1" dirty="0">
                <a:solidFill>
                  <a:srgbClr val="002060"/>
                </a:solidFill>
                <a:latin typeface="Century Schoolbook" pitchFamily="18" charset="0"/>
              </a:rPr>
              <a:t> </a:t>
            </a:r>
          </a:p>
          <a:p>
            <a:pPr algn="r">
              <a:spcBef>
                <a:spcPct val="50000"/>
              </a:spcBef>
              <a:defRPr/>
            </a:pPr>
            <a:r>
              <a:rPr lang="ru-RU" sz="3200" b="1" i="1" dirty="0">
                <a:solidFill>
                  <a:srgbClr val="002060"/>
                </a:solidFill>
                <a:latin typeface="Century Schoolbook" pitchFamily="18" charset="0"/>
              </a:rPr>
              <a:t>                            </a:t>
            </a:r>
          </a:p>
          <a:p>
            <a:pPr algn="r">
              <a:spcBef>
                <a:spcPct val="50000"/>
              </a:spcBef>
              <a:defRPr/>
            </a:pPr>
            <a:r>
              <a:rPr lang="ru-RU" sz="3200" b="1" i="1" dirty="0">
                <a:solidFill>
                  <a:srgbClr val="002060"/>
                </a:solidFill>
                <a:latin typeface="Century Schoolbook" pitchFamily="18" charset="0"/>
              </a:rPr>
              <a:t> </a:t>
            </a:r>
          </a:p>
          <a:p>
            <a:pPr>
              <a:spcBef>
                <a:spcPct val="50000"/>
              </a:spcBef>
              <a:defRPr/>
            </a:pPr>
            <a:endParaRPr lang="ru-RU" sz="3200" b="1" i="1" dirty="0">
              <a:solidFill>
                <a:srgbClr val="002060"/>
              </a:solidFill>
              <a:latin typeface="Century Schoolbook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89700" y="3551238"/>
            <a:ext cx="2714625" cy="10715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Франс А.</a:t>
            </a:r>
          </a:p>
        </p:txBody>
      </p:sp>
      <p:pic>
        <p:nvPicPr>
          <p:cNvPr id="8197" name="Picture 4" descr="C:\Users\Дашулька\Desktop\Песенки для мамы\Рисунки\Znaikk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0"/>
            <a:ext cx="3786188" cy="596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91" name="Text Box 763"/>
          <p:cNvSpPr txBox="1">
            <a:spLocks noChangeArrowheads="1"/>
          </p:cNvSpPr>
          <p:nvPr/>
        </p:nvSpPr>
        <p:spPr bwMode="auto">
          <a:xfrm>
            <a:off x="5500688" y="285750"/>
            <a:ext cx="37861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Запишите координаты точек </a:t>
            </a:r>
            <a:r>
              <a:rPr lang="en-US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B, A, R, S, I, K</a:t>
            </a:r>
            <a:endParaRPr lang="ru-RU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48892" name="Text Box 764"/>
          <p:cNvSpPr txBox="1">
            <a:spLocks noChangeArrowheads="1"/>
          </p:cNvSpPr>
          <p:nvPr/>
        </p:nvSpPr>
        <p:spPr bwMode="auto">
          <a:xfrm>
            <a:off x="6357938" y="1785938"/>
            <a:ext cx="2101850" cy="375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800">
                <a:solidFill>
                  <a:srgbClr val="002060"/>
                </a:solidFill>
                <a:latin typeface="Century Schoolbook" pitchFamily="18" charset="0"/>
              </a:rPr>
              <a:t>B (3;1)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800">
                <a:solidFill>
                  <a:srgbClr val="002060"/>
                </a:solidFill>
                <a:latin typeface="Century Schoolbook" pitchFamily="18" charset="0"/>
              </a:rPr>
              <a:t>A( 2:-5)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800">
                <a:solidFill>
                  <a:srgbClr val="002060"/>
                </a:solidFill>
                <a:latin typeface="Century Schoolbook" pitchFamily="18" charset="0"/>
              </a:rPr>
              <a:t>R (0;-9)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800">
                <a:solidFill>
                  <a:srgbClr val="002060"/>
                </a:solidFill>
                <a:latin typeface="Century Schoolbook" pitchFamily="18" charset="0"/>
              </a:rPr>
              <a:t>S (-3;-5)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800">
                <a:solidFill>
                  <a:srgbClr val="002060"/>
                </a:solidFill>
                <a:latin typeface="Century Schoolbook" pitchFamily="18" charset="0"/>
              </a:rPr>
              <a:t>I (-2;3)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800">
                <a:solidFill>
                  <a:srgbClr val="002060"/>
                </a:solidFill>
                <a:latin typeface="Century Schoolbook" pitchFamily="18" charset="0"/>
              </a:rPr>
              <a:t>K (-1;9)</a:t>
            </a:r>
            <a:endParaRPr lang="ru-RU" sz="2800">
              <a:solidFill>
                <a:srgbClr val="002060"/>
              </a:solidFill>
              <a:latin typeface="Century Schoolbook" pitchFamily="18" charset="0"/>
            </a:endParaRPr>
          </a:p>
        </p:txBody>
      </p:sp>
      <p:pic>
        <p:nvPicPr>
          <p:cNvPr id="20485" name="Рисунок 108" descr="Безымянный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571500"/>
            <a:ext cx="4786313" cy="581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88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88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8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8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8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48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48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48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48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48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48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48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48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48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48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48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48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48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48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48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9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2714612" y="3500438"/>
            <a:ext cx="51435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  Постройте точки:</a:t>
            </a:r>
            <a:endParaRPr lang="en-US" sz="32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rgbClr val="6600CC"/>
                </a:solidFill>
              </a:rPr>
              <a:t> </a:t>
            </a:r>
            <a:r>
              <a:rPr lang="ru-RU" sz="3200" b="1" dirty="0">
                <a:solidFill>
                  <a:srgbClr val="6600CC"/>
                </a:solidFill>
              </a:rPr>
              <a:t>А (4;1), В (-1;4), С (3;-2),</a:t>
            </a:r>
            <a:endParaRPr lang="en-US" sz="3200" b="1" dirty="0">
              <a:solidFill>
                <a:srgbClr val="6600CC"/>
              </a:solidFill>
            </a:endParaRPr>
          </a:p>
          <a:p>
            <a:pPr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6600CC"/>
                </a:solidFill>
              </a:rPr>
              <a:t> </a:t>
            </a:r>
            <a:r>
              <a:rPr lang="en-US" sz="3200" b="1" dirty="0">
                <a:solidFill>
                  <a:srgbClr val="6600CC"/>
                </a:solidFill>
              </a:rPr>
              <a:t>D </a:t>
            </a:r>
            <a:r>
              <a:rPr lang="ru-RU" sz="3200" b="1" dirty="0">
                <a:solidFill>
                  <a:srgbClr val="6600CC"/>
                </a:solidFill>
              </a:rPr>
              <a:t>(-3;-1); К (0;3), </a:t>
            </a:r>
            <a:r>
              <a:rPr lang="en-US" sz="3200" b="1" dirty="0">
                <a:solidFill>
                  <a:srgbClr val="6600CC"/>
                </a:solidFill>
              </a:rPr>
              <a:t>N (-2;</a:t>
            </a:r>
            <a:r>
              <a:rPr lang="ru-RU" sz="3200" b="1" dirty="0">
                <a:solidFill>
                  <a:srgbClr val="6600CC"/>
                </a:solidFill>
              </a:rPr>
              <a:t>1</a:t>
            </a:r>
            <a:r>
              <a:rPr lang="en-US" sz="3200" b="1" dirty="0">
                <a:solidFill>
                  <a:srgbClr val="6600CC"/>
                </a:solidFill>
              </a:rPr>
              <a:t>)</a:t>
            </a:r>
          </a:p>
          <a:p>
            <a:pPr>
              <a:spcBef>
                <a:spcPct val="50000"/>
              </a:spcBef>
              <a:defRPr/>
            </a:pPr>
            <a:r>
              <a:rPr lang="en-US" sz="3200" b="1" dirty="0">
                <a:solidFill>
                  <a:srgbClr val="6600CC"/>
                </a:solidFill>
              </a:rPr>
              <a:t>F (-2,5;-4,5), S (0,5;-2,5)</a:t>
            </a:r>
            <a:endParaRPr lang="ru-RU" sz="3200" b="1" dirty="0">
              <a:solidFill>
                <a:srgbClr val="6600CC"/>
              </a:solidFill>
            </a:endParaRPr>
          </a:p>
        </p:txBody>
      </p:sp>
      <p:pic>
        <p:nvPicPr>
          <p:cNvPr id="17413" name="Picture 5" descr="C:\Users\Дашулька\Desktop\Песенки для мамы\Рисунки\63922349_shkol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7166"/>
            <a:ext cx="3214710" cy="321471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0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0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0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0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0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0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0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0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0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Group 223"/>
          <p:cNvGraphicFramePr>
            <a:graphicFrameLocks noGrp="1"/>
          </p:cNvGraphicFramePr>
          <p:nvPr/>
        </p:nvGraphicFramePr>
        <p:xfrm>
          <a:off x="2143125" y="1285875"/>
          <a:ext cx="4968875" cy="5181600"/>
        </p:xfrm>
        <a:graphic>
          <a:graphicData uri="http://schemas.openxmlformats.org/drawingml/2006/table">
            <a:tbl>
              <a:tblPr/>
              <a:tblGrid>
                <a:gridCol w="487362"/>
                <a:gridCol w="488950"/>
                <a:gridCol w="465138"/>
                <a:gridCol w="511175"/>
                <a:gridCol w="488950"/>
                <a:gridCol w="487362"/>
                <a:gridCol w="487363"/>
                <a:gridCol w="544512"/>
                <a:gridCol w="504825"/>
                <a:gridCol w="503238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568" name="Line 140"/>
          <p:cNvSpPr>
            <a:spLocks noChangeShapeType="1"/>
          </p:cNvSpPr>
          <p:nvPr/>
        </p:nvSpPr>
        <p:spPr bwMode="auto">
          <a:xfrm flipV="1">
            <a:off x="4572000" y="1285875"/>
            <a:ext cx="0" cy="5184775"/>
          </a:xfrm>
          <a:prstGeom prst="line">
            <a:avLst/>
          </a:prstGeom>
          <a:ln>
            <a:solidFill>
              <a:srgbClr val="C00000"/>
            </a:solidFill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569" name="Line 141"/>
          <p:cNvSpPr>
            <a:spLocks noChangeShapeType="1"/>
          </p:cNvSpPr>
          <p:nvPr/>
        </p:nvSpPr>
        <p:spPr bwMode="auto">
          <a:xfrm>
            <a:off x="2143125" y="3857625"/>
            <a:ext cx="4968875" cy="0"/>
          </a:xfrm>
          <a:prstGeom prst="line">
            <a:avLst/>
          </a:prstGeom>
          <a:ln>
            <a:solidFill>
              <a:srgbClr val="C00000"/>
            </a:solidFill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3679" name="Text Box 142"/>
          <p:cNvSpPr txBox="1">
            <a:spLocks noChangeArrowheads="1"/>
          </p:cNvSpPr>
          <p:nvPr/>
        </p:nvSpPr>
        <p:spPr bwMode="auto">
          <a:xfrm>
            <a:off x="4932363" y="3903663"/>
            <a:ext cx="215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1</a:t>
            </a:r>
          </a:p>
        </p:txBody>
      </p:sp>
      <p:sp>
        <p:nvSpPr>
          <p:cNvPr id="23680" name="Text Box 143"/>
          <p:cNvSpPr txBox="1">
            <a:spLocks noChangeArrowheads="1"/>
          </p:cNvSpPr>
          <p:nvPr/>
        </p:nvSpPr>
        <p:spPr bwMode="auto">
          <a:xfrm>
            <a:off x="5429250" y="3902075"/>
            <a:ext cx="215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2</a:t>
            </a:r>
          </a:p>
        </p:txBody>
      </p:sp>
      <p:sp>
        <p:nvSpPr>
          <p:cNvPr id="23681" name="Text Box 144"/>
          <p:cNvSpPr txBox="1">
            <a:spLocks noChangeArrowheads="1"/>
          </p:cNvSpPr>
          <p:nvPr/>
        </p:nvSpPr>
        <p:spPr bwMode="auto">
          <a:xfrm>
            <a:off x="5916613" y="3914775"/>
            <a:ext cx="215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3</a:t>
            </a:r>
          </a:p>
        </p:txBody>
      </p:sp>
      <p:sp>
        <p:nvSpPr>
          <p:cNvPr id="23682" name="Text Box 145"/>
          <p:cNvSpPr txBox="1">
            <a:spLocks noChangeArrowheads="1"/>
          </p:cNvSpPr>
          <p:nvPr/>
        </p:nvSpPr>
        <p:spPr bwMode="auto">
          <a:xfrm>
            <a:off x="6429375" y="3914775"/>
            <a:ext cx="360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4</a:t>
            </a:r>
          </a:p>
        </p:txBody>
      </p:sp>
      <p:sp>
        <p:nvSpPr>
          <p:cNvPr id="23683" name="Text Box 146"/>
          <p:cNvSpPr txBox="1">
            <a:spLocks noChangeArrowheads="1"/>
          </p:cNvSpPr>
          <p:nvPr/>
        </p:nvSpPr>
        <p:spPr bwMode="auto">
          <a:xfrm>
            <a:off x="6816725" y="3784600"/>
            <a:ext cx="576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х</a:t>
            </a:r>
          </a:p>
        </p:txBody>
      </p:sp>
      <p:sp>
        <p:nvSpPr>
          <p:cNvPr id="23684" name="Text Box 147"/>
          <p:cNvSpPr txBox="1">
            <a:spLocks noChangeArrowheads="1"/>
          </p:cNvSpPr>
          <p:nvPr/>
        </p:nvSpPr>
        <p:spPr bwMode="auto">
          <a:xfrm>
            <a:off x="4616450" y="1657350"/>
            <a:ext cx="215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4</a:t>
            </a:r>
          </a:p>
        </p:txBody>
      </p:sp>
      <p:sp>
        <p:nvSpPr>
          <p:cNvPr id="23685" name="Text Box 148"/>
          <p:cNvSpPr txBox="1">
            <a:spLocks noChangeArrowheads="1"/>
          </p:cNvSpPr>
          <p:nvPr/>
        </p:nvSpPr>
        <p:spPr bwMode="auto">
          <a:xfrm>
            <a:off x="4630738" y="2157413"/>
            <a:ext cx="215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3</a:t>
            </a:r>
          </a:p>
        </p:txBody>
      </p:sp>
      <p:sp>
        <p:nvSpPr>
          <p:cNvPr id="23686" name="Text Box 149"/>
          <p:cNvSpPr txBox="1">
            <a:spLocks noChangeArrowheads="1"/>
          </p:cNvSpPr>
          <p:nvPr/>
        </p:nvSpPr>
        <p:spPr bwMode="auto">
          <a:xfrm>
            <a:off x="4614863" y="2671763"/>
            <a:ext cx="215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2</a:t>
            </a:r>
          </a:p>
        </p:txBody>
      </p:sp>
      <p:sp>
        <p:nvSpPr>
          <p:cNvPr id="23687" name="Text Box 150"/>
          <p:cNvSpPr txBox="1">
            <a:spLocks noChangeArrowheads="1"/>
          </p:cNvSpPr>
          <p:nvPr/>
        </p:nvSpPr>
        <p:spPr bwMode="auto">
          <a:xfrm>
            <a:off x="4140200" y="4214813"/>
            <a:ext cx="503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-1</a:t>
            </a:r>
          </a:p>
        </p:txBody>
      </p:sp>
      <p:sp>
        <p:nvSpPr>
          <p:cNvPr id="23688" name="Text Box 151"/>
          <p:cNvSpPr txBox="1">
            <a:spLocks noChangeArrowheads="1"/>
          </p:cNvSpPr>
          <p:nvPr/>
        </p:nvSpPr>
        <p:spPr bwMode="auto">
          <a:xfrm>
            <a:off x="3386138" y="3911600"/>
            <a:ext cx="4333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-2</a:t>
            </a:r>
          </a:p>
        </p:txBody>
      </p:sp>
      <p:sp>
        <p:nvSpPr>
          <p:cNvPr id="23689" name="Text Box 152"/>
          <p:cNvSpPr txBox="1">
            <a:spLocks noChangeArrowheads="1"/>
          </p:cNvSpPr>
          <p:nvPr/>
        </p:nvSpPr>
        <p:spPr bwMode="auto">
          <a:xfrm>
            <a:off x="2898775" y="3900488"/>
            <a:ext cx="5762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-3</a:t>
            </a:r>
          </a:p>
        </p:txBody>
      </p:sp>
      <p:sp>
        <p:nvSpPr>
          <p:cNvPr id="23690" name="Text Box 153"/>
          <p:cNvSpPr txBox="1">
            <a:spLocks noChangeArrowheads="1"/>
          </p:cNvSpPr>
          <p:nvPr/>
        </p:nvSpPr>
        <p:spPr bwMode="auto">
          <a:xfrm>
            <a:off x="2428875" y="3900488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-4</a:t>
            </a:r>
          </a:p>
        </p:txBody>
      </p:sp>
      <p:sp>
        <p:nvSpPr>
          <p:cNvPr id="23691" name="Text Box 154"/>
          <p:cNvSpPr txBox="1">
            <a:spLocks noChangeArrowheads="1"/>
          </p:cNvSpPr>
          <p:nvPr/>
        </p:nvSpPr>
        <p:spPr bwMode="auto">
          <a:xfrm>
            <a:off x="4614863" y="3186113"/>
            <a:ext cx="3603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1</a:t>
            </a:r>
          </a:p>
        </p:txBody>
      </p:sp>
      <p:sp>
        <p:nvSpPr>
          <p:cNvPr id="23692" name="Line 155"/>
          <p:cNvSpPr>
            <a:spLocks noChangeShapeType="1"/>
          </p:cNvSpPr>
          <p:nvPr/>
        </p:nvSpPr>
        <p:spPr bwMode="auto">
          <a:xfrm>
            <a:off x="4498975" y="2828925"/>
            <a:ext cx="1444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693" name="Line 158"/>
          <p:cNvSpPr>
            <a:spLocks noChangeShapeType="1"/>
          </p:cNvSpPr>
          <p:nvPr/>
        </p:nvSpPr>
        <p:spPr bwMode="auto">
          <a:xfrm>
            <a:off x="6588125" y="3814763"/>
            <a:ext cx="0" cy="1444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694" name="Line 160"/>
          <p:cNvSpPr>
            <a:spLocks noChangeShapeType="1"/>
          </p:cNvSpPr>
          <p:nvPr/>
        </p:nvSpPr>
        <p:spPr bwMode="auto">
          <a:xfrm>
            <a:off x="5073650" y="3814763"/>
            <a:ext cx="0" cy="1444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695" name="Line 161"/>
          <p:cNvSpPr>
            <a:spLocks noChangeShapeType="1"/>
          </p:cNvSpPr>
          <p:nvPr/>
        </p:nvSpPr>
        <p:spPr bwMode="auto">
          <a:xfrm>
            <a:off x="4516438" y="2328863"/>
            <a:ext cx="1444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696" name="Line 162"/>
          <p:cNvSpPr>
            <a:spLocks noChangeShapeType="1"/>
          </p:cNvSpPr>
          <p:nvPr/>
        </p:nvSpPr>
        <p:spPr bwMode="auto">
          <a:xfrm>
            <a:off x="5562600" y="3781425"/>
            <a:ext cx="0" cy="1444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697" name="Line 163"/>
          <p:cNvSpPr>
            <a:spLocks noChangeShapeType="1"/>
          </p:cNvSpPr>
          <p:nvPr/>
        </p:nvSpPr>
        <p:spPr bwMode="auto">
          <a:xfrm>
            <a:off x="6081713" y="3781425"/>
            <a:ext cx="0" cy="1444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698" name="Line 164"/>
          <p:cNvSpPr>
            <a:spLocks noChangeShapeType="1"/>
          </p:cNvSpPr>
          <p:nvPr/>
        </p:nvSpPr>
        <p:spPr bwMode="auto">
          <a:xfrm>
            <a:off x="4102100" y="3800475"/>
            <a:ext cx="0" cy="1444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699" name="Line 165"/>
          <p:cNvSpPr>
            <a:spLocks noChangeShapeType="1"/>
          </p:cNvSpPr>
          <p:nvPr/>
        </p:nvSpPr>
        <p:spPr bwMode="auto">
          <a:xfrm>
            <a:off x="3587750" y="3786188"/>
            <a:ext cx="0" cy="1444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700" name="Line 166"/>
          <p:cNvSpPr>
            <a:spLocks noChangeShapeType="1"/>
          </p:cNvSpPr>
          <p:nvPr/>
        </p:nvSpPr>
        <p:spPr bwMode="auto">
          <a:xfrm>
            <a:off x="4500563" y="4400550"/>
            <a:ext cx="1444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701" name="Line 167"/>
          <p:cNvSpPr>
            <a:spLocks noChangeShapeType="1"/>
          </p:cNvSpPr>
          <p:nvPr/>
        </p:nvSpPr>
        <p:spPr bwMode="auto">
          <a:xfrm>
            <a:off x="4516438" y="4929188"/>
            <a:ext cx="1444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702" name="Line 168"/>
          <p:cNvSpPr>
            <a:spLocks noChangeShapeType="1"/>
          </p:cNvSpPr>
          <p:nvPr/>
        </p:nvSpPr>
        <p:spPr bwMode="auto">
          <a:xfrm>
            <a:off x="4502150" y="5445125"/>
            <a:ext cx="1444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703" name="Line 169"/>
          <p:cNvSpPr>
            <a:spLocks noChangeShapeType="1"/>
          </p:cNvSpPr>
          <p:nvPr/>
        </p:nvSpPr>
        <p:spPr bwMode="auto">
          <a:xfrm>
            <a:off x="4500563" y="5972175"/>
            <a:ext cx="1444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704" name="Text Box 170"/>
          <p:cNvSpPr txBox="1">
            <a:spLocks noChangeArrowheads="1"/>
          </p:cNvSpPr>
          <p:nvPr/>
        </p:nvSpPr>
        <p:spPr bwMode="auto">
          <a:xfrm>
            <a:off x="3870325" y="3919538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-1</a:t>
            </a:r>
          </a:p>
        </p:txBody>
      </p:sp>
      <p:sp>
        <p:nvSpPr>
          <p:cNvPr id="23705" name="Text Box 171"/>
          <p:cNvSpPr txBox="1">
            <a:spLocks noChangeArrowheads="1"/>
          </p:cNvSpPr>
          <p:nvPr/>
        </p:nvSpPr>
        <p:spPr bwMode="auto">
          <a:xfrm flipH="1">
            <a:off x="4154488" y="4716463"/>
            <a:ext cx="576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-2</a:t>
            </a:r>
          </a:p>
        </p:txBody>
      </p:sp>
      <p:sp>
        <p:nvSpPr>
          <p:cNvPr id="23706" name="Text Box 172"/>
          <p:cNvSpPr txBox="1">
            <a:spLocks noChangeArrowheads="1"/>
          </p:cNvSpPr>
          <p:nvPr/>
        </p:nvSpPr>
        <p:spPr bwMode="auto">
          <a:xfrm>
            <a:off x="4171950" y="5272088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-3</a:t>
            </a:r>
          </a:p>
        </p:txBody>
      </p:sp>
      <p:sp>
        <p:nvSpPr>
          <p:cNvPr id="23707" name="Text Box 173"/>
          <p:cNvSpPr txBox="1">
            <a:spLocks noChangeArrowheads="1"/>
          </p:cNvSpPr>
          <p:nvPr/>
        </p:nvSpPr>
        <p:spPr bwMode="auto">
          <a:xfrm>
            <a:off x="4156075" y="5757863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-4</a:t>
            </a:r>
          </a:p>
        </p:txBody>
      </p:sp>
      <p:sp>
        <p:nvSpPr>
          <p:cNvPr id="23708" name="Text Box 174"/>
          <p:cNvSpPr txBox="1">
            <a:spLocks noChangeArrowheads="1"/>
          </p:cNvSpPr>
          <p:nvPr/>
        </p:nvSpPr>
        <p:spPr bwMode="auto">
          <a:xfrm>
            <a:off x="4214813" y="3873500"/>
            <a:ext cx="2841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0</a:t>
            </a:r>
          </a:p>
        </p:txBody>
      </p:sp>
      <p:sp>
        <p:nvSpPr>
          <p:cNvPr id="23709" name="Text Box 175"/>
          <p:cNvSpPr txBox="1">
            <a:spLocks noChangeArrowheads="1"/>
          </p:cNvSpPr>
          <p:nvPr/>
        </p:nvSpPr>
        <p:spPr bwMode="auto">
          <a:xfrm>
            <a:off x="4572000" y="1249363"/>
            <a:ext cx="647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Y</a:t>
            </a:r>
            <a:endParaRPr lang="ru-RU" sz="2000" b="1"/>
          </a:p>
        </p:txBody>
      </p:sp>
      <p:sp>
        <p:nvSpPr>
          <p:cNvPr id="36018" name="Oval 178"/>
          <p:cNvSpPr>
            <a:spLocks noChangeArrowheads="1"/>
          </p:cNvSpPr>
          <p:nvPr/>
        </p:nvSpPr>
        <p:spPr bwMode="auto">
          <a:xfrm>
            <a:off x="5962650" y="4752975"/>
            <a:ext cx="287338" cy="287338"/>
          </a:xfrm>
          <a:prstGeom prst="ellipse">
            <a:avLst/>
          </a:prstGeom>
          <a:solidFill>
            <a:srgbClr val="C907A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711" name="Text Box 184"/>
          <p:cNvSpPr txBox="1">
            <a:spLocks noChangeArrowheads="1"/>
          </p:cNvSpPr>
          <p:nvPr/>
        </p:nvSpPr>
        <p:spPr bwMode="auto">
          <a:xfrm>
            <a:off x="5911850" y="4714875"/>
            <a:ext cx="277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С</a:t>
            </a:r>
          </a:p>
        </p:txBody>
      </p:sp>
      <p:sp>
        <p:nvSpPr>
          <p:cNvPr id="23712" name="Line 165"/>
          <p:cNvSpPr>
            <a:spLocks noChangeShapeType="1"/>
          </p:cNvSpPr>
          <p:nvPr/>
        </p:nvSpPr>
        <p:spPr bwMode="auto">
          <a:xfrm>
            <a:off x="3106738" y="3797300"/>
            <a:ext cx="0" cy="1444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713" name="Line 165"/>
          <p:cNvSpPr>
            <a:spLocks noChangeShapeType="1"/>
          </p:cNvSpPr>
          <p:nvPr/>
        </p:nvSpPr>
        <p:spPr bwMode="auto">
          <a:xfrm>
            <a:off x="2643188" y="3797300"/>
            <a:ext cx="0" cy="1444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714" name="Line 155"/>
          <p:cNvSpPr>
            <a:spLocks noChangeShapeType="1"/>
          </p:cNvSpPr>
          <p:nvPr/>
        </p:nvSpPr>
        <p:spPr bwMode="auto">
          <a:xfrm>
            <a:off x="4502150" y="3359150"/>
            <a:ext cx="1444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6" name="Oval 178"/>
          <p:cNvSpPr>
            <a:spLocks noChangeArrowheads="1"/>
          </p:cNvSpPr>
          <p:nvPr/>
        </p:nvSpPr>
        <p:spPr bwMode="auto">
          <a:xfrm>
            <a:off x="6453188" y="3187700"/>
            <a:ext cx="287337" cy="287338"/>
          </a:xfrm>
          <a:prstGeom prst="ellipse">
            <a:avLst/>
          </a:prstGeom>
          <a:solidFill>
            <a:srgbClr val="C907A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9" name="TextBox 58"/>
          <p:cNvSpPr txBox="1"/>
          <p:nvPr/>
        </p:nvSpPr>
        <p:spPr>
          <a:xfrm>
            <a:off x="1285875" y="357188"/>
            <a:ext cx="6643688" cy="738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Проверим себя</a:t>
            </a:r>
          </a:p>
        </p:txBody>
      </p:sp>
      <p:sp>
        <p:nvSpPr>
          <p:cNvPr id="23717" name="Text Box 182"/>
          <p:cNvSpPr txBox="1">
            <a:spLocks noChangeArrowheads="1"/>
          </p:cNvSpPr>
          <p:nvPr/>
        </p:nvSpPr>
        <p:spPr bwMode="auto">
          <a:xfrm>
            <a:off x="6426200" y="3143250"/>
            <a:ext cx="43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А</a:t>
            </a:r>
          </a:p>
        </p:txBody>
      </p:sp>
      <p:sp>
        <p:nvSpPr>
          <p:cNvPr id="67" name="Oval 178"/>
          <p:cNvSpPr>
            <a:spLocks noChangeArrowheads="1"/>
          </p:cNvSpPr>
          <p:nvPr/>
        </p:nvSpPr>
        <p:spPr bwMode="auto">
          <a:xfrm>
            <a:off x="2974975" y="4248150"/>
            <a:ext cx="287338" cy="287338"/>
          </a:xfrm>
          <a:prstGeom prst="ellipse">
            <a:avLst/>
          </a:prstGeom>
          <a:solidFill>
            <a:srgbClr val="C907A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719" name="Text Box 185"/>
          <p:cNvSpPr txBox="1">
            <a:spLocks noChangeArrowheads="1"/>
          </p:cNvSpPr>
          <p:nvPr/>
        </p:nvSpPr>
        <p:spPr bwMode="auto">
          <a:xfrm>
            <a:off x="2941638" y="4202113"/>
            <a:ext cx="43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D</a:t>
            </a:r>
            <a:endParaRPr lang="ru-RU" sz="2000"/>
          </a:p>
        </p:txBody>
      </p:sp>
      <p:sp>
        <p:nvSpPr>
          <p:cNvPr id="69" name="Oval 178"/>
          <p:cNvSpPr>
            <a:spLocks noChangeArrowheads="1"/>
          </p:cNvSpPr>
          <p:nvPr/>
        </p:nvSpPr>
        <p:spPr bwMode="auto">
          <a:xfrm>
            <a:off x="4687888" y="5046663"/>
            <a:ext cx="287337" cy="287337"/>
          </a:xfrm>
          <a:prstGeom prst="ellipse">
            <a:avLst/>
          </a:prstGeom>
          <a:solidFill>
            <a:srgbClr val="C907A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" name="Oval 178"/>
          <p:cNvSpPr>
            <a:spLocks noChangeArrowheads="1"/>
          </p:cNvSpPr>
          <p:nvPr/>
        </p:nvSpPr>
        <p:spPr bwMode="auto">
          <a:xfrm>
            <a:off x="3214688" y="6070600"/>
            <a:ext cx="287337" cy="287338"/>
          </a:xfrm>
          <a:prstGeom prst="ellipse">
            <a:avLst/>
          </a:prstGeom>
          <a:solidFill>
            <a:srgbClr val="C907A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722" name="Text Box 194"/>
          <p:cNvSpPr txBox="1">
            <a:spLocks noChangeArrowheads="1"/>
          </p:cNvSpPr>
          <p:nvPr/>
        </p:nvSpPr>
        <p:spPr bwMode="auto">
          <a:xfrm>
            <a:off x="3186113" y="5988050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F</a:t>
            </a:r>
            <a:endParaRPr lang="ru-RU" sz="2400"/>
          </a:p>
        </p:txBody>
      </p:sp>
      <p:sp>
        <p:nvSpPr>
          <p:cNvPr id="23723" name="Text Box 192"/>
          <p:cNvSpPr txBox="1">
            <a:spLocks noChangeArrowheads="1"/>
          </p:cNvSpPr>
          <p:nvPr/>
        </p:nvSpPr>
        <p:spPr bwMode="auto">
          <a:xfrm>
            <a:off x="4643438" y="4959350"/>
            <a:ext cx="3571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S</a:t>
            </a:r>
            <a:endParaRPr lang="ru-RU" sz="2400"/>
          </a:p>
        </p:txBody>
      </p:sp>
      <p:sp>
        <p:nvSpPr>
          <p:cNvPr id="71" name="Oval 178"/>
          <p:cNvSpPr>
            <a:spLocks noChangeArrowheads="1"/>
          </p:cNvSpPr>
          <p:nvPr/>
        </p:nvSpPr>
        <p:spPr bwMode="auto">
          <a:xfrm>
            <a:off x="3454400" y="3189288"/>
            <a:ext cx="287338" cy="287337"/>
          </a:xfrm>
          <a:prstGeom prst="ellipse">
            <a:avLst/>
          </a:prstGeom>
          <a:solidFill>
            <a:srgbClr val="C907A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" name="Oval 178"/>
          <p:cNvSpPr>
            <a:spLocks noChangeArrowheads="1"/>
          </p:cNvSpPr>
          <p:nvPr/>
        </p:nvSpPr>
        <p:spPr bwMode="auto">
          <a:xfrm>
            <a:off x="4416425" y="2181225"/>
            <a:ext cx="287338" cy="287338"/>
          </a:xfrm>
          <a:prstGeom prst="ellipse">
            <a:avLst/>
          </a:prstGeom>
          <a:solidFill>
            <a:srgbClr val="C907A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3" name="Oval 178"/>
          <p:cNvSpPr>
            <a:spLocks noChangeArrowheads="1"/>
          </p:cNvSpPr>
          <p:nvPr/>
        </p:nvSpPr>
        <p:spPr bwMode="auto">
          <a:xfrm>
            <a:off x="3954463" y="1643063"/>
            <a:ext cx="287337" cy="287337"/>
          </a:xfrm>
          <a:prstGeom prst="ellipse">
            <a:avLst/>
          </a:prstGeom>
          <a:solidFill>
            <a:srgbClr val="C907A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727" name="Text Box 181"/>
          <p:cNvSpPr txBox="1">
            <a:spLocks noChangeArrowheads="1"/>
          </p:cNvSpPr>
          <p:nvPr/>
        </p:nvSpPr>
        <p:spPr bwMode="auto">
          <a:xfrm>
            <a:off x="3937000" y="1604963"/>
            <a:ext cx="3603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В</a:t>
            </a:r>
          </a:p>
        </p:txBody>
      </p:sp>
      <p:sp>
        <p:nvSpPr>
          <p:cNvPr id="23728" name="Line 155"/>
          <p:cNvSpPr>
            <a:spLocks noChangeShapeType="1"/>
          </p:cNvSpPr>
          <p:nvPr/>
        </p:nvSpPr>
        <p:spPr bwMode="auto">
          <a:xfrm>
            <a:off x="4498975" y="1808163"/>
            <a:ext cx="1444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729" name="Text Box 188"/>
          <p:cNvSpPr txBox="1">
            <a:spLocks noChangeArrowheads="1"/>
          </p:cNvSpPr>
          <p:nvPr/>
        </p:nvSpPr>
        <p:spPr bwMode="auto">
          <a:xfrm>
            <a:off x="4391025" y="2033588"/>
            <a:ext cx="358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к</a:t>
            </a:r>
          </a:p>
        </p:txBody>
      </p:sp>
      <p:sp>
        <p:nvSpPr>
          <p:cNvPr id="23730" name="Text Box 190"/>
          <p:cNvSpPr txBox="1">
            <a:spLocks noChangeArrowheads="1"/>
          </p:cNvSpPr>
          <p:nvPr/>
        </p:nvSpPr>
        <p:spPr bwMode="auto">
          <a:xfrm>
            <a:off x="3416300" y="3109913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N</a:t>
            </a:r>
            <a:endParaRPr lang="ru-RU" sz="2400"/>
          </a:p>
        </p:txBody>
      </p:sp>
      <p:pic>
        <p:nvPicPr>
          <p:cNvPr id="23731" name="Picture 191" descr="C:\Users\Дашулька\Desktop\Песенки для мамы\Рисунки\2623255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2857500"/>
            <a:ext cx="2133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" name="TextBox 73"/>
          <p:cNvSpPr txBox="1"/>
          <p:nvPr/>
        </p:nvSpPr>
        <p:spPr>
          <a:xfrm>
            <a:off x="7429500" y="1428750"/>
            <a:ext cx="142875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9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8001000" y="642938"/>
            <a:ext cx="857250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6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pic>
        <p:nvPicPr>
          <p:cNvPr id="23734" name="Picture 182" descr="C:\Users\Дашулька\Desktop\Песенки для мамы\Рисунки\123571923с2_0lik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42938" y="428625"/>
            <a:ext cx="3857626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6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8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6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7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3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3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3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3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3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3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3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3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3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3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3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3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3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23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3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23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3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23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23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23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23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23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23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23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23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23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23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23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23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6" dur="1000"/>
                                        <p:tgtEl>
                                          <p:spTgt spid="23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1" dur="1000"/>
                                        <p:tgtEl>
                                          <p:spTgt spid="23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6" dur="1000"/>
                                        <p:tgtEl>
                                          <p:spTgt spid="23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23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3" dur="1000"/>
                                        <p:tgtEl>
                                          <p:spTgt spid="23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0" dur="1000"/>
                                        <p:tgtEl>
                                          <p:spTgt spid="23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2" dur="1000"/>
                                        <p:tgtEl>
                                          <p:spTgt spid="36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7" dur="1000"/>
                                        <p:tgtEl>
                                          <p:spTgt spid="23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4" dur="1000"/>
                                        <p:tgtEl>
                                          <p:spTgt spid="23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6" dur="1000"/>
                                        <p:tgtEl>
                                          <p:spTgt spid="23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1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2" fill="hold">
                      <p:stCondLst>
                        <p:cond delay="indefinite"/>
                      </p:stCondLst>
                      <p:childTnLst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8" dur="1000"/>
                                        <p:tgtEl>
                                          <p:spTgt spid="23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4" fill="hold">
                      <p:stCondLst>
                        <p:cond delay="indefinite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0" dur="1000"/>
                                        <p:tgtEl>
                                          <p:spTgt spid="2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5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6" fill="hold">
                      <p:stCondLst>
                        <p:cond delay="indefinite"/>
                      </p:stCondLst>
                      <p:childTnLst>
                        <p:par>
                          <p:cTn id="317" fill="hold">
                            <p:stCondLst>
                              <p:cond delay="0"/>
                            </p:stCondLst>
                            <p:childTnLst>
                              <p:par>
                                <p:cTn id="31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7" dur="1000"/>
                                        <p:tgtEl>
                                          <p:spTgt spid="23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79" grpId="0"/>
      <p:bldP spid="23680" grpId="0"/>
      <p:bldP spid="23681" grpId="0"/>
      <p:bldP spid="23682" grpId="0"/>
      <p:bldP spid="23683" grpId="0"/>
      <p:bldP spid="23684" grpId="0"/>
      <p:bldP spid="23685" grpId="0"/>
      <p:bldP spid="23686" grpId="0"/>
      <p:bldP spid="23687" grpId="0"/>
      <p:bldP spid="23688" grpId="0"/>
      <p:bldP spid="23689" grpId="0"/>
      <p:bldP spid="23690" grpId="0"/>
      <p:bldP spid="23691" grpId="0"/>
      <p:bldP spid="23692" grpId="0" animBg="1"/>
      <p:bldP spid="23693" grpId="0" animBg="1"/>
      <p:bldP spid="23694" grpId="0" animBg="1"/>
      <p:bldP spid="23695" grpId="0" animBg="1"/>
      <p:bldP spid="23696" grpId="0" animBg="1"/>
      <p:bldP spid="23697" grpId="0" animBg="1"/>
      <p:bldP spid="23698" grpId="0" animBg="1"/>
      <p:bldP spid="23699" grpId="0" animBg="1"/>
      <p:bldP spid="23700" grpId="0" animBg="1"/>
      <p:bldP spid="23701" grpId="0" animBg="1"/>
      <p:bldP spid="23702" grpId="0" animBg="1"/>
      <p:bldP spid="23703" grpId="0" animBg="1"/>
      <p:bldP spid="23704" grpId="0"/>
      <p:bldP spid="23705" grpId="0"/>
      <p:bldP spid="23706" grpId="0"/>
      <p:bldP spid="23707" grpId="0"/>
      <p:bldP spid="23708" grpId="0"/>
      <p:bldP spid="23709" grpId="0"/>
      <p:bldP spid="36018" grpId="0" animBg="1"/>
      <p:bldP spid="23711" grpId="0"/>
      <p:bldP spid="23712" grpId="0" animBg="1"/>
      <p:bldP spid="23713" grpId="0" animBg="1"/>
      <p:bldP spid="23714" grpId="0" animBg="1"/>
      <p:bldP spid="66" grpId="0" animBg="1"/>
      <p:bldP spid="59" grpId="0"/>
      <p:bldP spid="23717" grpId="0"/>
      <p:bldP spid="67" grpId="0" animBg="1"/>
      <p:bldP spid="23719" grpId="0"/>
      <p:bldP spid="69" grpId="0" animBg="1"/>
      <p:bldP spid="70" grpId="0" animBg="1"/>
      <p:bldP spid="23722" grpId="0"/>
      <p:bldP spid="23723" grpId="0"/>
      <p:bldP spid="71" grpId="0" animBg="1"/>
      <p:bldP spid="72" grpId="0" animBg="1"/>
      <p:bldP spid="73" grpId="0" animBg="1"/>
      <p:bldP spid="23727" grpId="0"/>
      <p:bldP spid="23728" grpId="0" animBg="1"/>
      <p:bldP spid="23729" grpId="0"/>
      <p:bldP spid="23730" grpId="0"/>
      <p:bldP spid="74" grpId="0"/>
      <p:bldP spid="7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5" descr="Картинка 28 из 488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967163" y="2524125"/>
            <a:ext cx="120967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7171" name="Picture 7" descr="3727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3714750"/>
            <a:ext cx="2109787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9" descr="Изображение">
            <a:hlinkClick r:id="rId4" tooltip="Изображение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3" y="214313"/>
            <a:ext cx="2665412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Rectangle 10"/>
          <p:cNvSpPr>
            <a:spLocks noChangeArrowheads="1"/>
          </p:cNvSpPr>
          <p:nvPr/>
        </p:nvSpPr>
        <p:spPr bwMode="auto">
          <a:xfrm>
            <a:off x="3286125" y="214313"/>
            <a:ext cx="5357813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400" b="1" dirty="0"/>
              <a:t>  </a:t>
            </a:r>
            <a:r>
              <a:rPr lang="ru-RU" sz="2400" b="1" i="1" dirty="0">
                <a:cs typeface="Arial" pitchFamily="34" charset="0"/>
              </a:rPr>
              <a:t>Впервые прямоугольную систему координат ввел французский математик Рене Декарт в своей работе «Рассуждение о методе» в 1637 году. </a:t>
            </a:r>
            <a:endParaRPr lang="en-US" sz="2400" b="1" i="1" dirty="0">
              <a:cs typeface="Arial" pitchFamily="34" charset="0"/>
            </a:endParaRPr>
          </a:p>
          <a:p>
            <a:r>
              <a:rPr lang="en-US" sz="2400" b="1" i="1" dirty="0">
                <a:cs typeface="Arial" pitchFamily="34" charset="0"/>
              </a:rPr>
              <a:t>   </a:t>
            </a:r>
            <a:r>
              <a:rPr lang="ru-RU" sz="2400" b="1" i="1" dirty="0">
                <a:cs typeface="Arial" pitchFamily="34" charset="0"/>
              </a:rPr>
              <a:t>Поэтому прямоугольную систему координат называют также — Декартова система координат. </a:t>
            </a:r>
          </a:p>
          <a:p>
            <a:r>
              <a:rPr lang="ru-RU" sz="2400" b="1" i="1" dirty="0" smtClean="0">
                <a:cs typeface="Arial" pitchFamily="34" charset="0"/>
              </a:rPr>
              <a:t>Слова </a:t>
            </a:r>
            <a:r>
              <a:rPr lang="ru-RU" sz="2400" b="1" i="1" dirty="0">
                <a:cs typeface="Arial" pitchFamily="34" charset="0"/>
              </a:rPr>
              <a:t>«абсцисса»,«ордината», «координаты» первым начал использовать в конце XVII века немецкий математик Готфрид Лейбниц. </a:t>
            </a:r>
          </a:p>
          <a:p>
            <a:r>
              <a:rPr lang="en-US" sz="2400" b="1" i="1" dirty="0">
                <a:cs typeface="Arial" pitchFamily="34" charset="0"/>
              </a:rPr>
              <a:t>    </a:t>
            </a:r>
            <a:r>
              <a:rPr lang="ru-RU" sz="2400" b="1" i="1" dirty="0">
                <a:cs typeface="Arial" pitchFamily="34" charset="0"/>
              </a:rPr>
              <a:t> </a:t>
            </a:r>
            <a:endParaRPr lang="ru-RU" sz="2400" b="1" dirty="0">
              <a:cs typeface="Arial" pitchFamily="34" charset="0"/>
            </a:endParaRPr>
          </a:p>
        </p:txBody>
      </p:sp>
      <p:sp>
        <p:nvSpPr>
          <p:cNvPr id="7174" name="TextBox 8"/>
          <p:cNvSpPr txBox="1">
            <a:spLocks noChangeArrowheads="1"/>
          </p:cNvSpPr>
          <p:nvPr/>
        </p:nvSpPr>
        <p:spPr bwMode="auto">
          <a:xfrm>
            <a:off x="214313" y="6149975"/>
            <a:ext cx="3500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1600" b="1" dirty="0">
                <a:hlinkClick r:id="rId6" tooltip="Размер: превью 41034 / оригинала 262188"/>
              </a:rPr>
              <a:t>Декартова система координат</a:t>
            </a:r>
            <a:r>
              <a:rPr lang="ru-RU" sz="1600" dirty="0"/>
              <a:t> </a:t>
            </a:r>
            <a:br>
              <a:rPr lang="ru-RU" sz="1600" dirty="0"/>
            </a:br>
            <a:r>
              <a:rPr lang="ru-RU" sz="1600" dirty="0">
                <a:hlinkClick r:id="rId7"/>
              </a:rPr>
              <a:t>  Виталий Арсеньев</a:t>
            </a:r>
            <a:r>
              <a:rPr lang="ru-RU" sz="1600" dirty="0"/>
              <a:t>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857250" y="3357563"/>
            <a:ext cx="14081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1596-1650г.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357554" y="5429264"/>
            <a:ext cx="54292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/>
              <a:t>    Фотохудожник назвал свою работу «Декартова система координат</a:t>
            </a:r>
            <a:r>
              <a:rPr lang="ru-RU" sz="2000" dirty="0" smtClean="0"/>
              <a:t>».</a:t>
            </a:r>
            <a:endParaRPr lang="ru-RU" sz="20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7174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Содержимое 1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5259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Выполни умножение</a:t>
            </a:r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</a:rPr>
              <a:t>Умножение дроби на дробь</a:t>
            </a:r>
            <a:endParaRPr lang="ru-RU" dirty="0"/>
          </a:p>
        </p:txBody>
      </p:sp>
      <p:graphicFrame>
        <p:nvGraphicFramePr>
          <p:cNvPr id="2050" name="Содержимое 3"/>
          <p:cNvGraphicFramePr>
            <a:graphicFrameLocks noChangeAspect="1"/>
          </p:cNvGraphicFramePr>
          <p:nvPr/>
        </p:nvGraphicFramePr>
        <p:xfrm>
          <a:off x="2357422" y="1142984"/>
          <a:ext cx="2016125" cy="1689100"/>
        </p:xfrm>
        <a:graphic>
          <a:graphicData uri="http://schemas.openxmlformats.org/presentationml/2006/ole">
            <p:oleObj spid="_x0000_s6146" name="Формула" r:id="rId3" imgW="469800" imgH="393480" progId="Equation.3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4606925" y="1214438"/>
          <a:ext cx="1882775" cy="1800225"/>
        </p:xfrm>
        <a:graphic>
          <a:graphicData uri="http://schemas.openxmlformats.org/presentationml/2006/ole">
            <p:oleObj spid="_x0000_s6147" name="Формула" r:id="rId4" imgW="317160" imgH="393480" progId="Equation.3">
              <p:embed/>
            </p:oleObj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539750" y="3573463"/>
          <a:ext cx="1944688" cy="1368425"/>
        </p:xfrm>
        <a:graphic>
          <a:graphicData uri="http://schemas.openxmlformats.org/presentationml/2006/ole">
            <p:oleObj spid="_x0000_s6148" name="Формула" r:id="rId5" imgW="330120" imgH="393480" progId="Equation.3">
              <p:embed/>
            </p:oleObj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3276600" y="3573463"/>
          <a:ext cx="2016125" cy="1368425"/>
        </p:xfrm>
        <a:graphic>
          <a:graphicData uri="http://schemas.openxmlformats.org/presentationml/2006/ole">
            <p:oleObj spid="_x0000_s6149" name="Формула" r:id="rId6" imgW="317160" imgH="393480" progId="Equation.3">
              <p:embed/>
            </p:oleObj>
          </a:graphicData>
        </a:graphic>
      </p:graphicFrame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6372225" y="3500438"/>
          <a:ext cx="1944688" cy="1441450"/>
        </p:xfrm>
        <a:graphic>
          <a:graphicData uri="http://schemas.openxmlformats.org/presentationml/2006/ole">
            <p:oleObj spid="_x0000_s6150" name="Формула" r:id="rId7" imgW="444240" imgH="393480" progId="Equation.3">
              <p:embed/>
            </p:oleObj>
          </a:graphicData>
        </a:graphic>
      </p:graphicFrame>
      <p:sp>
        <p:nvSpPr>
          <p:cNvPr id="25" name="Выноска-облако 24"/>
          <p:cNvSpPr/>
          <p:nvPr/>
        </p:nvSpPr>
        <p:spPr>
          <a:xfrm>
            <a:off x="642910" y="1142984"/>
            <a:ext cx="7920038" cy="32131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/>
              <a:t>Чтобы умножить дробь на дробь, надо числитель умножить на числитель , а знаменатель умножить на знаменатель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0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0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0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0" dur="500"/>
                                        <p:tgtEl>
                                          <p:spTgt spid="20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1" grpId="0" build="p"/>
      <p:bldP spid="25" grpId="0" animBg="1"/>
      <p:bldP spid="25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2071678"/>
            <a:ext cx="8229600" cy="4572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smtClean="0"/>
          </a:p>
          <a:p>
            <a:endParaRPr lang="ru-RU" smtClean="0"/>
          </a:p>
          <a:p>
            <a:r>
              <a:rPr lang="ru-RU" smtClean="0"/>
              <a:t>Выполните деление:                                                     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                                                           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i="1" smtClean="0">
                <a:solidFill>
                  <a:schemeClr val="accent5">
                    <a:lumMod val="50000"/>
                  </a:schemeClr>
                </a:solidFill>
              </a:rPr>
              <a:t>Деление дроби на дробь</a:t>
            </a:r>
            <a:endParaRPr lang="ru-RU"/>
          </a:p>
        </p:txBody>
      </p:sp>
      <p:graphicFrame>
        <p:nvGraphicFramePr>
          <p:cNvPr id="24579" name="Содержимое 3"/>
          <p:cNvGraphicFramePr>
            <a:graphicFrameLocks noChangeAspect="1"/>
          </p:cNvGraphicFramePr>
          <p:nvPr/>
        </p:nvGraphicFramePr>
        <p:xfrm>
          <a:off x="2484438" y="1484313"/>
          <a:ext cx="2016125" cy="1612900"/>
        </p:xfrm>
        <a:graphic>
          <a:graphicData uri="http://schemas.openxmlformats.org/presentationml/2006/ole">
            <p:oleObj spid="_x0000_s7170" name="Формула" r:id="rId4" imgW="482400" imgH="393480" progId="Equation.3">
              <p:embed/>
            </p:oleObj>
          </a:graphicData>
        </a:graphic>
      </p:graphicFrame>
      <p:graphicFrame>
        <p:nvGraphicFramePr>
          <p:cNvPr id="24581" name="Object 5"/>
          <p:cNvGraphicFramePr>
            <a:graphicFrameLocks noChangeAspect="1"/>
          </p:cNvGraphicFramePr>
          <p:nvPr/>
        </p:nvGraphicFramePr>
        <p:xfrm>
          <a:off x="4500563" y="1449388"/>
          <a:ext cx="647700" cy="1619250"/>
        </p:xfrm>
        <a:graphic>
          <a:graphicData uri="http://schemas.openxmlformats.org/presentationml/2006/ole">
            <p:oleObj spid="_x0000_s7171" name="Формула" r:id="rId5" imgW="152280" imgH="393480" progId="Equation.3">
              <p:embed/>
            </p:oleObj>
          </a:graphicData>
        </a:graphic>
      </p:graphicFrame>
      <p:graphicFrame>
        <p:nvGraphicFramePr>
          <p:cNvPr id="8" name="Object 6"/>
          <p:cNvGraphicFramePr>
            <a:graphicFrameLocks noChangeAspect="1"/>
          </p:cNvGraphicFramePr>
          <p:nvPr/>
        </p:nvGraphicFramePr>
        <p:xfrm>
          <a:off x="3348038" y="1628775"/>
          <a:ext cx="633412" cy="649288"/>
        </p:xfrm>
        <a:graphic>
          <a:graphicData uri="http://schemas.openxmlformats.org/presentationml/2006/ole">
            <p:oleObj spid="_x0000_s7172" name="Формула" r:id="rId6" imgW="114120" imgH="139680" progId="Equation.3">
              <p:embed/>
            </p:oleObj>
          </a:graphicData>
        </a:graphic>
      </p:graphicFrame>
      <p:graphicFrame>
        <p:nvGraphicFramePr>
          <p:cNvPr id="9" name="Object 7"/>
          <p:cNvGraphicFramePr>
            <a:graphicFrameLocks noChangeAspect="1"/>
          </p:cNvGraphicFramePr>
          <p:nvPr/>
        </p:nvGraphicFramePr>
        <p:xfrm>
          <a:off x="3276600" y="2349500"/>
          <a:ext cx="647700" cy="823913"/>
        </p:xfrm>
        <a:graphic>
          <a:graphicData uri="http://schemas.openxmlformats.org/presentationml/2006/ole">
            <p:oleObj spid="_x0000_s7173" name="Формула" r:id="rId7" imgW="139680" imgH="177480" progId="Equation.3">
              <p:embed/>
            </p:oleObj>
          </a:graphicData>
        </a:graphic>
      </p:graphicFrame>
      <p:graphicFrame>
        <p:nvGraphicFramePr>
          <p:cNvPr id="10" name="Object 8"/>
          <p:cNvGraphicFramePr>
            <a:graphicFrameLocks noChangeAspect="1"/>
          </p:cNvGraphicFramePr>
          <p:nvPr/>
        </p:nvGraphicFramePr>
        <p:xfrm>
          <a:off x="5148263" y="2060575"/>
          <a:ext cx="360362" cy="531813"/>
        </p:xfrm>
        <a:graphic>
          <a:graphicData uri="http://schemas.openxmlformats.org/presentationml/2006/ole">
            <p:oleObj spid="_x0000_s7174" name="Формула" r:id="rId8" imgW="63360" imgH="139680" progId="Equation.3">
              <p:embed/>
            </p:oleObj>
          </a:graphicData>
        </a:graphic>
      </p:graphicFrame>
      <p:graphicFrame>
        <p:nvGraphicFramePr>
          <p:cNvPr id="3079" name="Object 9"/>
          <p:cNvGraphicFramePr>
            <a:graphicFrameLocks noChangeAspect="1"/>
          </p:cNvGraphicFramePr>
          <p:nvPr/>
        </p:nvGraphicFramePr>
        <p:xfrm>
          <a:off x="5508625" y="1844675"/>
          <a:ext cx="576263" cy="1008063"/>
        </p:xfrm>
        <a:graphic>
          <a:graphicData uri="http://schemas.openxmlformats.org/presentationml/2006/ole">
            <p:oleObj spid="_x0000_s7175" name="Формула" r:id="rId9" imgW="139680" imgH="431640" progId="Equation.3">
              <p:embed/>
            </p:oleObj>
          </a:graphicData>
        </a:graphic>
      </p:graphicFrame>
      <p:graphicFrame>
        <p:nvGraphicFramePr>
          <p:cNvPr id="12" name="Object 10"/>
          <p:cNvGraphicFramePr>
            <a:graphicFrameLocks noChangeAspect="1"/>
          </p:cNvGraphicFramePr>
          <p:nvPr/>
        </p:nvGraphicFramePr>
        <p:xfrm>
          <a:off x="5148263" y="2060575"/>
          <a:ext cx="265112" cy="431800"/>
        </p:xfrm>
        <a:graphic>
          <a:graphicData uri="http://schemas.openxmlformats.org/presentationml/2006/ole">
            <p:oleObj spid="_x0000_s7176" name="Формула" r:id="rId10" imgW="75960" imgH="75960" progId="Equation.3">
              <p:embed/>
            </p:oleObj>
          </a:graphicData>
        </a:graphic>
      </p:graphicFrame>
      <p:sp>
        <p:nvSpPr>
          <p:cNvPr id="13" name="Выноска-облако 12"/>
          <p:cNvSpPr/>
          <p:nvPr/>
        </p:nvSpPr>
        <p:spPr>
          <a:xfrm>
            <a:off x="1042988" y="2708275"/>
            <a:ext cx="7561262" cy="3673475"/>
          </a:xfrm>
          <a:prstGeom prst="cloudCallou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solidFill>
                  <a:schemeClr val="accent5">
                    <a:lumMod val="50000"/>
                  </a:schemeClr>
                </a:solidFill>
              </a:rPr>
              <a:t>Чтобы разделить дробь на дробь, надо делимое умножить на обратную делителю дробь </a:t>
            </a:r>
          </a:p>
        </p:txBody>
      </p:sp>
      <p:graphicFrame>
        <p:nvGraphicFramePr>
          <p:cNvPr id="14" name="Object 11"/>
          <p:cNvGraphicFramePr>
            <a:graphicFrameLocks noChangeAspect="1"/>
          </p:cNvGraphicFramePr>
          <p:nvPr/>
        </p:nvGraphicFramePr>
        <p:xfrm>
          <a:off x="857224" y="4214818"/>
          <a:ext cx="792162" cy="1152525"/>
        </p:xfrm>
        <a:graphic>
          <a:graphicData uri="http://schemas.openxmlformats.org/presentationml/2006/ole">
            <p:oleObj spid="_x0000_s7177" name="Формула" r:id="rId11" imgW="342720" imgH="393480" progId="Equation.3">
              <p:embed/>
            </p:oleObj>
          </a:graphicData>
        </a:graphic>
      </p:graphicFrame>
      <p:graphicFrame>
        <p:nvGraphicFramePr>
          <p:cNvPr id="15" name="Object 12"/>
          <p:cNvGraphicFramePr>
            <a:graphicFrameLocks noChangeAspect="1"/>
          </p:cNvGraphicFramePr>
          <p:nvPr/>
        </p:nvGraphicFramePr>
        <p:xfrm>
          <a:off x="3786182" y="3786190"/>
          <a:ext cx="935037" cy="1225550"/>
        </p:xfrm>
        <a:graphic>
          <a:graphicData uri="http://schemas.openxmlformats.org/presentationml/2006/ole">
            <p:oleObj spid="_x0000_s7178" name="Формула" r:id="rId12" imgW="342720" imgH="393480" progId="Equation.3">
              <p:embed/>
            </p:oleObj>
          </a:graphicData>
        </a:graphic>
      </p:graphicFrame>
      <p:graphicFrame>
        <p:nvGraphicFramePr>
          <p:cNvPr id="16" name="Object 13"/>
          <p:cNvGraphicFramePr>
            <a:graphicFrameLocks noChangeAspect="1"/>
          </p:cNvGraphicFramePr>
          <p:nvPr/>
        </p:nvGraphicFramePr>
        <p:xfrm>
          <a:off x="3643306" y="5143512"/>
          <a:ext cx="1150938" cy="1152525"/>
        </p:xfrm>
        <a:graphic>
          <a:graphicData uri="http://schemas.openxmlformats.org/presentationml/2006/ole">
            <p:oleObj spid="_x0000_s7179" name="Формула" r:id="rId13" imgW="469800" imgH="393480" progId="Equation.3">
              <p:embed/>
            </p:oleObj>
          </a:graphicData>
        </a:graphic>
      </p:graphicFrame>
      <p:graphicFrame>
        <p:nvGraphicFramePr>
          <p:cNvPr id="17" name="Object 14"/>
          <p:cNvGraphicFramePr>
            <a:graphicFrameLocks noChangeAspect="1"/>
          </p:cNvGraphicFramePr>
          <p:nvPr/>
        </p:nvGraphicFramePr>
        <p:xfrm>
          <a:off x="6786578" y="3429000"/>
          <a:ext cx="1223962" cy="1152525"/>
        </p:xfrm>
        <a:graphic>
          <a:graphicData uri="http://schemas.openxmlformats.org/presentationml/2006/ole">
            <p:oleObj spid="_x0000_s7180" name="Формула" r:id="rId14" imgW="469800" imgH="393480" progId="Equation.3">
              <p:embed/>
            </p:oleObj>
          </a:graphicData>
        </a:graphic>
      </p:graphicFrame>
      <p:graphicFrame>
        <p:nvGraphicFramePr>
          <p:cNvPr id="18" name="Object 15"/>
          <p:cNvGraphicFramePr>
            <a:graphicFrameLocks noChangeAspect="1"/>
          </p:cNvGraphicFramePr>
          <p:nvPr/>
        </p:nvGraphicFramePr>
        <p:xfrm>
          <a:off x="7215206" y="5214950"/>
          <a:ext cx="1366838" cy="1223962"/>
        </p:xfrm>
        <a:graphic>
          <a:graphicData uri="http://schemas.openxmlformats.org/presentationml/2006/ole">
            <p:oleObj spid="_x0000_s7181" name="Формула" r:id="rId15" imgW="4824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22222E-6 L 0.23316 0.12084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22222E-6 L 0.24409 -0.12338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-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3" grpId="0" animBg="1"/>
      <p:bldP spid="13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505</Words>
  <Application>Microsoft Office PowerPoint</Application>
  <PresentationFormat>Экран (4:3)</PresentationFormat>
  <Paragraphs>214</Paragraphs>
  <Slides>23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Тема Office</vt:lpstr>
      <vt:lpstr>Формула</vt:lpstr>
      <vt:lpstr>Document</vt:lpstr>
      <vt:lpstr>Microsoft Equation 3.0</vt:lpstr>
      <vt:lpstr>Тема урока:    «Координатная плоскость. Умножение и деление  обыкновенных дробей.»</vt:lpstr>
      <vt:lpstr>Цель:</vt:lpstr>
      <vt:lpstr>Слайд 3</vt:lpstr>
      <vt:lpstr>Слайд 4</vt:lpstr>
      <vt:lpstr>Слайд 5</vt:lpstr>
      <vt:lpstr>Слайд 6</vt:lpstr>
      <vt:lpstr>Слайд 7</vt:lpstr>
      <vt:lpstr>Умножение дроби на дробь</vt:lpstr>
      <vt:lpstr>Деление дроби на дробь</vt:lpstr>
      <vt:lpstr>Слайд 10</vt:lpstr>
      <vt:lpstr>Слайд 11</vt:lpstr>
      <vt:lpstr>Слайд 12</vt:lpstr>
      <vt:lpstr>Слайд 13</vt:lpstr>
      <vt:lpstr>Слайд 14</vt:lpstr>
      <vt:lpstr>Слайд 15</vt:lpstr>
      <vt:lpstr>Умножение и деление  смешанных чисел</vt:lpstr>
      <vt:lpstr>Выполните действия</vt:lpstr>
      <vt:lpstr>Слайд 18</vt:lpstr>
      <vt:lpstr>Слайд 19</vt:lpstr>
      <vt:lpstr>Слайд 20</vt:lpstr>
      <vt:lpstr>Самостоятельная работа вариант 1                                     вариант2</vt:lpstr>
      <vt:lpstr>Слайд 22</vt:lpstr>
      <vt:lpstr>Слайд 23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20</cp:revision>
  <dcterms:created xsi:type="dcterms:W3CDTF">2012-11-24T16:23:03Z</dcterms:created>
  <dcterms:modified xsi:type="dcterms:W3CDTF">2012-11-28T17:39:48Z</dcterms:modified>
</cp:coreProperties>
</file>