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82" r:id="rId4"/>
    <p:sldId id="281" r:id="rId5"/>
    <p:sldId id="257" r:id="rId6"/>
    <p:sldId id="258" r:id="rId7"/>
    <p:sldId id="265" r:id="rId8"/>
    <p:sldId id="261" r:id="rId9"/>
    <p:sldId id="260" r:id="rId10"/>
    <p:sldId id="263" r:id="rId11"/>
    <p:sldId id="264" r:id="rId12"/>
    <p:sldId id="284" r:id="rId13"/>
    <p:sldId id="271" r:id="rId14"/>
    <p:sldId id="266" r:id="rId15"/>
    <p:sldId id="270" r:id="rId16"/>
    <p:sldId id="268" r:id="rId17"/>
    <p:sldId id="273" r:id="rId18"/>
    <p:sldId id="272" r:id="rId19"/>
    <p:sldId id="274" r:id="rId20"/>
    <p:sldId id="275" r:id="rId21"/>
    <p:sldId id="277" r:id="rId22"/>
    <p:sldId id="291" r:id="rId23"/>
    <p:sldId id="278" r:id="rId24"/>
    <p:sldId id="286" r:id="rId25"/>
    <p:sldId id="285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74882EE-2CD4-4CA7-9C43-B9F4726CF163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53E37E0-C0EC-440A-B7EB-2502FD852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Лабораторная работа №1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Методы биологических исследований.             Приготовление микропрепарата и работа с ним.</a:t>
            </a:r>
          </a:p>
          <a:p>
            <a:r>
              <a:rPr lang="ru-RU" dirty="0" smtClean="0"/>
              <a:t>                            </a:t>
            </a:r>
            <a:r>
              <a:rPr lang="ru-RU" dirty="0" err="1" smtClean="0"/>
              <a:t>Бухтиярова</a:t>
            </a:r>
            <a:r>
              <a:rPr lang="ru-RU" dirty="0" smtClean="0"/>
              <a:t> А.П., МКОУ                </a:t>
            </a:r>
            <a:r>
              <a:rPr lang="ru-RU" dirty="0" err="1" smtClean="0"/>
              <a:t>Верх-Красноярская</a:t>
            </a:r>
            <a:r>
              <a:rPr lang="ru-RU" dirty="0" smtClean="0"/>
              <a:t> СОШ, Северный район Новосибирская область.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14356"/>
            <a:ext cx="8229600" cy="1000132"/>
          </a:xfrm>
        </p:spPr>
        <p:txBody>
          <a:bodyPr/>
          <a:lstStyle/>
          <a:p>
            <a:r>
              <a:rPr lang="ru-RU" dirty="0" smtClean="0"/>
              <a:t>            Проводящая </a:t>
            </a:r>
            <a:r>
              <a:rPr lang="ru-RU" dirty="0"/>
              <a:t>ткань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Строение:</a:t>
            </a:r>
          </a:p>
          <a:p>
            <a:pPr>
              <a:buFontTx/>
              <a:buNone/>
            </a:pPr>
            <a:r>
              <a:rPr lang="ru-RU" b="1"/>
              <a:t>Клетки живые и мертвые, напоминают сосуды и трубочки.</a:t>
            </a:r>
          </a:p>
          <a:p>
            <a:pPr>
              <a:buFontTx/>
              <a:buNone/>
            </a:pPr>
            <a:r>
              <a:rPr lang="ru-RU" b="1">
                <a:solidFill>
                  <a:srgbClr val="0000FF"/>
                </a:solidFill>
              </a:rPr>
              <a:t>Функции:</a:t>
            </a:r>
          </a:p>
          <a:p>
            <a:pPr>
              <a:buFontTx/>
              <a:buNone/>
            </a:pPr>
            <a:r>
              <a:rPr lang="ru-RU" b="1"/>
              <a:t>Передвижение веществ по растению</a:t>
            </a:r>
          </a:p>
          <a:p>
            <a:endParaRPr lang="ru-RU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535488" y="1484313"/>
            <a:ext cx="4608512" cy="4525962"/>
            <a:chOff x="2857" y="935"/>
            <a:chExt cx="2903" cy="2851"/>
          </a:xfrm>
        </p:grpSpPr>
        <p:pic>
          <p:nvPicPr>
            <p:cNvPr id="14343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57" y="935"/>
              <a:ext cx="2903" cy="2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344" name="Text Box 8"/>
            <p:cNvSpPr txBox="1">
              <a:spLocks noChangeArrowheads="1"/>
            </p:cNvSpPr>
            <p:nvPr/>
          </p:nvSpPr>
          <p:spPr bwMode="auto">
            <a:xfrm>
              <a:off x="4195" y="1071"/>
              <a:ext cx="1044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/>
                <a:t>Сосуды </a:t>
              </a:r>
            </a:p>
          </p:txBody>
        </p:sp>
        <p:sp>
          <p:nvSpPr>
            <p:cNvPr id="14345" name="Text Box 9"/>
            <p:cNvSpPr txBox="1">
              <a:spLocks noChangeArrowheads="1"/>
            </p:cNvSpPr>
            <p:nvPr/>
          </p:nvSpPr>
          <p:spPr bwMode="auto">
            <a:xfrm>
              <a:off x="3424" y="981"/>
              <a:ext cx="1044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/>
                <a:t>Ситовидные трубки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Механическая ткань            </a:t>
            </a:r>
            <a:endParaRPr lang="ru-RU" dirty="0"/>
          </a:p>
        </p:txBody>
      </p:sp>
      <p:pic>
        <p:nvPicPr>
          <p:cNvPr id="16391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989138"/>
            <a:ext cx="3140075" cy="3600450"/>
          </a:xfrm>
          <a:noFill/>
          <a:ln/>
        </p:spPr>
      </p:pic>
      <p:sp>
        <p:nvSpPr>
          <p:cNvPr id="1639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3200" b="1">
                <a:solidFill>
                  <a:srgbClr val="FF0000"/>
                </a:solidFill>
              </a:rPr>
              <a:t>Строение:</a:t>
            </a:r>
            <a:r>
              <a:rPr lang="ru-RU" sz="3200" b="1"/>
              <a:t> </a:t>
            </a:r>
          </a:p>
          <a:p>
            <a:pPr>
              <a:buFontTx/>
              <a:buNone/>
            </a:pPr>
            <a:r>
              <a:rPr lang="ru-RU" sz="3200" b="1"/>
              <a:t>Мертвые клетки с утолщенными и одревесневшими оболочками.</a:t>
            </a:r>
          </a:p>
          <a:p>
            <a:pPr>
              <a:buFontTx/>
              <a:buNone/>
            </a:pPr>
            <a:r>
              <a:rPr lang="ru-RU" sz="3200" b="1">
                <a:solidFill>
                  <a:srgbClr val="0000FF"/>
                </a:solidFill>
              </a:rPr>
              <a:t>Функция:</a:t>
            </a:r>
          </a:p>
          <a:p>
            <a:pPr>
              <a:buFontTx/>
              <a:buNone/>
            </a:pPr>
            <a:r>
              <a:rPr lang="ru-RU" sz="3200" b="1"/>
              <a:t>Опора растения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Дополнительная информация.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 можете также повторить ткани животных и вспомнить их особенности.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/>
          <a:lstStyle/>
          <a:p>
            <a:r>
              <a:rPr lang="ru-RU" dirty="0" smtClean="0"/>
              <a:t>Характеристика ткани: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720840"/>
            <a:ext cx="75724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Эпителиальная </a:t>
            </a:r>
            <a:r>
              <a:rPr lang="ru-RU" sz="2400" b="1" dirty="0"/>
              <a:t>ткань</a:t>
            </a:r>
            <a:r>
              <a:rPr lang="ru-RU" sz="2400" dirty="0"/>
              <a:t> (эпителий) покрывает поверхность тела, </a:t>
            </a:r>
            <a:r>
              <a:rPr lang="ru-RU" sz="2400" dirty="0" smtClean="0"/>
              <a:t>выстилает </a:t>
            </a:r>
            <a:r>
              <a:rPr lang="ru-RU" sz="2400" dirty="0"/>
              <a:t>слизистые оболочки полых органов пищеварительной и дыхательной систем, мочеполового аппарата и образует железистую паренхиму желез внешней и внутренней секреции. Эпителий выполняет покровную и </a:t>
            </a:r>
            <a:r>
              <a:rPr lang="ru-RU" sz="2400" dirty="0" smtClean="0"/>
              <a:t>защитную </a:t>
            </a:r>
            <a:r>
              <a:rPr lang="ru-RU" sz="2400" dirty="0"/>
              <a:t>функции, поэтому в эпителиальной ткани мало межклеточного </a:t>
            </a:r>
            <a:r>
              <a:rPr lang="ru-RU" sz="2400" dirty="0" err="1"/>
              <a:t>вещес</a:t>
            </a:r>
            <a:r>
              <a:rPr lang="ru-RU" sz="2400" dirty="0"/>
              <a:t> </a:t>
            </a:r>
            <a:r>
              <a:rPr lang="ru-RU" sz="2400" dirty="0" err="1"/>
              <a:t>тва</a:t>
            </a:r>
            <a:r>
              <a:rPr lang="ru-RU" sz="2400" dirty="0"/>
              <a:t> и клетки плотно прилегают друг к другу.</a:t>
            </a:r>
          </a:p>
          <a:p>
            <a:pPr algn="just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85818"/>
          </a:xfrm>
        </p:spPr>
        <p:txBody>
          <a:bodyPr/>
          <a:lstStyle/>
          <a:p>
            <a:r>
              <a:rPr lang="ru-RU" dirty="0" smtClean="0"/>
              <a:t>      Эпителиальные ткани:</a:t>
            </a:r>
            <a:endParaRPr lang="ru-RU" dirty="0"/>
          </a:p>
        </p:txBody>
      </p:sp>
      <p:pic>
        <p:nvPicPr>
          <p:cNvPr id="16386" name="Picture 2" descr="http://img13.imageshack.us/img13/8706/21073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5286380" cy="47149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86380" y="1643050"/>
            <a:ext cx="35004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 - однослойный плоский эпителий</a:t>
            </a:r>
          </a:p>
          <a:p>
            <a:r>
              <a:rPr lang="ru-RU" dirty="0"/>
              <a:t>Б - однослойный кубический эпителий</a:t>
            </a:r>
          </a:p>
          <a:p>
            <a:r>
              <a:rPr lang="ru-RU" dirty="0"/>
              <a:t>В - однослойный цилиндрический эпителий</a:t>
            </a:r>
          </a:p>
          <a:p>
            <a:r>
              <a:rPr lang="ru-RU" dirty="0"/>
              <a:t>Г - </a:t>
            </a:r>
            <a:r>
              <a:rPr lang="ru-RU" dirty="0" err="1"/>
              <a:t>псевдомногослойный</a:t>
            </a:r>
            <a:r>
              <a:rPr lang="ru-RU" dirty="0"/>
              <a:t> эпителий (однослойный </a:t>
            </a:r>
            <a:r>
              <a:rPr lang="ru-RU" dirty="0" err="1"/>
              <a:t>многорядняй</a:t>
            </a:r>
            <a:r>
              <a:rPr lang="ru-RU" dirty="0"/>
              <a:t> реснитчатый)</a:t>
            </a:r>
          </a:p>
          <a:p>
            <a:r>
              <a:rPr lang="ru-RU" dirty="0"/>
              <a:t>Д - многослойный переходный эпителий</a:t>
            </a:r>
          </a:p>
          <a:p>
            <a:r>
              <a:rPr lang="ru-RU" dirty="0"/>
              <a:t>Е - многослойный плоский </a:t>
            </a:r>
            <a:r>
              <a:rPr lang="ru-RU" dirty="0" err="1"/>
              <a:t>неороговевающий</a:t>
            </a:r>
            <a:r>
              <a:rPr lang="ru-RU" dirty="0"/>
              <a:t> эпителий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/>
          <a:lstStyle/>
          <a:p>
            <a:r>
              <a:rPr lang="ru-RU" dirty="0" smtClean="0"/>
              <a:t>Соединительные ткани: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643050"/>
            <a:ext cx="77867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800" dirty="0"/>
              <a:t>очень </a:t>
            </a:r>
            <a:r>
              <a:rPr lang="ru-RU" sz="2800" dirty="0" smtClean="0"/>
              <a:t>разнообразны </a:t>
            </a:r>
            <a:r>
              <a:rPr lang="ru-RU" sz="2800" dirty="0"/>
              <a:t>по строению и </a:t>
            </a:r>
            <a:r>
              <a:rPr lang="ru-RU" sz="2800" dirty="0" smtClean="0"/>
              <a:t>содержат </a:t>
            </a:r>
            <a:r>
              <a:rPr lang="ru-RU" sz="2800" dirty="0"/>
              <a:t>много межклеточного вещества. Основными функциями соединительной ткани являются трофическая (питательная), опорная, защитная и запасаю </a:t>
            </a:r>
            <a:r>
              <a:rPr lang="ru-RU" sz="2800" dirty="0" err="1"/>
              <a:t>щая</a:t>
            </a:r>
            <a:r>
              <a:rPr lang="ru-RU" sz="2800" dirty="0"/>
              <a:t>. Выделяют такие </a:t>
            </a:r>
            <a:r>
              <a:rPr lang="ru-RU" sz="2800" dirty="0" smtClean="0"/>
              <a:t>виды </a:t>
            </a:r>
            <a:r>
              <a:rPr lang="ru-RU" sz="2800" i="1" dirty="0" smtClean="0"/>
              <a:t>соединительной</a:t>
            </a:r>
            <a:r>
              <a:rPr lang="ru-RU" sz="2800" i="1" dirty="0"/>
              <a:t> </a:t>
            </a:r>
            <a:r>
              <a:rPr lang="ru-RU" sz="2800" dirty="0"/>
              <a:t>ткани: </a:t>
            </a:r>
            <a:r>
              <a:rPr lang="ru-RU" sz="2800" i="1" dirty="0"/>
              <a:t>рыхлая, кровь, плотная, хрящевая, костная и жировая</a:t>
            </a:r>
            <a:r>
              <a:rPr lang="ru-RU" sz="2800" dirty="0"/>
              <a:t> ткани</a:t>
            </a:r>
            <a:r>
              <a:rPr lang="ru-RU" sz="2800" i="1" dirty="0"/>
              <a:t>.</a:t>
            </a:r>
            <a:endParaRPr lang="ru-RU" sz="2800" dirty="0"/>
          </a:p>
          <a:p>
            <a:r>
              <a:rPr lang="ru-RU" sz="2800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57256"/>
          </a:xfrm>
        </p:spPr>
        <p:txBody>
          <a:bodyPr/>
          <a:lstStyle/>
          <a:p>
            <a:r>
              <a:rPr lang="ru-RU" dirty="0" smtClean="0"/>
              <a:t>Соединительные ткани:</a:t>
            </a:r>
            <a:endParaRPr lang="ru-RU" dirty="0"/>
          </a:p>
        </p:txBody>
      </p:sp>
      <p:pic>
        <p:nvPicPr>
          <p:cNvPr id="22530" name="Picture 2" descr="http://img703.imageshack.us/img703/9039/26116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5715000" cy="21431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4429132"/>
            <a:ext cx="657226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1</a:t>
            </a:r>
            <a:r>
              <a:rPr lang="ru-RU" dirty="0" smtClean="0"/>
              <a:t>-</a:t>
            </a:r>
            <a:r>
              <a:rPr lang="ru-RU" dirty="0"/>
              <a:t> </a:t>
            </a:r>
            <a:r>
              <a:rPr lang="ru-RU" sz="2800" dirty="0"/>
              <a:t>рыхлая </a:t>
            </a:r>
            <a:r>
              <a:rPr lang="ru-RU" sz="2800" dirty="0" smtClean="0"/>
              <a:t>соединительная </a:t>
            </a:r>
            <a:r>
              <a:rPr lang="ru-RU" sz="2800" dirty="0"/>
              <a:t>ткань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 2-плотная </a:t>
            </a:r>
            <a:r>
              <a:rPr lang="ru-RU" sz="2800" dirty="0"/>
              <a:t>соединительная ткань, </a:t>
            </a:r>
            <a:endParaRPr lang="ru-RU" sz="2800" dirty="0" smtClean="0"/>
          </a:p>
          <a:p>
            <a:r>
              <a:rPr lang="ru-RU" sz="2800" dirty="0" smtClean="0"/>
              <a:t>3-хрящ</a:t>
            </a:r>
            <a:r>
              <a:rPr lang="ru-RU" sz="2800" dirty="0"/>
              <a:t>, </a:t>
            </a:r>
            <a:endParaRPr lang="ru-RU" sz="2800" dirty="0" smtClean="0"/>
          </a:p>
          <a:p>
            <a:r>
              <a:rPr lang="ru-RU" sz="2800" dirty="0" smtClean="0"/>
              <a:t>4-кость,</a:t>
            </a:r>
          </a:p>
          <a:p>
            <a:r>
              <a:rPr lang="ru-RU" sz="2800" dirty="0" smtClean="0"/>
              <a:t> 5-кровь</a:t>
            </a:r>
            <a:endParaRPr lang="ru-RU" sz="2800" dirty="0"/>
          </a:p>
          <a:p>
            <a:r>
              <a:rPr lang="ru-RU" dirty="0"/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1428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28794" y="15001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00364" y="15001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6248" y="15001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286380" y="15001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/>
          <a:lstStyle/>
          <a:p>
            <a:r>
              <a:rPr lang="ru-RU" dirty="0" smtClean="0"/>
              <a:t>Мышечные ткани: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643050"/>
            <a:ext cx="735811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Мышечные ткани</a:t>
            </a:r>
            <a:r>
              <a:rPr lang="ru-RU" sz="2400" b="1" dirty="0"/>
              <a:t> </a:t>
            </a:r>
            <a:r>
              <a:rPr lang="ru-RU" sz="2400" dirty="0" smtClean="0"/>
              <a:t>осуществляют </a:t>
            </a:r>
            <a:r>
              <a:rPr lang="ru-RU" sz="2400" dirty="0"/>
              <a:t>двигательные процессы в организме животных. </a:t>
            </a:r>
            <a:r>
              <a:rPr lang="ru-RU" sz="2400" dirty="0" smtClean="0"/>
              <a:t>Они образованы </a:t>
            </a:r>
            <a:r>
              <a:rPr lang="ru-RU" sz="2400" dirty="0"/>
              <a:t>мышечными волокнами, в </a:t>
            </a:r>
            <a:r>
              <a:rPr lang="ru-RU" sz="2400" dirty="0" err="1"/>
              <a:t>цитоплаз</a:t>
            </a:r>
            <a:r>
              <a:rPr lang="ru-RU" sz="2400" dirty="0"/>
              <a:t> </a:t>
            </a:r>
            <a:r>
              <a:rPr lang="ru-RU" sz="2400" dirty="0" err="1"/>
              <a:t>ме</a:t>
            </a:r>
            <a:r>
              <a:rPr lang="ru-RU" sz="2400" dirty="0"/>
              <a:t> которых есть особые, сократительные волокна — миофибриллы.</a:t>
            </a:r>
          </a:p>
          <a:p>
            <a:pPr algn="just"/>
            <a:r>
              <a:rPr lang="ru-RU" sz="2400" dirty="0"/>
              <a:t>Различают </a:t>
            </a:r>
            <a:r>
              <a:rPr lang="ru-RU" sz="2400" i="1" dirty="0"/>
              <a:t>гладкую</a:t>
            </a:r>
            <a:r>
              <a:rPr lang="ru-RU" sz="2400" dirty="0"/>
              <a:t> (неисчерченную), </a:t>
            </a:r>
            <a:r>
              <a:rPr lang="ru-RU" sz="2400" i="1" dirty="0" err="1"/>
              <a:t>поперечно-полосатую</a:t>
            </a:r>
            <a:r>
              <a:rPr lang="ru-RU" sz="2400" i="1" dirty="0"/>
              <a:t> скелетную</a:t>
            </a:r>
            <a:r>
              <a:rPr lang="ru-RU" sz="2400" dirty="0"/>
              <a:t> (исчерченную) и </a:t>
            </a:r>
            <a:r>
              <a:rPr lang="ru-RU" sz="2400" i="1" dirty="0"/>
              <a:t>сердечную </a:t>
            </a:r>
            <a:r>
              <a:rPr lang="ru-RU" sz="2400" i="1" dirty="0" err="1"/>
              <a:t>поперечно-полосатую</a:t>
            </a:r>
            <a:r>
              <a:rPr lang="ru-RU" sz="2400" dirty="0"/>
              <a:t>(исчерченную) мышечные ткани. </a:t>
            </a:r>
            <a:r>
              <a:rPr lang="ru-RU" sz="2400" i="1" dirty="0"/>
              <a:t>Гладкая мышечная ткань</a:t>
            </a:r>
            <a:r>
              <a:rPr lang="ru-RU" sz="2400" dirty="0"/>
              <a:t> образует </a:t>
            </a:r>
            <a:r>
              <a:rPr lang="ru-RU" sz="2400" i="1" dirty="0"/>
              <a:t>стенки внутренних органов</a:t>
            </a:r>
            <a:r>
              <a:rPr lang="ru-RU" sz="2400" dirty="0"/>
              <a:t>, а </a:t>
            </a:r>
            <a:r>
              <a:rPr lang="ru-RU" sz="2400" i="1" dirty="0" smtClean="0"/>
              <a:t> </a:t>
            </a:r>
            <a:r>
              <a:rPr lang="ru-RU" sz="2400" i="1" dirty="0" err="1"/>
              <a:t>перечно-полосатая</a:t>
            </a:r>
            <a:r>
              <a:rPr lang="ru-RU" sz="2400" i="1" dirty="0"/>
              <a:t> — скелетные мышцы и мышцу сердца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/>
          <a:lstStyle/>
          <a:p>
            <a:r>
              <a:rPr lang="ru-RU" dirty="0" smtClean="0"/>
              <a:t>Мышечные ткани:</a:t>
            </a:r>
            <a:endParaRPr lang="ru-RU" dirty="0"/>
          </a:p>
        </p:txBody>
      </p:sp>
      <p:pic>
        <p:nvPicPr>
          <p:cNvPr id="24578" name="Picture 2" descr="http://img828.imageshack.us/img828/1232/8857453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928802"/>
            <a:ext cx="5715000" cy="30003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0800000" flipV="1">
            <a:off x="500034" y="4996523"/>
            <a:ext cx="6357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продольные срезы </a:t>
            </a:r>
            <a:r>
              <a:rPr lang="ru-RU" sz="2400" dirty="0" smtClean="0"/>
              <a:t>1-поперечно-полосатой,</a:t>
            </a:r>
          </a:p>
          <a:p>
            <a:r>
              <a:rPr lang="ru-RU" sz="2400" dirty="0" smtClean="0"/>
              <a:t> 2-гладкой;  </a:t>
            </a:r>
          </a:p>
          <a:p>
            <a:r>
              <a:rPr lang="ru-RU" sz="2400" dirty="0" smtClean="0"/>
              <a:t> 3-сердечной </a:t>
            </a:r>
            <a:r>
              <a:rPr lang="ru-RU" sz="2400" dirty="0"/>
              <a:t>мышцы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4414" y="1428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428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86314" y="15001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00132"/>
          </a:xfrm>
        </p:spPr>
        <p:txBody>
          <a:bodyPr/>
          <a:lstStyle/>
          <a:p>
            <a:r>
              <a:rPr lang="ru-RU" dirty="0" smtClean="0"/>
              <a:t>         Нервная  ткань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14488"/>
            <a:ext cx="80010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Нервная ткань</a:t>
            </a:r>
            <a:r>
              <a:rPr lang="ru-RU" dirty="0"/>
              <a:t> состоит из нервных клеток (нейронов) и нейроглии.</a:t>
            </a:r>
          </a:p>
          <a:p>
            <a:r>
              <a:rPr lang="ru-RU" u="sng" dirty="0"/>
              <a:t>Нейрон </a:t>
            </a:r>
            <a:r>
              <a:rPr lang="ru-RU" dirty="0"/>
              <a:t>состоит из тела и отростков различной длины: дендритов и </a:t>
            </a:r>
            <a:r>
              <a:rPr lang="ru-RU" dirty="0" smtClean="0"/>
              <a:t>аксона. А</a:t>
            </a:r>
            <a:r>
              <a:rPr lang="ru-RU" u="sng" dirty="0" smtClean="0"/>
              <a:t>ксон</a:t>
            </a:r>
            <a:r>
              <a:rPr lang="ru-RU" dirty="0"/>
              <a:t> — наиболее длинный отросток нейрона, по которому нервный импульс движется от тела нервной клетки к рабочим органам — мышце, железе или к следующей нервной клетке. Аксоны образуют нервные </a:t>
            </a:r>
            <a:r>
              <a:rPr lang="ru-RU" dirty="0" smtClean="0"/>
              <a:t>волокна</a:t>
            </a:r>
            <a:r>
              <a:rPr lang="ru-RU" dirty="0"/>
              <a:t>.</a:t>
            </a:r>
          </a:p>
          <a:p>
            <a:r>
              <a:rPr lang="ru-RU" dirty="0"/>
              <a:t>Короткие и ветвистые отростки нейрона называются </a:t>
            </a:r>
            <a:r>
              <a:rPr lang="ru-RU" i="1" dirty="0"/>
              <a:t>дендритами</a:t>
            </a:r>
            <a:r>
              <a:rPr lang="ru-RU" dirty="0"/>
              <a:t>. Их окончания воспринимают нервное раздражение и проводят нервный им пульс к телу нейрона.</a:t>
            </a:r>
          </a:p>
          <a:p>
            <a:r>
              <a:rPr lang="ru-RU" b="1" i="1" dirty="0"/>
              <a:t>Основным свойством нейрона является способность возбуждаться и проводить это возбуждение по нервным волокнам</a:t>
            </a:r>
            <a:r>
              <a:rPr lang="ru-RU" i="1" dirty="0"/>
              <a:t>.</a:t>
            </a:r>
            <a:endParaRPr lang="ru-RU" dirty="0"/>
          </a:p>
          <a:p>
            <a:r>
              <a:rPr lang="ru-RU" dirty="0"/>
              <a:t>Клетки нейроглии выполняют опорную, питательную, защитную и другие функции. Они выстилают полости головного мозга и </a:t>
            </a:r>
            <a:r>
              <a:rPr lang="ru-RU" dirty="0" smtClean="0"/>
              <a:t>спинномозговой </a:t>
            </a:r>
            <a:r>
              <a:rPr lang="ru-RU" dirty="0"/>
              <a:t>канал, образуют опорный аппарат центральной нервной системы и </a:t>
            </a:r>
            <a:r>
              <a:rPr lang="ru-RU" dirty="0" smtClean="0"/>
              <a:t>окружают </a:t>
            </a:r>
            <a:r>
              <a:rPr lang="ru-RU" dirty="0"/>
              <a:t>тела нейронов и их отростки.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289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 работы: закрепить знания по теме урока, умения по приготовлению микропрепаратов, повторить виды тканей.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Нервная клетка-основа нервной ткани</a:t>
            </a:r>
            <a:endParaRPr lang="ru-RU" dirty="0"/>
          </a:p>
        </p:txBody>
      </p:sp>
      <p:pic>
        <p:nvPicPr>
          <p:cNvPr id="28674" name="Picture 2" descr="http://img821.imageshack.us/img821/3581/7466564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71612"/>
            <a:ext cx="3929090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/>
          <a:lstStyle/>
          <a:p>
            <a:r>
              <a:rPr lang="ru-RU" dirty="0" smtClean="0"/>
              <a:t>      Инструкция к работе: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Сделайте тонкий срез листа фиалки;</a:t>
            </a:r>
          </a:p>
          <a:p>
            <a:r>
              <a:rPr lang="ru-RU" dirty="0" smtClean="0"/>
              <a:t>На предметное стекло капните каплю воды и положите препарат;</a:t>
            </a:r>
          </a:p>
          <a:p>
            <a:r>
              <a:rPr lang="ru-RU" dirty="0" smtClean="0"/>
              <a:t>Закройте покровным стеклом;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При малом увеличении микроскопа рассмотреть срез листовой </a:t>
            </a:r>
            <a:r>
              <a:rPr lang="ru-RU" dirty="0" smtClean="0"/>
              <a:t>пластинки;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Затем перейти к детальному изучению тканей при большом увеличении. Начать с рассмотрения верхней эпидермы и сравнить ее с </a:t>
            </a:r>
            <a:r>
              <a:rPr lang="ru-RU" dirty="0" smtClean="0"/>
              <a:t>нижней; </a:t>
            </a:r>
          </a:p>
          <a:p>
            <a:r>
              <a:rPr lang="ru-RU" dirty="0" smtClean="0"/>
              <a:t>Далее изучить </a:t>
            </a:r>
            <a:r>
              <a:rPr lang="ru-RU" dirty="0" smtClean="0"/>
              <a:t>мезофилл;</a:t>
            </a:r>
          </a:p>
          <a:p>
            <a:r>
              <a:rPr lang="ru-RU" dirty="0" smtClean="0"/>
              <a:t>Найти флоэму и ксилему;</a:t>
            </a:r>
          </a:p>
          <a:p>
            <a:r>
              <a:rPr lang="ru-RU" dirty="0" smtClean="0"/>
              <a:t>Зарисовать лист </a:t>
            </a:r>
            <a:r>
              <a:rPr lang="ru-RU" dirty="0" smtClean="0"/>
              <a:t>фиалки </a:t>
            </a:r>
            <a:r>
              <a:rPr lang="ru-RU" dirty="0" smtClean="0"/>
              <a:t>и обозначить эпидерму (верхнюю и нижнюю), устьице, столбчатый и губчатый мезофилл, проводящий пучок с ксилемой и флоэмой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Проверь себя.  Поперечный срез     листа фиалки</a:t>
            </a:r>
            <a:endParaRPr lang="ru-RU" dirty="0"/>
          </a:p>
        </p:txBody>
      </p:sp>
      <p:pic>
        <p:nvPicPr>
          <p:cNvPr id="32770" name="Picture 2" descr="http://gym1505.ru/files/imagecache/Imagecache_Teaser/ekskursiya-v-mikromir/prod1586-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928802"/>
            <a:ext cx="6572296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r>
              <a:rPr lang="ru-RU" dirty="0" smtClean="0"/>
              <a:t>             Инструкция к работе: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2990"/>
          </a:xfrm>
        </p:spPr>
        <p:txBody>
          <a:bodyPr>
            <a:normAutofit/>
          </a:bodyPr>
          <a:lstStyle/>
          <a:p>
            <a:r>
              <a:rPr lang="ru-RU" dirty="0" smtClean="0"/>
              <a:t>Рассмотрите под микроскопом микропрепарат хвоинки.</a:t>
            </a:r>
          </a:p>
          <a:p>
            <a:r>
              <a:rPr lang="ru-RU" dirty="0" smtClean="0"/>
              <a:t>Какие ткани вы увидели?</a:t>
            </a:r>
          </a:p>
          <a:p>
            <a:r>
              <a:rPr lang="ru-RU" dirty="0" smtClean="0"/>
              <a:t>Сначала рассмотреть срез при малом увеличении и зарисовать его контуры. </a:t>
            </a:r>
            <a:r>
              <a:rPr lang="ru-RU" dirty="0" smtClean="0"/>
              <a:t> </a:t>
            </a:r>
            <a:r>
              <a:rPr lang="ru-RU" dirty="0" smtClean="0"/>
              <a:t>Нанести на схему границы отдельных тканей и перейти к изучению препарата при большом увеличении. По мере рассмотрения тканей схему детализовать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Обозначить гиподерму, мезофилл, смоляные ходы, проводящие пучки. Указать функцию.</a:t>
            </a:r>
            <a:endParaRPr lang="ru-RU" dirty="0" smtClean="0"/>
          </a:p>
          <a:p>
            <a:r>
              <a:rPr lang="ru-RU" dirty="0" smtClean="0"/>
              <a:t>Какими методами вы пользовались при выполнении работы? Сделайте вывод по работе.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Проверь себя. Поперечный срез хвоинки.</a:t>
            </a:r>
            <a:endParaRPr lang="ru-RU" dirty="0"/>
          </a:p>
        </p:txBody>
      </p:sp>
      <p:pic>
        <p:nvPicPr>
          <p:cNvPr id="2050" name="Picture 2" descr="C:\Users\Антонина\Desktop\0000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7817"/>
          <a:stretch>
            <a:fillRect/>
          </a:stretch>
        </p:blipFill>
        <p:spPr bwMode="auto">
          <a:xfrm>
            <a:off x="1214414" y="2214555"/>
            <a:ext cx="5738836" cy="2928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Контрольные вопросы: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1.В чем отличие между столбчатой и губчатой тканями листа? Чем обусловлено их расположение?</a:t>
            </a:r>
          </a:p>
          <a:p>
            <a:pPr>
              <a:buNone/>
            </a:pPr>
            <a:r>
              <a:rPr lang="ru-RU" dirty="0" smtClean="0"/>
              <a:t>2.  Каково строение проводящих пучков листа?</a:t>
            </a:r>
          </a:p>
          <a:p>
            <a:pPr>
              <a:buNone/>
            </a:pPr>
            <a:r>
              <a:rPr lang="ru-RU" dirty="0" smtClean="0"/>
              <a:t>3.  В чем особенность строения мезофилла хвои?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</a:t>
            </a:r>
            <a:r>
              <a:rPr lang="ru-RU" sz="5400" dirty="0" smtClean="0">
                <a:solidFill>
                  <a:srgbClr val="C00000"/>
                </a:solidFill>
              </a:rPr>
              <a:t>Спасибо за урок!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Ознакомьтесь с текстом параграфа.</a:t>
            </a:r>
          </a:p>
          <a:p>
            <a:r>
              <a:rPr lang="ru-RU" dirty="0" smtClean="0"/>
              <a:t>Какие методы используются при изучении природы?</a:t>
            </a:r>
          </a:p>
          <a:p>
            <a:r>
              <a:rPr lang="ru-RU" dirty="0" smtClean="0"/>
              <a:t>В чем особенность каждого метода?</a:t>
            </a:r>
          </a:p>
          <a:p>
            <a:r>
              <a:rPr lang="ru-RU" dirty="0" smtClean="0"/>
              <a:t>Вспомните виды тканей растений и животных. Дайте  краткую характеристику тканям растений.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 биологических исследований: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Наблюдение</a:t>
            </a:r>
          </a:p>
          <a:p>
            <a:r>
              <a:rPr lang="ru-RU" dirty="0" smtClean="0"/>
              <a:t>Сравнение</a:t>
            </a:r>
          </a:p>
          <a:p>
            <a:r>
              <a:rPr lang="ru-RU" dirty="0" smtClean="0"/>
              <a:t>Эксперимент</a:t>
            </a:r>
          </a:p>
          <a:p>
            <a:r>
              <a:rPr lang="ru-RU" dirty="0" smtClean="0"/>
              <a:t>Описание</a:t>
            </a:r>
          </a:p>
          <a:p>
            <a:r>
              <a:rPr lang="ru-RU" dirty="0" smtClean="0"/>
              <a:t>Мониторинг</a:t>
            </a:r>
          </a:p>
          <a:p>
            <a:r>
              <a:rPr lang="ru-RU" dirty="0" smtClean="0"/>
              <a:t>Моделирование.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тканей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Растения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Образовательные;</a:t>
            </a:r>
          </a:p>
          <a:p>
            <a:r>
              <a:rPr lang="ru-RU" dirty="0" smtClean="0"/>
              <a:t>Покровные;</a:t>
            </a:r>
          </a:p>
          <a:p>
            <a:r>
              <a:rPr lang="ru-RU" dirty="0" smtClean="0"/>
              <a:t> Проводящие; </a:t>
            </a:r>
          </a:p>
          <a:p>
            <a:r>
              <a:rPr lang="ru-RU" dirty="0" smtClean="0"/>
              <a:t>Механические;</a:t>
            </a:r>
          </a:p>
          <a:p>
            <a:r>
              <a:rPr lang="ru-RU" dirty="0" smtClean="0"/>
              <a:t>Основные</a:t>
            </a:r>
            <a:r>
              <a:rPr lang="ru-RU" dirty="0"/>
              <a:t>. 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Мышечные;</a:t>
            </a:r>
          </a:p>
          <a:p>
            <a:r>
              <a:rPr lang="ru-RU" dirty="0" smtClean="0"/>
              <a:t>Нервная;</a:t>
            </a:r>
          </a:p>
          <a:p>
            <a:r>
              <a:rPr lang="ru-RU" dirty="0" smtClean="0"/>
              <a:t>Соединительные;</a:t>
            </a:r>
          </a:p>
          <a:p>
            <a:r>
              <a:rPr lang="ru-RU" dirty="0" smtClean="0"/>
              <a:t>Эпителиальные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00132"/>
          </a:xfrm>
        </p:spPr>
        <p:txBody>
          <a:bodyPr/>
          <a:lstStyle/>
          <a:p>
            <a:r>
              <a:rPr lang="ru-RU" dirty="0" smtClean="0"/>
              <a:t>           Ткани растений</a:t>
            </a:r>
            <a:endParaRPr lang="ru-RU" dirty="0"/>
          </a:p>
        </p:txBody>
      </p:sp>
      <p:pic>
        <p:nvPicPr>
          <p:cNvPr id="1026" name="Picture 2" descr="http://sbio.info/datas/users/0-1325021832_tkan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85926"/>
            <a:ext cx="5643602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14356"/>
            <a:ext cx="8229600" cy="1143008"/>
          </a:xfrm>
        </p:spPr>
        <p:txBody>
          <a:bodyPr/>
          <a:lstStyle/>
          <a:p>
            <a:r>
              <a:rPr lang="ru-RU" dirty="0"/>
              <a:t>Покровная ткань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2500306"/>
            <a:ext cx="7210425" cy="3625857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b="1" dirty="0">
                <a:solidFill>
                  <a:srgbClr val="FF0000"/>
                </a:solidFill>
              </a:rPr>
              <a:t>Строение:</a:t>
            </a:r>
          </a:p>
          <a:p>
            <a:pPr>
              <a:buFontTx/>
              <a:buNone/>
            </a:pPr>
            <a:r>
              <a:rPr lang="ru-RU" b="1" dirty="0"/>
              <a:t>Живые и мертвые клетки. </a:t>
            </a:r>
          </a:p>
          <a:p>
            <a:pPr>
              <a:buFontTx/>
              <a:buNone/>
            </a:pPr>
            <a:r>
              <a:rPr lang="ru-RU" b="1" dirty="0"/>
              <a:t>Имеют толстые и прочные оболочки</a:t>
            </a:r>
          </a:p>
          <a:p>
            <a:pPr>
              <a:buFontTx/>
              <a:buNone/>
            </a:pPr>
            <a:r>
              <a:rPr lang="ru-RU" b="1" dirty="0"/>
              <a:t>Прочно соединены друг с другом</a:t>
            </a:r>
          </a:p>
          <a:p>
            <a:pPr>
              <a:buFontTx/>
              <a:buNone/>
            </a:pPr>
            <a:endParaRPr lang="ru-RU" b="1" dirty="0"/>
          </a:p>
          <a:p>
            <a:pPr>
              <a:buFontTx/>
              <a:buNone/>
            </a:pPr>
            <a:r>
              <a:rPr lang="ru-RU" sz="3600" b="1" dirty="0">
                <a:solidFill>
                  <a:srgbClr val="0000FF"/>
                </a:solidFill>
              </a:rPr>
              <a:t>Функции:</a:t>
            </a:r>
          </a:p>
          <a:p>
            <a:pPr>
              <a:buFontTx/>
              <a:buNone/>
            </a:pPr>
            <a:r>
              <a:rPr lang="ru-RU" b="1" dirty="0"/>
              <a:t>Защита от неблагоприятных воздействий, повреждений.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Основная ткань</a:t>
            </a:r>
          </a:p>
        </p:txBody>
      </p:sp>
      <p:pic>
        <p:nvPicPr>
          <p:cNvPr id="11272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738" y="3297862"/>
            <a:ext cx="3809524" cy="2429214"/>
          </a:xfrm>
          <a:noFill/>
          <a:ln/>
        </p:spPr>
      </p:pic>
      <p:sp>
        <p:nvSpPr>
          <p:cNvPr id="1127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400" b="1">
                <a:solidFill>
                  <a:srgbClr val="FF0000"/>
                </a:solidFill>
              </a:rPr>
              <a:t>Строение:</a:t>
            </a:r>
          </a:p>
          <a:p>
            <a:pPr>
              <a:buFontTx/>
              <a:buNone/>
            </a:pPr>
            <a:r>
              <a:rPr lang="ru-RU" sz="2400" b="1"/>
              <a:t>Живые клетки, в которых содержатся хлоропласты и питательные вещества</a:t>
            </a:r>
          </a:p>
          <a:p>
            <a:pPr>
              <a:buFontTx/>
              <a:buNone/>
            </a:pPr>
            <a:r>
              <a:rPr lang="ru-RU" sz="2400" b="1">
                <a:solidFill>
                  <a:srgbClr val="0000FF"/>
                </a:solidFill>
              </a:rPr>
              <a:t>Функция:</a:t>
            </a:r>
          </a:p>
          <a:p>
            <a:pPr>
              <a:buFontTx/>
              <a:buNone/>
            </a:pPr>
            <a:r>
              <a:rPr lang="ru-RU" sz="2400" b="1"/>
              <a:t>Образование и накопление питательных веществ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/>
          <a:lstStyle/>
          <a:p>
            <a:r>
              <a:rPr lang="ru-RU" dirty="0"/>
              <a:t>Образовательная ткань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484313"/>
            <a:ext cx="3743325" cy="4824412"/>
          </a:xfrm>
          <a:noFill/>
          <a:ln/>
        </p:spPr>
      </p:pic>
      <p:sp>
        <p:nvSpPr>
          <p:cNvPr id="9221" name="Rectangle 5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Строение: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    Мелкие постоянно делящиеся клетки с крупными ядрами, вакуолей нет.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b="1"/>
          </a:p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solidFill>
                  <a:srgbClr val="0000FF"/>
                </a:solidFill>
              </a:rPr>
              <a:t>Функции: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Образование клеток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/>
              <a:t>Рост растения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BB4FA3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149</TotalTime>
  <Words>534</Words>
  <Application>Microsoft Office PowerPoint</Application>
  <PresentationFormat>Экран (4:3)</PresentationFormat>
  <Paragraphs>128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Лабораторная работа №1</vt:lpstr>
      <vt:lpstr>Цель работы: закрепить знания по теме урока, умения по приготовлению микропрепаратов, повторить виды тканей.</vt:lpstr>
      <vt:lpstr>Работа с учебником</vt:lpstr>
      <vt:lpstr>Методы биологических исследований:</vt:lpstr>
      <vt:lpstr>Виды тканей</vt:lpstr>
      <vt:lpstr>           Ткани растений</vt:lpstr>
      <vt:lpstr>Покровная ткань</vt:lpstr>
      <vt:lpstr>Основная ткань</vt:lpstr>
      <vt:lpstr>Образовательная ткань</vt:lpstr>
      <vt:lpstr>            Проводящая ткань</vt:lpstr>
      <vt:lpstr>          Механическая ткань            </vt:lpstr>
      <vt:lpstr>Дополнительная информация.</vt:lpstr>
      <vt:lpstr>Характеристика ткани:</vt:lpstr>
      <vt:lpstr>      Эпителиальные ткани:</vt:lpstr>
      <vt:lpstr>Соединительные ткани:</vt:lpstr>
      <vt:lpstr>Соединительные ткани:</vt:lpstr>
      <vt:lpstr>Мышечные ткани: </vt:lpstr>
      <vt:lpstr>Мышечные ткани:</vt:lpstr>
      <vt:lpstr>         Нервная  ткань</vt:lpstr>
      <vt:lpstr>Нервная клетка-основа нервной ткани</vt:lpstr>
      <vt:lpstr>      Инструкция к работе: </vt:lpstr>
      <vt:lpstr>Проверь себя.  Поперечный срез     листа фиалки</vt:lpstr>
      <vt:lpstr>             Инструкция к работе:</vt:lpstr>
      <vt:lpstr>Проверь себя. Поперечный срез хвоинки.</vt:lpstr>
      <vt:lpstr>Контрольные вопросы: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 №1</dc:title>
  <dc:creator>Антонина</dc:creator>
  <cp:lastModifiedBy>Антонина</cp:lastModifiedBy>
  <cp:revision>13</cp:revision>
  <dcterms:created xsi:type="dcterms:W3CDTF">2012-09-26T13:21:16Z</dcterms:created>
  <dcterms:modified xsi:type="dcterms:W3CDTF">2013-01-17T14:52:15Z</dcterms:modified>
</cp:coreProperties>
</file>