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C9CE74-A920-4BE7-BF83-47398A5115FE}" type="datetimeFigureOut">
              <a:rPr lang="ru-RU" smtClean="0"/>
              <a:t>15.12.2012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3CE66-9A71-4182-A60D-444F74BFF50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161F13E-AAFF-4741-B5BF-7B8A18A697E9}" type="datetime1">
              <a:rPr lang="ru-RU" smtClean="0"/>
              <a:t>15.12.2012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F79CCFA-086E-472C-917C-21E529DD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14A61-A3F0-4C73-9187-D86D45956866}" type="datetime1">
              <a:rPr lang="ru-RU" smtClean="0"/>
              <a:t>15.12.2012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9CCFA-086E-472C-917C-21E529DD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66DD4-50D8-4F28-B109-F6AA9CB91C24}" type="datetime1">
              <a:rPr lang="ru-RU" smtClean="0"/>
              <a:t>15.12.2012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9CCFA-086E-472C-917C-21E529DD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49D2C6F-3F0A-4C9C-9FC5-6D994434DDB5}" type="datetime1">
              <a:rPr lang="ru-RU" smtClean="0"/>
              <a:t>15.12.2012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F79CCFA-086E-472C-917C-21E529DDF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48C1605-4391-40EB-BCE4-A85312F31292}" type="datetime1">
              <a:rPr lang="ru-RU" smtClean="0"/>
              <a:t>15.12.2012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F79CCFA-086E-472C-917C-21E529DD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24FAF-D886-4BC6-ACD6-47F321D63D30}" type="datetime1">
              <a:rPr lang="ru-RU" smtClean="0"/>
              <a:t>15.12.2012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9CCFA-086E-472C-917C-21E529DDF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5D373-BC26-415E-8BDE-03AE0EDE1D10}" type="datetime1">
              <a:rPr lang="ru-RU" smtClean="0"/>
              <a:t>15.12.2012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9CCFA-086E-472C-917C-21E529DDF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EF0B28C-8E35-44C2-BBB1-FAA1EB945A3F}" type="datetime1">
              <a:rPr lang="ru-RU" smtClean="0"/>
              <a:t>15.12.2012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F79CCFA-086E-472C-917C-21E529DDF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02880-2F59-4B28-89CA-6ACEACBBA642}" type="datetime1">
              <a:rPr lang="ru-RU" smtClean="0"/>
              <a:t>15.12.2012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9CCFA-086E-472C-917C-21E529DD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3E1B325-4D6D-40C0-BA13-521B497E8EDF}" type="datetime1">
              <a:rPr lang="ru-RU" smtClean="0"/>
              <a:t>15.12.2012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F79CCFA-086E-472C-917C-21E529DDF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9D9265B-92ED-48E6-9D56-2A63502046CC}" type="datetime1">
              <a:rPr lang="ru-RU" smtClean="0"/>
              <a:t>15.12.2012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F79CCFA-086E-472C-917C-21E529DDF7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CDB0ACD-3A61-4F19-AF7B-093139D4E353}" type="datetime1">
              <a:rPr lang="ru-RU" smtClean="0"/>
              <a:t>15.12.2012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F79CCFA-086E-472C-917C-21E529DDF7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3109" y="1357299"/>
            <a:ext cx="6357982" cy="267765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99"/>
                </a:solidFill>
                <a:effectLst/>
              </a:rPr>
              <a:t>Организация контроля достижения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99"/>
                </a:solidFill>
                <a:effectLst/>
              </a:rPr>
              <a:t> планируемых результатов ФГОС 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99"/>
                </a:solidFill>
              </a:rPr>
              <a:t>(личностных, предметных,</a:t>
            </a:r>
          </a:p>
          <a:p>
            <a:pPr algn="ctr"/>
            <a:r>
              <a:rPr lang="ru-RU" sz="28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99"/>
                </a:solidFill>
                <a:effectLst/>
              </a:rPr>
              <a:t>метапредметных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99"/>
                </a:solidFill>
                <a:effectLst/>
              </a:rPr>
              <a:t>)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3399"/>
              </a:solidFill>
              <a:effectLst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9CCFA-086E-472C-917C-21E529DDF73C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61521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НАЧАЛЬНЫЙ уровень использования системы оценки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35716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>1-е правило (Различие оценки и отметки)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1071546"/>
            <a:ext cx="3195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2-е правило (Самооценка). </a:t>
            </a:r>
            <a:endParaRPr lang="ru-RU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571612"/>
            <a:ext cx="9144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СТАНДАРТНЫЙ уровень использования системы оценки.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92880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>3-е правило (Одна задача – одна оценка)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25717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r>
              <a:rPr lang="ru-RU" i="1" dirty="0" smtClean="0"/>
              <a:t>4-е правило (Таблицы результатов и «Портфель достижений»)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5643578"/>
            <a:ext cx="4140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6-е правило (Уровни успешности)</a:t>
            </a:r>
            <a:r>
              <a:rPr lang="ru-RU" dirty="0" smtClean="0"/>
              <a:t> </a:t>
            </a:r>
            <a:r>
              <a:rPr lang="ru-RU" b="1" dirty="0" smtClean="0">
                <a:sym typeface="Symbol"/>
              </a:rPr>
              <a:t>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3643314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7-е правило (Итоговые оценки) </a:t>
            </a:r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4000504"/>
            <a:ext cx="663636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МАКСИМАЛЬНЫЙ уровень использования системы оценки.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14282" y="4357694"/>
            <a:ext cx="62865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4-е правило (Таблицы результатов и «Портфель достижений»)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2844" y="4929198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5-е правило (Право отказа от отметки и право пересдачи)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3244334"/>
            <a:ext cx="6293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6-е правило (Уровни успешности)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85720" y="6143644"/>
            <a:ext cx="37305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7-е правило (Итоговые оценки) </a:t>
            </a:r>
            <a:endParaRPr lang="ru-RU" dirty="0"/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79CCFA-086E-472C-917C-21E529DDF73C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26" grpId="0"/>
      <p:bldP spid="8" grpId="0"/>
      <p:bldP spid="9" grpId="0"/>
      <p:bldP spid="10" grpId="0"/>
      <p:bldP spid="11" grpId="0"/>
      <p:bldP spid="1027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83827" y="3244334"/>
            <a:ext cx="25763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http://standart.edu.ru/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285860"/>
            <a:ext cx="7072362" cy="4929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071678"/>
            <a:ext cx="5857900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1"/>
                </a:solidFill>
              </a:rPr>
              <a:t>Литература: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1.Федеральные Государственные Образовательные Стандарты – положение о системе оценок.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http://poshatovoshkola.ucoz.ru/load/51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4071942"/>
            <a:ext cx="578647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71500" algn="l"/>
                <a:tab pos="80010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2.Система оценки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71500" algn="l"/>
                <a:tab pos="80010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достижения планируемых результатов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71500" algn="l"/>
                <a:tab pos="80010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освоения основной образовательной программы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71500" algn="l"/>
                <a:tab pos="80010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начального общего образования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571500" algn="l"/>
                <a:tab pos="800100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«Школе 2100».</a:t>
            </a:r>
            <a:r>
              <a:rPr lang="ru-RU" i="1" dirty="0" smtClean="0"/>
              <a:t> </a:t>
            </a:r>
            <a:r>
              <a:rPr lang="ru-RU" i="1" dirty="0" smtClean="0">
                <a:solidFill>
                  <a:schemeClr val="bg1"/>
                </a:solidFill>
              </a:rPr>
              <a:t>Д.Д. Данилов</a:t>
            </a:r>
            <a:endParaRPr lang="ru-RU" dirty="0" smtClean="0">
              <a:solidFill>
                <a:schemeClr val="bg1"/>
              </a:solidFill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571500" algn="l"/>
                <a:tab pos="800100" algn="l"/>
              </a:tabLst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79CCFA-086E-472C-917C-21E529DDF73C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85893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2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285728"/>
            <a:ext cx="5500726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система оценки должна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Фиксировать цели оценочной деятельности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1142984"/>
            <a:ext cx="6286528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а</a:t>
            </a:r>
            <a:r>
              <a:rPr lang="ru-RU" sz="2000" b="1" i="1" dirty="0">
                <a:solidFill>
                  <a:srgbClr val="C00000"/>
                </a:solidFill>
              </a:rPr>
              <a:t>)</a:t>
            </a:r>
            <a:r>
              <a:rPr lang="ru-RU" sz="2000" b="1" i="1" dirty="0">
                <a:solidFill>
                  <a:srgbClr val="003399"/>
                </a:solidFill>
              </a:rPr>
              <a:t> ориентировать на достижение результата </a:t>
            </a:r>
          </a:p>
          <a:p>
            <a:pPr lvl="0"/>
            <a:r>
              <a:rPr lang="ru-RU" sz="2000" b="1" i="1" dirty="0">
                <a:solidFill>
                  <a:srgbClr val="003399"/>
                </a:solidFill>
              </a:rPr>
              <a:t>духовно-нравственного развития и воспитания (личностные результаты),</a:t>
            </a:r>
          </a:p>
          <a:p>
            <a:pPr lvl="0"/>
            <a:r>
              <a:rPr lang="ru-RU" sz="2000" b="1" i="1" dirty="0">
                <a:solidFill>
                  <a:srgbClr val="003399"/>
                </a:solidFill>
              </a:rPr>
              <a:t>формирования универсальных учебных действий (</a:t>
            </a:r>
            <a:r>
              <a:rPr lang="ru-RU" sz="2000" b="1" i="1" dirty="0" err="1">
                <a:solidFill>
                  <a:srgbClr val="003399"/>
                </a:solidFill>
              </a:rPr>
              <a:t>метапредметные</a:t>
            </a:r>
            <a:r>
              <a:rPr lang="ru-RU" sz="2000" b="1" i="1" dirty="0">
                <a:solidFill>
                  <a:srgbClr val="003399"/>
                </a:solidFill>
              </a:rPr>
              <a:t> результаты),</a:t>
            </a:r>
          </a:p>
          <a:p>
            <a:pPr lvl="0"/>
            <a:r>
              <a:rPr lang="ru-RU" sz="2000" b="1" i="1" dirty="0">
                <a:solidFill>
                  <a:srgbClr val="003399"/>
                </a:solidFill>
              </a:rPr>
              <a:t>освоения содержания учебных предметов (предметные результаты);</a:t>
            </a:r>
          </a:p>
          <a:p>
            <a:r>
              <a:rPr lang="ru-RU" sz="2000" b="1" i="1" dirty="0">
                <a:solidFill>
                  <a:srgbClr val="C00000"/>
                </a:solidFill>
              </a:rPr>
              <a:t>б)</a:t>
            </a:r>
            <a:r>
              <a:rPr lang="ru-RU" sz="2000" b="1" i="1" dirty="0">
                <a:solidFill>
                  <a:srgbClr val="003399"/>
                </a:solidFill>
              </a:rPr>
              <a:t> обеспечивать комплексный подход к оценке всех перечисленных результатов образования (предметных, </a:t>
            </a:r>
            <a:r>
              <a:rPr lang="ru-RU" sz="2000" b="1" i="1" dirty="0" err="1">
                <a:solidFill>
                  <a:srgbClr val="003399"/>
                </a:solidFill>
              </a:rPr>
              <a:t>метапредметных</a:t>
            </a:r>
            <a:r>
              <a:rPr lang="ru-RU" sz="2000" b="1" i="1" dirty="0">
                <a:solidFill>
                  <a:srgbClr val="003399"/>
                </a:solidFill>
              </a:rPr>
              <a:t> и личностных);</a:t>
            </a:r>
          </a:p>
          <a:p>
            <a:r>
              <a:rPr lang="ru-RU" sz="2000" b="1" i="1" dirty="0">
                <a:solidFill>
                  <a:srgbClr val="C00000"/>
                </a:solidFill>
              </a:rPr>
              <a:t>в)</a:t>
            </a:r>
            <a:r>
              <a:rPr lang="ru-RU" sz="2000" b="1" i="1" dirty="0">
                <a:solidFill>
                  <a:srgbClr val="003399"/>
                </a:solidFill>
              </a:rPr>
              <a:t> обеспечить возможность регулирования системы образования на основании полученной информации о достижении планируемых </a:t>
            </a:r>
            <a:r>
              <a:rPr lang="ru-RU" sz="2000" b="1" i="1" dirty="0" smtClean="0">
                <a:solidFill>
                  <a:srgbClr val="003399"/>
                </a:solidFill>
              </a:rPr>
              <a:t>результатов.</a:t>
            </a:r>
            <a:endParaRPr lang="ru-RU" sz="2000" b="1" i="1" dirty="0">
              <a:solidFill>
                <a:srgbClr val="00339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79CCFA-086E-472C-917C-21E529DDF73C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571604" y="714356"/>
            <a:ext cx="585791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Фиксировать критерии, процедуры, инструменты оценки и формы представления её результатов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Фиксировать условия и границы применения системы оценки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79CCFA-086E-472C-917C-21E529DDF73C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 rot="10800000" flipV="1">
            <a:off x="2071670" y="545514"/>
            <a:ext cx="54292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Какие нужны новые формы и методы оценки?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8001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Прежде всего нужно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изменить инструментарий –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формы и методы оценки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 rot="10800000" flipV="1">
            <a:off x="857224" y="2676291"/>
            <a:ext cx="6215106" cy="3416320"/>
          </a:xfrm>
          <a:prstGeom prst="rect">
            <a:avLst/>
          </a:prstGeom>
          <a:noFill/>
          <a:ln w="38100">
            <a:solidFill>
              <a:srgbClr val="003399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85800" algn="l"/>
                <a:tab pos="8001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Привычная форма письменной контрольной работы теперь дополняется такими новыми формами контроля результатов, как: 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85800" algn="l"/>
                <a:tab pos="8001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целенаправленное наблюдение (фиксация проявляемых ученикам действий и качеств по заданным параметрам), 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85800" algn="l"/>
                <a:tab pos="8001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самооценка ученика по принятым формам (например, лист с вопросами по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саморефлексии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конкретной деятельности), 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85800" algn="l"/>
                <a:tab pos="8001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учебных проектов,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685800" algn="l"/>
                <a:tab pos="8001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разнообразных </a:t>
            </a:r>
            <a:r>
              <a:rPr kumimoji="0" lang="ru-RU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внеучебных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внешкольных работ, достижений учеников. 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79CCFA-086E-472C-917C-21E529DDF73C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/>
      <p:bldP spid="1638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785794"/>
            <a:ext cx="6429420" cy="1323439"/>
          </a:xfrm>
          <a:prstGeom prst="rect">
            <a:avLst/>
          </a:prstGeom>
          <a:ln w="28575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Предлагается </a:t>
            </a:r>
            <a:r>
              <a:rPr lang="ru-RU" sz="2000" b="1" i="1" dirty="0">
                <a:solidFill>
                  <a:srgbClr val="002060"/>
                </a:solidFill>
              </a:rPr>
              <a:t>принципиально переосмыслить, а по сути изменить традиционную оценочно-отметочную шкалу</a:t>
            </a:r>
            <a:r>
              <a:rPr lang="ru-RU" sz="2000" b="1" dirty="0">
                <a:solidFill>
                  <a:srgbClr val="002060"/>
                </a:solidFill>
              </a:rPr>
              <a:t> (так называемую «пятибалльную»).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551837"/>
            <a:ext cx="4572000" cy="2554545"/>
          </a:xfrm>
          <a:prstGeom prst="rect">
            <a:avLst/>
          </a:prstGeom>
          <a:ln w="38100">
            <a:solidFill>
              <a:srgbClr val="C00000"/>
            </a:solidFill>
          </a:ln>
        </p:spPr>
        <p:txBody>
          <a:bodyPr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</a:rPr>
              <a:t>Вместо официального классного журнала главным средством накопления информации об образовательных результатах ученика должен теперь стать портфель достижений (</a:t>
            </a:r>
            <a:r>
              <a:rPr lang="ru-RU" sz="2000" b="1" i="1" dirty="0" err="1">
                <a:solidFill>
                  <a:srgbClr val="002060"/>
                </a:solidFill>
              </a:rPr>
              <a:t>портфолио</a:t>
            </a:r>
            <a:r>
              <a:rPr lang="ru-RU" sz="2000" b="1" i="1" dirty="0">
                <a:solidFill>
                  <a:srgbClr val="002060"/>
                </a:solidFill>
              </a:rPr>
              <a:t>).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79CCFA-086E-472C-917C-21E529DDF73C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500166" y="500042"/>
            <a:ext cx="542928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  <a:tab pos="685800" algn="l"/>
                <a:tab pos="8001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Как обеспечить комплексную оценку всех образовательных результатов (предметных,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метапредметных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личностных)?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000240"/>
            <a:ext cx="63579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</a:rPr>
              <a:t>Все эти средства, формы и методы должны обеспечить самое главное – </a:t>
            </a:r>
            <a:r>
              <a:rPr lang="ru-RU" sz="2000" b="1" i="1" dirty="0">
                <a:solidFill>
                  <a:srgbClr val="C00000"/>
                </a:solidFill>
              </a:rPr>
              <a:t>комплексную оценку результатов.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79CCFA-086E-472C-917C-21E529DDF73C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428605"/>
            <a:ext cx="75724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Границы </a:t>
            </a:r>
            <a:r>
              <a:rPr lang="ru-RU" sz="3200" b="1" dirty="0">
                <a:solidFill>
                  <a:srgbClr val="C00000"/>
                </a:solidFill>
              </a:rPr>
              <a:t>и рамки применения новой системы оценки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714488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1) Постепенное внедрение всех нововведений по этапам, от простого к </a:t>
            </a:r>
            <a:r>
              <a:rPr lang="ru-RU" sz="2000" b="1" dirty="0" smtClean="0">
                <a:solidFill>
                  <a:srgbClr val="002060"/>
                </a:solidFill>
              </a:rPr>
              <a:t>сложному.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2285992"/>
            <a:ext cx="82868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2) </a:t>
            </a:r>
            <a:r>
              <a:rPr lang="ru-RU" sz="2000" b="1" dirty="0">
                <a:solidFill>
                  <a:srgbClr val="002060"/>
                </a:solidFill>
              </a:rPr>
              <a:t>Понимание, что система оценки результатов не даётся в законченном и неизменном </a:t>
            </a:r>
            <a:r>
              <a:rPr lang="ru-RU" sz="2000" b="1" dirty="0" smtClean="0">
                <a:solidFill>
                  <a:srgbClr val="002060"/>
                </a:solidFill>
              </a:rPr>
              <a:t>виде.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2857495"/>
            <a:ext cx="83582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3) Сокращение до минимума числа «отчётных документов» и сроков их обязательного заполнения учителем.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3500437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4) Ориентир только на поддержание успешности и мотивации ученика.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4214818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5) Обеспечение личной психологической безопасности ученика. 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79CCFA-086E-472C-917C-21E529DDF73C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38015"/>
            <a:ext cx="5508104" cy="1323439"/>
          </a:xfrm>
          <a:prstGeom prst="rect">
            <a:avLst/>
          </a:prstGeom>
          <a:ln w="381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000066"/>
                </a:solidFill>
              </a:rPr>
              <a:t>Какой опыт нам поможет? Опора на технологию оценивания образовательных достижений (учебных успехов)</a:t>
            </a:r>
            <a:endParaRPr lang="ru-RU" sz="2000" dirty="0">
              <a:solidFill>
                <a:srgbClr val="00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96287" y="17008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28600"/>
            <a:r>
              <a:rPr lang="ru-RU" u="sng" dirty="0">
                <a:solidFill>
                  <a:srgbClr val="FF0000"/>
                </a:solidFill>
                <a:latin typeface="Times New Roman"/>
                <a:ea typeface="Times New Roman"/>
              </a:rPr>
              <a:t>1-е правило</a:t>
            </a:r>
            <a:r>
              <a:rPr lang="ru-RU" u="sng" dirty="0">
                <a:latin typeface="Times New Roman"/>
                <a:ea typeface="Times New Roman"/>
              </a:rPr>
              <a:t>.</a:t>
            </a:r>
            <a:r>
              <a:rPr lang="ru-RU" b="1" dirty="0"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0066"/>
                </a:solidFill>
                <a:latin typeface="Times New Roman"/>
                <a:ea typeface="Times New Roman"/>
              </a:rPr>
              <a:t>ЧТО ОЦЕНИВАЕМ?</a:t>
            </a:r>
            <a:r>
              <a:rPr lang="ru-RU" b="1" dirty="0">
                <a:solidFill>
                  <a:srgbClr val="000066"/>
                </a:solidFill>
                <a:latin typeface="Times New Roman"/>
                <a:ea typeface="Times New Roman"/>
              </a:rPr>
              <a:t> Оцениваем результаты </a:t>
            </a:r>
            <a:r>
              <a:rPr lang="ru-RU" b="1" dirty="0">
                <a:solidFill>
                  <a:srgbClr val="000066"/>
                </a:solidFill>
                <a:latin typeface="Times New Roman"/>
                <a:ea typeface="Times New Roman"/>
                <a:sym typeface="Symbol"/>
              </a:rPr>
              <a:t></a:t>
            </a:r>
            <a:r>
              <a:rPr lang="ru-RU" b="1" dirty="0">
                <a:solidFill>
                  <a:srgbClr val="000066"/>
                </a:solidFill>
                <a:latin typeface="Times New Roman"/>
                <a:ea typeface="Times New Roman"/>
              </a:rPr>
              <a:t> предметные, </a:t>
            </a:r>
            <a:r>
              <a:rPr lang="ru-RU" b="1" dirty="0" err="1">
                <a:solidFill>
                  <a:srgbClr val="000066"/>
                </a:solidFill>
                <a:latin typeface="Times New Roman"/>
                <a:ea typeface="Times New Roman"/>
              </a:rPr>
              <a:t>метапредметные</a:t>
            </a:r>
            <a:r>
              <a:rPr lang="ru-RU" b="1" dirty="0">
                <a:solidFill>
                  <a:srgbClr val="000066"/>
                </a:solidFill>
                <a:latin typeface="Times New Roman"/>
                <a:ea typeface="Times New Roman"/>
              </a:rPr>
              <a:t> и личностные. </a:t>
            </a:r>
            <a:endParaRPr lang="ru-RU" sz="1600" dirty="0">
              <a:solidFill>
                <a:srgbClr val="000066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842599"/>
            <a:ext cx="4392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14300">
              <a:spcAft>
                <a:spcPts val="0"/>
              </a:spcAft>
            </a:pPr>
            <a:r>
              <a:rPr lang="ru-RU" sz="2000" dirty="0">
                <a:latin typeface="Times New Roman"/>
                <a:ea typeface="Times New Roman"/>
              </a:rPr>
              <a:t>Результаты</a:t>
            </a:r>
            <a:r>
              <a:rPr lang="ru-RU" sz="2000" b="1" dirty="0">
                <a:latin typeface="Times New Roman"/>
                <a:ea typeface="Times New Roman"/>
              </a:rPr>
              <a:t> </a:t>
            </a:r>
            <a:r>
              <a:rPr lang="ru-RU" sz="2000" b="1" dirty="0" smtClean="0">
                <a:latin typeface="Times New Roman"/>
                <a:ea typeface="Times New Roman"/>
              </a:rPr>
              <a:t>ученика</a:t>
            </a:r>
            <a:endParaRPr lang="ru-RU" sz="2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24128" y="2924944"/>
            <a:ext cx="28712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/>
              <a:t>Результаты </a:t>
            </a:r>
            <a:r>
              <a:rPr lang="ru-RU" sz="2000" b="1" dirty="0"/>
              <a:t>учителя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4167664"/>
            <a:ext cx="42657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это </a:t>
            </a:r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разница между результатами</a:t>
            </a:r>
            <a:r>
              <a:rPr lang="ru-RU" dirty="0">
                <a:solidFill>
                  <a:srgbClr val="7030A0"/>
                </a:solidFill>
                <a:latin typeface="Times New Roman"/>
                <a:ea typeface="Times New Roman"/>
              </a:rPr>
              <a:t> </a:t>
            </a:r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учеников</a:t>
            </a:r>
            <a:r>
              <a:rPr lang="ru-RU" b="1" dirty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(личностными, </a:t>
            </a:r>
            <a:r>
              <a:rPr lang="ru-RU" dirty="0" err="1">
                <a:latin typeface="Times New Roman"/>
                <a:ea typeface="Times New Roman"/>
              </a:rPr>
              <a:t>метапредметными</a:t>
            </a:r>
            <a:r>
              <a:rPr lang="ru-RU" dirty="0">
                <a:latin typeface="Times New Roman"/>
                <a:ea typeface="Times New Roman"/>
              </a:rPr>
              <a:t> и предметными) в начале обучения (</a:t>
            </a:r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входная диагностика</a:t>
            </a:r>
            <a:r>
              <a:rPr lang="ru-RU" dirty="0">
                <a:latin typeface="Times New Roman"/>
                <a:ea typeface="Times New Roman"/>
              </a:rPr>
              <a:t>) и в конце обучения (</a:t>
            </a:r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выходная диагностика</a:t>
            </a:r>
            <a:r>
              <a:rPr lang="ru-RU" dirty="0">
                <a:latin typeface="Times New Roman"/>
                <a:ea typeface="Times New Roman"/>
              </a:rPr>
              <a:t>).</a:t>
            </a:r>
            <a:endParaRPr lang="ru-RU" dirty="0"/>
          </a:p>
        </p:txBody>
      </p:sp>
      <p:cxnSp>
        <p:nvCxnSpPr>
          <p:cNvPr id="8" name="Прямая со стрелкой 7"/>
          <p:cNvCxnSpPr>
            <a:endCxn id="6" idx="0"/>
          </p:cNvCxnSpPr>
          <p:nvPr/>
        </p:nvCxnSpPr>
        <p:spPr>
          <a:xfrm flipH="1">
            <a:off x="6488832" y="3325054"/>
            <a:ext cx="387424" cy="84261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1619672" y="3242709"/>
            <a:ext cx="828092" cy="834363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79512" y="4215817"/>
            <a:ext cx="3995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Результаты</a:t>
            </a:r>
            <a:r>
              <a:rPr lang="ru-RU" b="1" dirty="0"/>
              <a:t> </a:t>
            </a:r>
            <a:r>
              <a:rPr lang="ru-RU" b="1" dirty="0">
                <a:solidFill>
                  <a:srgbClr val="7030A0"/>
                </a:solidFill>
              </a:rPr>
              <a:t>ученика </a:t>
            </a:r>
            <a:r>
              <a:rPr lang="ru-RU" b="1" dirty="0">
                <a:sym typeface="Symbol"/>
              </a:rPr>
              <a:t></a:t>
            </a:r>
            <a:r>
              <a:rPr lang="ru-RU" b="1" dirty="0"/>
              <a:t> </a:t>
            </a:r>
            <a:r>
              <a:rPr lang="ru-RU" dirty="0"/>
              <a:t>это </a:t>
            </a:r>
            <a:r>
              <a:rPr lang="ru-RU" b="1" dirty="0">
                <a:solidFill>
                  <a:srgbClr val="7030A0"/>
                </a:solidFill>
              </a:rPr>
              <a:t>действия (умения) по использованию знаний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/>
              <a:t>в ходе </a:t>
            </a:r>
            <a:r>
              <a:rPr lang="ru-RU" b="1" dirty="0">
                <a:solidFill>
                  <a:srgbClr val="7030A0"/>
                </a:solidFill>
              </a:rPr>
              <a:t>решения задач</a:t>
            </a:r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/>
              <a:t>(личностных, </a:t>
            </a:r>
            <a:r>
              <a:rPr lang="ru-RU" dirty="0" err="1"/>
              <a:t>метапредметных</a:t>
            </a:r>
            <a:r>
              <a:rPr lang="ru-RU" dirty="0"/>
              <a:t>, предметных). 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79CCFA-086E-472C-917C-21E529DDF73C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13" name="Нижний колонтитул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886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u="sng" dirty="0">
                <a:solidFill>
                  <a:srgbClr val="FF0000"/>
                </a:solidFill>
                <a:latin typeface="Times New Roman"/>
                <a:ea typeface="Times New Roman"/>
              </a:rPr>
              <a:t>2-е правило</a:t>
            </a:r>
            <a:r>
              <a:rPr lang="ru-RU" u="sng" dirty="0">
                <a:latin typeface="Times New Roman"/>
                <a:ea typeface="Times New Roman"/>
              </a:rPr>
              <a:t>.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0066"/>
                </a:solidFill>
                <a:latin typeface="Times New Roman"/>
                <a:ea typeface="Times New Roman"/>
              </a:rPr>
              <a:t>КТО ОЦЕНИВАЕТ? </a:t>
            </a:r>
            <a:r>
              <a:rPr lang="ru-RU" b="1" dirty="0">
                <a:solidFill>
                  <a:srgbClr val="000066"/>
                </a:solidFill>
                <a:latin typeface="Times New Roman"/>
                <a:ea typeface="Times New Roman"/>
              </a:rPr>
              <a:t>Учитель и ученик вместе определяют оценку и отметку. </a:t>
            </a:r>
            <a:endParaRPr lang="ru-RU" sz="1600" dirty="0">
              <a:solidFill>
                <a:srgbClr val="000066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14127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14300"/>
            <a:r>
              <a:rPr lang="ru-RU" u="sng" dirty="0">
                <a:solidFill>
                  <a:srgbClr val="FF0000"/>
                </a:solidFill>
                <a:latin typeface="Times New Roman"/>
                <a:ea typeface="Times New Roman"/>
              </a:rPr>
              <a:t>3-е правило</a:t>
            </a:r>
            <a:r>
              <a:rPr lang="ru-RU" u="sng" dirty="0">
                <a:solidFill>
                  <a:srgbClr val="000066"/>
                </a:solidFill>
                <a:latin typeface="Times New Roman"/>
                <a:ea typeface="Times New Roman"/>
              </a:rPr>
              <a:t>.</a:t>
            </a:r>
            <a:r>
              <a:rPr lang="ru-RU" dirty="0">
                <a:solidFill>
                  <a:srgbClr val="000066"/>
                </a:solidFill>
                <a:latin typeface="Times New Roman"/>
                <a:ea typeface="Times New Roman"/>
              </a:rPr>
              <a:t> СКОЛЬКО СТАВИТЬ ОТМЕТОК? </a:t>
            </a:r>
            <a:r>
              <a:rPr lang="ru-RU" b="1" dirty="0">
                <a:solidFill>
                  <a:srgbClr val="000066"/>
                </a:solidFill>
                <a:latin typeface="Times New Roman"/>
                <a:ea typeface="Times New Roman"/>
              </a:rPr>
              <a:t>По числу решённых задач.</a:t>
            </a:r>
            <a:r>
              <a:rPr lang="ru-RU" dirty="0">
                <a:solidFill>
                  <a:srgbClr val="000066"/>
                </a:solidFill>
                <a:latin typeface="Times New Roman"/>
                <a:ea typeface="Times New Roman"/>
              </a:rPr>
              <a:t> </a:t>
            </a:r>
            <a:endParaRPr lang="ru-RU" sz="1600" dirty="0">
              <a:solidFill>
                <a:srgbClr val="000066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21328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14300" algn="just">
              <a:spcAft>
                <a:spcPts val="0"/>
              </a:spcAft>
            </a:pPr>
            <a:r>
              <a:rPr lang="ru-RU" u="sng" dirty="0">
                <a:solidFill>
                  <a:srgbClr val="FF0000"/>
                </a:solidFill>
                <a:latin typeface="Times New Roman"/>
                <a:ea typeface="Times New Roman"/>
              </a:rPr>
              <a:t>4-е правило</a:t>
            </a:r>
            <a:r>
              <a:rPr lang="ru-RU" u="sng" dirty="0">
                <a:latin typeface="Times New Roman"/>
                <a:ea typeface="Times New Roman"/>
              </a:rPr>
              <a:t>.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0066"/>
                </a:solidFill>
                <a:latin typeface="Times New Roman"/>
                <a:ea typeface="Times New Roman"/>
              </a:rPr>
              <a:t>ГДЕ НАКАПЛИВАТЬ ОЦЕНКИ И ОТМЕТКИ?</a:t>
            </a:r>
            <a:r>
              <a:rPr lang="ru-RU" b="1" dirty="0">
                <a:solidFill>
                  <a:srgbClr val="000066"/>
                </a:solidFill>
                <a:latin typeface="Times New Roman"/>
                <a:ea typeface="Times New Roman"/>
              </a:rPr>
              <a:t> В таблицах образовательных результатов (предметных, </a:t>
            </a:r>
            <a:r>
              <a:rPr lang="ru-RU" b="1" dirty="0" err="1">
                <a:solidFill>
                  <a:srgbClr val="000066"/>
                </a:solidFill>
                <a:latin typeface="Times New Roman"/>
                <a:ea typeface="Times New Roman"/>
              </a:rPr>
              <a:t>метапредметных</a:t>
            </a:r>
            <a:r>
              <a:rPr lang="ru-RU" b="1" dirty="0">
                <a:solidFill>
                  <a:srgbClr val="000066"/>
                </a:solidFill>
                <a:latin typeface="Times New Roman"/>
                <a:ea typeface="Times New Roman"/>
              </a:rPr>
              <a:t>, личностных) и в «Портфеле достижений».</a:t>
            </a:r>
            <a:endParaRPr lang="ru-RU" sz="1600" dirty="0">
              <a:solidFill>
                <a:srgbClr val="000066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362702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14300"/>
            <a:r>
              <a:rPr lang="ru-RU" u="sng" dirty="0">
                <a:solidFill>
                  <a:srgbClr val="FF0000"/>
                </a:solidFill>
                <a:latin typeface="Times New Roman"/>
                <a:ea typeface="Times New Roman"/>
              </a:rPr>
              <a:t>5-е правило</a:t>
            </a:r>
            <a:r>
              <a:rPr lang="ru-RU" u="sng" dirty="0">
                <a:latin typeface="Times New Roman"/>
                <a:ea typeface="Times New Roman"/>
              </a:rPr>
              <a:t>.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0066"/>
                </a:solidFill>
                <a:latin typeface="Times New Roman"/>
                <a:ea typeface="Times New Roman"/>
              </a:rPr>
              <a:t>КОГДА СТАВИТЬ ОТМЕТКИ?</a:t>
            </a:r>
            <a:r>
              <a:rPr lang="ru-RU" b="1" dirty="0">
                <a:solidFill>
                  <a:srgbClr val="000066"/>
                </a:solidFill>
                <a:latin typeface="Times New Roman"/>
                <a:ea typeface="Times New Roman"/>
              </a:rPr>
              <a:t> Текущие – по желанию, за тематические проверочные работы – обязательно. </a:t>
            </a:r>
            <a:endParaRPr lang="ru-RU" sz="1600" dirty="0">
              <a:solidFill>
                <a:srgbClr val="000066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331640" y="4827351"/>
            <a:ext cx="47160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14300"/>
            <a:r>
              <a:rPr lang="ru-RU" u="sng" dirty="0">
                <a:solidFill>
                  <a:srgbClr val="FF0000"/>
                </a:solidFill>
                <a:latin typeface="Times New Roman"/>
                <a:ea typeface="Times New Roman"/>
              </a:rPr>
              <a:t>6-е правило</a:t>
            </a:r>
            <a:r>
              <a:rPr lang="ru-RU" u="sng" dirty="0">
                <a:latin typeface="Times New Roman"/>
                <a:ea typeface="Times New Roman"/>
              </a:rPr>
              <a:t>.</a:t>
            </a:r>
            <a:r>
              <a:rPr lang="ru-RU" dirty="0"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0066"/>
                </a:solidFill>
                <a:latin typeface="Times New Roman"/>
                <a:ea typeface="Times New Roman"/>
              </a:rPr>
              <a:t>ПО КАКИМ КРИТЕРИЯМ ОЦЕНИВАТЬ? </a:t>
            </a:r>
            <a:r>
              <a:rPr lang="ru-RU" b="1" dirty="0">
                <a:solidFill>
                  <a:srgbClr val="000066"/>
                </a:solidFill>
                <a:latin typeface="Times New Roman"/>
                <a:ea typeface="Times New Roman"/>
              </a:rPr>
              <a:t>По признакам</a:t>
            </a:r>
            <a:r>
              <a:rPr lang="ru-RU" dirty="0">
                <a:solidFill>
                  <a:srgbClr val="000066"/>
                </a:solidFill>
                <a:latin typeface="Times New Roman"/>
                <a:ea typeface="Times New Roman"/>
              </a:rPr>
              <a:t> </a:t>
            </a:r>
            <a:r>
              <a:rPr lang="ru-RU" b="1" dirty="0">
                <a:solidFill>
                  <a:srgbClr val="000066"/>
                </a:solidFill>
                <a:latin typeface="Times New Roman"/>
                <a:ea typeface="Times New Roman"/>
              </a:rPr>
              <a:t>трёх уровней успешности.</a:t>
            </a:r>
            <a:endParaRPr lang="ru-RU" sz="1600" dirty="0">
              <a:solidFill>
                <a:srgbClr val="000066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331640" y="5805264"/>
            <a:ext cx="47160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>
              <a:spcAft>
                <a:spcPts val="0"/>
              </a:spcAft>
            </a:pPr>
            <a:r>
              <a:rPr lang="ru-RU" u="sng" dirty="0">
                <a:solidFill>
                  <a:srgbClr val="FF0000"/>
                </a:solidFill>
                <a:latin typeface="Times New Roman"/>
                <a:ea typeface="Times New Roman"/>
              </a:rPr>
              <a:t>7-е правило</a:t>
            </a:r>
            <a:r>
              <a:rPr lang="ru-RU" dirty="0">
                <a:solidFill>
                  <a:srgbClr val="000066"/>
                </a:solidFill>
                <a:latin typeface="Times New Roman"/>
                <a:ea typeface="Times New Roman"/>
              </a:rPr>
              <a:t>. КАК ОПРЕДЕЛЯТЬ ИТОГОВЫЕ ОЦЕНКИ? </a:t>
            </a:r>
            <a:endParaRPr lang="ru-RU" sz="1600" dirty="0">
              <a:solidFill>
                <a:srgbClr val="000066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F79CCFA-086E-472C-917C-21E529DDF73C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ru-RU" smtClean="0"/>
              <a:t>МКОУ "НОВОСЕЛЬСКАЯ СОШ"  Е.А.Репина и А.Н. Новикова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974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165</TotalTime>
  <Words>772</Words>
  <Application>Microsoft Office PowerPoint</Application>
  <PresentationFormat>Экран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Лиза</dc:creator>
  <cp:lastModifiedBy>Валерий</cp:lastModifiedBy>
  <cp:revision>15</cp:revision>
  <dcterms:created xsi:type="dcterms:W3CDTF">2012-11-25T12:34:49Z</dcterms:created>
  <dcterms:modified xsi:type="dcterms:W3CDTF">2012-12-15T01:21:54Z</dcterms:modified>
</cp:coreProperties>
</file>