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8" r:id="rId2"/>
    <p:sldId id="292" r:id="rId3"/>
    <p:sldId id="287" r:id="rId4"/>
    <p:sldId id="288" r:id="rId5"/>
    <p:sldId id="279" r:id="rId6"/>
    <p:sldId id="261" r:id="rId7"/>
    <p:sldId id="275" r:id="rId8"/>
    <p:sldId id="262" r:id="rId9"/>
    <p:sldId id="276" r:id="rId10"/>
    <p:sldId id="277" r:id="rId11"/>
    <p:sldId id="266" r:id="rId12"/>
    <p:sldId id="267" r:id="rId13"/>
    <p:sldId id="265" r:id="rId14"/>
    <p:sldId id="268" r:id="rId15"/>
    <p:sldId id="293" r:id="rId16"/>
    <p:sldId id="280" r:id="rId17"/>
    <p:sldId id="294" r:id="rId18"/>
    <p:sldId id="281" r:id="rId19"/>
    <p:sldId id="295" r:id="rId20"/>
    <p:sldId id="282" r:id="rId21"/>
    <p:sldId id="296" r:id="rId22"/>
    <p:sldId id="283" r:id="rId23"/>
    <p:sldId id="297" r:id="rId24"/>
    <p:sldId id="284" r:id="rId25"/>
    <p:sldId id="298" r:id="rId26"/>
    <p:sldId id="285" r:id="rId27"/>
    <p:sldId id="299" r:id="rId28"/>
    <p:sldId id="286" r:id="rId29"/>
    <p:sldId id="300" r:id="rId30"/>
    <p:sldId id="274" r:id="rId31"/>
    <p:sldId id="289" r:id="rId32"/>
    <p:sldId id="278" r:id="rId33"/>
    <p:sldId id="290" r:id="rId34"/>
    <p:sldId id="257" r:id="rId35"/>
    <p:sldId id="260" r:id="rId3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6" d="100"/>
          <a:sy n="36" d="100"/>
        </p:scale>
        <p:origin x="-14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8CBB4D-4B7B-4C1A-9AD1-4879971E0544}" type="datetimeFigureOut">
              <a:rPr lang="ru-RU" smtClean="0"/>
              <a:pPr/>
              <a:t>25.12.2012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AD408D-95BA-4E0E-A6D3-1E540DC6DF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86773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AD408D-95BA-4E0E-A6D3-1E540DC6DFDE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AD408D-95BA-4E0E-A6D3-1E540DC6DFDE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E725A-BEAA-4A50-8615-1BEBA3BFCB05}" type="datetimeFigureOut">
              <a:rPr lang="ru-RU"/>
              <a:pPr>
                <a:defRPr/>
              </a:pPr>
              <a:t>25.12.2012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0696B-A99E-4041-B5A5-C202AF9BC5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F1721-6B6C-4B77-87C6-A3937DBC2347}" type="datetimeFigureOut">
              <a:rPr lang="ru-RU"/>
              <a:pPr>
                <a:defRPr/>
              </a:pPr>
              <a:t>25.12.2012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0C7AA-2E98-44E2-9536-9C38CCBD29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B358C-2305-45E1-8347-2C2FEA1AE9AB}" type="datetimeFigureOut">
              <a:rPr lang="ru-RU"/>
              <a:pPr>
                <a:defRPr/>
              </a:pPr>
              <a:t>25.12.2012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1F14A-5523-42EC-B8FE-6FA413AA02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90061-3629-47E8-BFAC-E0EA8936BBA8}" type="datetimeFigureOut">
              <a:rPr lang="ru-RU"/>
              <a:pPr>
                <a:defRPr/>
              </a:pPr>
              <a:t>25.12.2012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50A35-AAF6-45C5-9DCC-3FE406721A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A568B-3CA1-47C2-B4AA-C47DF9CA13D5}" type="datetimeFigureOut">
              <a:rPr lang="ru-RU"/>
              <a:pPr>
                <a:defRPr/>
              </a:pPr>
              <a:t>25.12.2012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D9F3A-3BD5-42FB-B433-CCD6979DA4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439D1-A516-4DAA-8128-2B833DF2ECDB}" type="datetimeFigureOut">
              <a:rPr lang="ru-RU"/>
              <a:pPr>
                <a:defRPr/>
              </a:pPr>
              <a:t>25.12.2012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B026D-5399-4AC2-B7F6-4AA56673EF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44FAF-1B71-433A-ABEE-CF6FC0599878}" type="datetimeFigureOut">
              <a:rPr lang="ru-RU"/>
              <a:pPr>
                <a:defRPr/>
              </a:pPr>
              <a:t>25.12.2012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11275-37C4-4EE8-9877-3243D91DA2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023CC-C3D7-4FB3-9ACE-9D9306893A15}" type="datetimeFigureOut">
              <a:rPr lang="ru-RU"/>
              <a:pPr>
                <a:defRPr/>
              </a:pPr>
              <a:t>25.12.2012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725F4-7EAF-4AAA-993F-B74CBAAA7C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024EB-071D-4178-988D-B132EC302C63}" type="datetimeFigureOut">
              <a:rPr lang="ru-RU"/>
              <a:pPr>
                <a:defRPr/>
              </a:pPr>
              <a:t>25.12.2012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25DA9-6DE2-4AD4-AF6C-E8372EC162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A2FDD-5EC1-4586-B2BF-ABFD63E9BB23}" type="datetimeFigureOut">
              <a:rPr lang="ru-RU"/>
              <a:pPr>
                <a:defRPr/>
              </a:pPr>
              <a:t>25.12.2012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A9606-81AA-432E-9332-6D960D0209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B62F27-73A6-41BB-943D-80E1B43DAD89}" type="datetimeFigureOut">
              <a:rPr lang="ru-RU"/>
              <a:pPr>
                <a:defRPr/>
              </a:pPr>
              <a:t>25.12.2012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361F3-8488-4976-8713-FC20C71568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EA07DCC-903A-4B49-9678-D637148FFC5A}" type="datetimeFigureOut">
              <a:rPr lang="ru-RU"/>
              <a:pPr>
                <a:defRPr/>
              </a:pPr>
              <a:t>25.12.2012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BA92EB-CEEA-4561-9371-B7600222AE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Капля 7"/>
          <p:cNvSpPr/>
          <p:nvPr/>
        </p:nvSpPr>
        <p:spPr>
          <a:xfrm rot="16200000">
            <a:off x="1165312" y="-1057808"/>
            <a:ext cx="6597352" cy="8712968"/>
          </a:xfrm>
          <a:prstGeom prst="teardrop">
            <a:avLst/>
          </a:prstGeom>
          <a:solidFill>
            <a:schemeClr val="accent5">
              <a:lumMod val="20000"/>
              <a:lumOff val="80000"/>
            </a:schemeClr>
          </a:solidFill>
          <a:ln w="215900" cmpd="thickThin">
            <a:gradFill flip="none" rotWithShape="1"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13500000" scaled="1"/>
              <a:tileRect/>
            </a:gradFill>
            <a:prstDash val="solid"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35" name="Рисунок 8" descr="69415968_11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596188" y="4581525"/>
            <a:ext cx="1441450" cy="212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Рисунок 9" descr="69415995_12.pn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07950" y="4581525"/>
            <a:ext cx="1682750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5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02513" y="0"/>
            <a:ext cx="1741487" cy="148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img1.liveinternet.ru/images/attach/c/2/69/415/69415995_12.png" TargetMode="External"/><Relationship Id="rId2" Type="http://schemas.openxmlformats.org/officeDocument/2006/relationships/hyperlink" Target="http://i001.radikal.ru/0711/b8/d9de2e060dd9.pn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mg0.liveinternet.ru/images/attach/c/2/69/415/69415968_11.png" TargetMode="Externa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://pedsovet.su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395536" y="692696"/>
            <a:ext cx="7451078" cy="5393204"/>
            <a:chOff x="424562" y="2420888"/>
            <a:chExt cx="7451078" cy="5393204"/>
          </a:xfrm>
        </p:grpSpPr>
        <p:sp>
          <p:nvSpPr>
            <p:cNvPr id="3" name="TextBox 2"/>
            <p:cNvSpPr txBox="1"/>
            <p:nvPr/>
          </p:nvSpPr>
          <p:spPr>
            <a:xfrm>
              <a:off x="1547813" y="5013325"/>
              <a:ext cx="5799137" cy="280076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+mn-cs"/>
                </a:rPr>
                <a:t>Презентацию подготовила учитель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+mn-cs"/>
                </a:rPr>
                <a:t> 2 класса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+mn-cs"/>
                </a:rPr>
                <a:t>Баева Т.И.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+mn-cs"/>
                </a:rPr>
                <a:t>Г. Ардатов.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+mn-cs"/>
                </a:rPr>
                <a:t>2012-2013 </a:t>
              </a:r>
              <a:r>
                <a:rPr lang="ru-RU" sz="28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+mn-cs"/>
                </a:rPr>
                <a:t>уч.г</a:t>
              </a:r>
              <a:r>
                <a:rPr lang="ru-RU" sz="28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+mn-cs"/>
                </a:rPr>
                <a:t>.</a:t>
              </a:r>
              <a:endPara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24562" y="2420888"/>
              <a:ext cx="7451078" cy="175432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5400" b="1" dirty="0" smtClean="0">
                  <a:ln w="10541" cmpd="sng">
                    <a:solidFill>
                      <a:schemeClr val="bg1"/>
                    </a:solidFill>
                    <a:prstDash val="solid"/>
                  </a:ln>
                  <a:solidFill>
                    <a:srgbClr val="FF0000"/>
                  </a:solidFill>
                  <a:latin typeface="Monotype Corsiva" pitchFamily="66" charset="0"/>
                </a:rPr>
                <a:t>Обобщающий урок на тему:</a:t>
              </a:r>
            </a:p>
            <a:p>
              <a:pPr algn="ctr">
                <a:defRPr/>
              </a:pPr>
              <a:r>
                <a:rPr lang="ru-RU" sz="5400" b="1" dirty="0" smtClean="0">
                  <a:ln w="10541" cmpd="sng">
                    <a:solidFill>
                      <a:schemeClr val="bg1"/>
                    </a:solidFill>
                    <a:prstDash val="solid"/>
                  </a:ln>
                  <a:solidFill>
                    <a:srgbClr val="FF0000"/>
                  </a:solidFill>
                  <a:latin typeface="Monotype Corsiva" pitchFamily="66" charset="0"/>
                </a:rPr>
                <a:t> «Звуки и буквы»</a:t>
              </a:r>
              <a:endParaRPr lang="ru-RU" sz="5400" b="1" dirty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latin typeface="Monotype Corsiva" pitchFamily="66" charset="0"/>
              </a:endParaRPr>
            </a:p>
          </p:txBody>
        </p:sp>
      </p:grp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3068960"/>
          </a:xfrm>
        </p:spPr>
        <p:txBody>
          <a:bodyPr/>
          <a:lstStyle/>
          <a:p>
            <a:r>
              <a:rPr lang="ru-RU" i="1" dirty="0" smtClean="0"/>
              <a:t>Ученье   свет,</a:t>
            </a:r>
            <a:br>
              <a:rPr lang="ru-RU" i="1" dirty="0" smtClean="0"/>
            </a:br>
            <a:r>
              <a:rPr lang="ru-RU" i="1" dirty="0" smtClean="0"/>
              <a:t> а не ученье   тьма.</a:t>
            </a:r>
            <a:endParaRPr lang="ru-RU" i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Разгадайте шарады</a:t>
            </a:r>
            <a:r>
              <a:rPr lang="ru-RU" i="1" dirty="0" smtClean="0"/>
              <a:t>.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i="1" dirty="0" smtClean="0"/>
              <a:t>С буквой </a:t>
            </a:r>
            <a:r>
              <a:rPr lang="ru-RU" sz="4000" b="1" i="1" dirty="0" smtClean="0"/>
              <a:t>Н</a:t>
            </a:r>
            <a:r>
              <a:rPr lang="ru-RU" sz="4000" i="1" dirty="0" smtClean="0"/>
              <a:t> мои друзья,</a:t>
            </a:r>
          </a:p>
          <a:p>
            <a:pPr>
              <a:buNone/>
            </a:pPr>
            <a:r>
              <a:rPr lang="ru-RU" sz="4000" i="1" dirty="0" smtClean="0"/>
              <a:t>Ничего не значу я,</a:t>
            </a:r>
          </a:p>
          <a:p>
            <a:pPr>
              <a:buNone/>
            </a:pPr>
            <a:r>
              <a:rPr lang="ru-RU" sz="4000" b="1" i="1" dirty="0" smtClean="0"/>
              <a:t>Н</a:t>
            </a:r>
            <a:r>
              <a:rPr lang="ru-RU" sz="4000" i="1" dirty="0" smtClean="0"/>
              <a:t> на </a:t>
            </a:r>
            <a:r>
              <a:rPr lang="ru-RU" sz="4000" b="1" i="1" dirty="0" smtClean="0"/>
              <a:t>С</a:t>
            </a:r>
            <a:r>
              <a:rPr lang="ru-RU" sz="4000" i="1" dirty="0" smtClean="0"/>
              <a:t> перемените – </a:t>
            </a:r>
          </a:p>
          <a:p>
            <a:pPr>
              <a:buNone/>
            </a:pPr>
            <a:r>
              <a:rPr lang="ru-RU" sz="4000" i="1" dirty="0" smtClean="0"/>
              <a:t>Смело в суп меня кладите.</a:t>
            </a:r>
          </a:p>
          <a:p>
            <a:pPr>
              <a:buNone/>
            </a:pPr>
            <a:r>
              <a:rPr lang="ru-RU" sz="4000" i="1" dirty="0" smtClean="0"/>
              <a:t>           Не берите с буквой </a:t>
            </a:r>
            <a:r>
              <a:rPr lang="ru-RU" sz="4000" b="1" i="1" dirty="0" smtClean="0"/>
              <a:t>М</a:t>
            </a:r>
            <a:r>
              <a:rPr lang="ru-RU" sz="4000" i="1" dirty="0" smtClean="0"/>
              <a:t> – </a:t>
            </a:r>
          </a:p>
          <a:p>
            <a:pPr>
              <a:buNone/>
            </a:pPr>
            <a:r>
              <a:rPr lang="ru-RU" sz="4000" i="1" dirty="0" smtClean="0"/>
              <a:t>            Я пальто у вас проем.</a:t>
            </a:r>
            <a:endParaRPr lang="ru-RU" sz="4000" i="1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16832"/>
            <a:ext cx="8229600" cy="1143000"/>
          </a:xfrm>
        </p:spPr>
        <p:txBody>
          <a:bodyPr/>
          <a:lstStyle/>
          <a:p>
            <a:r>
              <a:rPr lang="ru-RU" i="1" dirty="0" smtClean="0"/>
              <a:t>Задачу ты решишь свободно:</a:t>
            </a:r>
            <a:br>
              <a:rPr lang="ru-RU" i="1" dirty="0" smtClean="0"/>
            </a:br>
            <a:r>
              <a:rPr lang="ru-RU" i="1" dirty="0" smtClean="0"/>
              <a:t>Я небольшая часть </a:t>
            </a:r>
            <a:r>
              <a:rPr lang="ru-RU" b="1" i="1" dirty="0" smtClean="0"/>
              <a:t>лица.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Но прочитай меня </a:t>
            </a:r>
            <a:r>
              <a:rPr lang="ru-RU" b="1" i="1" dirty="0" smtClean="0"/>
              <a:t>с конца </a:t>
            </a:r>
            <a:r>
              <a:rPr lang="ru-RU" i="1" dirty="0" smtClean="0"/>
              <a:t>– </a:t>
            </a:r>
            <a:br>
              <a:rPr lang="ru-RU" i="1" dirty="0" smtClean="0"/>
            </a:br>
            <a:r>
              <a:rPr lang="ru-RU" i="1" dirty="0" smtClean="0"/>
              <a:t>Во мне увидишь что угодно.</a:t>
            </a:r>
            <a:endParaRPr lang="ru-RU" i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748464" cy="4234482"/>
          </a:xfrm>
        </p:spPr>
        <p:txBody>
          <a:bodyPr/>
          <a:lstStyle/>
          <a:p>
            <a:r>
              <a:rPr lang="ru-RU" i="1" dirty="0" smtClean="0"/>
              <a:t>Несет меня с трудом старик,</a:t>
            </a:r>
            <a:br>
              <a:rPr lang="ru-RU" i="1" dirty="0" smtClean="0"/>
            </a:br>
            <a:r>
              <a:rPr lang="ru-RU" i="1" dirty="0" smtClean="0"/>
              <a:t>Но если </a:t>
            </a:r>
            <a:r>
              <a:rPr lang="ru-RU" b="1" i="1" dirty="0" smtClean="0"/>
              <a:t>Ю</a:t>
            </a:r>
            <a:r>
              <a:rPr lang="ru-RU" i="1" dirty="0" smtClean="0"/>
              <a:t> прибавить, вмиг</a:t>
            </a:r>
            <a:br>
              <a:rPr lang="ru-RU" i="1" dirty="0" smtClean="0"/>
            </a:br>
            <a:r>
              <a:rPr lang="ru-RU" i="1" dirty="0" smtClean="0"/>
              <a:t>К нему придет на помощь тот,</a:t>
            </a:r>
            <a:br>
              <a:rPr lang="ru-RU" i="1" dirty="0" smtClean="0"/>
            </a:br>
            <a:r>
              <a:rPr lang="ru-RU" i="1" dirty="0" smtClean="0"/>
              <a:t>Кто без труда меня несет.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Разгадай ребусы.</a:t>
            </a:r>
            <a:endParaRPr lang="ru-RU" b="1" i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8153" y="1600200"/>
            <a:ext cx="482769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2448272"/>
          </a:xfrm>
        </p:spPr>
        <p:txBody>
          <a:bodyPr/>
          <a:lstStyle/>
          <a:p>
            <a:r>
              <a:rPr lang="ru-RU" sz="6600" i="1" dirty="0" smtClean="0">
                <a:latin typeface="+mn-lt"/>
              </a:rPr>
              <a:t>Подарок</a:t>
            </a:r>
            <a:endParaRPr lang="ru-RU" sz="6600" i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404664"/>
            <a:ext cx="5184577" cy="5126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28800"/>
            <a:ext cx="8229600" cy="2664296"/>
          </a:xfrm>
        </p:spPr>
        <p:txBody>
          <a:bodyPr/>
          <a:lstStyle/>
          <a:p>
            <a:r>
              <a:rPr lang="ru-RU" sz="6600" i="1" dirty="0" smtClean="0"/>
              <a:t>Ворона</a:t>
            </a:r>
            <a:endParaRPr lang="ru-RU" sz="6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1580" y="1340768"/>
            <a:ext cx="7020780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72816"/>
            <a:ext cx="8229600" cy="2232248"/>
          </a:xfrm>
        </p:spPr>
        <p:txBody>
          <a:bodyPr/>
          <a:lstStyle/>
          <a:p>
            <a:r>
              <a:rPr lang="ru-RU" sz="6600" i="1" dirty="0" smtClean="0"/>
              <a:t>Береза</a:t>
            </a:r>
            <a:endParaRPr lang="ru-RU" sz="6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4642"/>
          </a:xfrm>
        </p:spPr>
        <p:txBody>
          <a:bodyPr/>
          <a:lstStyle/>
          <a:p>
            <a:r>
              <a:rPr lang="ru-RU" sz="3600" b="1" i="1" dirty="0" smtClean="0">
                <a:latin typeface="+mn-lt"/>
              </a:rPr>
              <a:t>Цель: </a:t>
            </a:r>
            <a:r>
              <a:rPr lang="ru-RU" sz="3600" i="1" dirty="0" smtClean="0">
                <a:latin typeface="+mn-lt"/>
              </a:rPr>
              <a:t>научить использовать полученные знания в нестандартных условиях.</a:t>
            </a:r>
            <a:br>
              <a:rPr lang="ru-RU" sz="3600" i="1" dirty="0" smtClean="0">
                <a:latin typeface="+mn-lt"/>
              </a:rPr>
            </a:br>
            <a:r>
              <a:rPr lang="ru-RU" sz="3600" b="1" i="1" dirty="0" smtClean="0">
                <a:latin typeface="+mn-lt"/>
              </a:rPr>
              <a:t>Планируемые результаты</a:t>
            </a:r>
            <a:r>
              <a:rPr lang="ru-RU" sz="3600" i="1" dirty="0" smtClean="0">
                <a:latin typeface="+mn-lt"/>
              </a:rPr>
              <a:t>: учащиеся научатся применять знания при решении нестандартных задач, </a:t>
            </a:r>
            <a:br>
              <a:rPr lang="ru-RU" sz="3600" i="1" dirty="0" smtClean="0">
                <a:latin typeface="+mn-lt"/>
              </a:rPr>
            </a:br>
            <a:r>
              <a:rPr lang="ru-RU" sz="3600" i="1" dirty="0" smtClean="0">
                <a:latin typeface="+mn-lt"/>
              </a:rPr>
              <a:t> </a:t>
            </a:r>
            <a:r>
              <a:rPr lang="ru-RU" sz="3600" i="1" dirty="0" err="1" smtClean="0">
                <a:latin typeface="+mn-lt"/>
              </a:rPr>
              <a:t>аргументированно</a:t>
            </a:r>
            <a:r>
              <a:rPr lang="ru-RU" sz="3600" i="1" dirty="0" smtClean="0">
                <a:latin typeface="+mn-lt"/>
              </a:rPr>
              <a:t> отвечать, анализировать, делать выводы, сравнивать.</a:t>
            </a:r>
            <a:endParaRPr lang="ru-RU" sz="3600" i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412776"/>
            <a:ext cx="6197674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16832"/>
            <a:ext cx="8229600" cy="2821706"/>
          </a:xfrm>
        </p:spPr>
        <p:txBody>
          <a:bodyPr/>
          <a:lstStyle/>
          <a:p>
            <a:r>
              <a:rPr lang="ru-RU" sz="6600" i="1" dirty="0" smtClean="0">
                <a:latin typeface="+mn-lt"/>
              </a:rPr>
              <a:t>Ученик</a:t>
            </a:r>
            <a:endParaRPr lang="ru-RU" sz="6600" i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764704"/>
            <a:ext cx="6127576" cy="4762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72816"/>
            <a:ext cx="8229600" cy="2664296"/>
          </a:xfrm>
        </p:spPr>
        <p:txBody>
          <a:bodyPr/>
          <a:lstStyle/>
          <a:p>
            <a:r>
              <a:rPr lang="ru-RU" sz="6600" i="1" dirty="0" smtClean="0"/>
              <a:t>Сапоги</a:t>
            </a:r>
            <a:endParaRPr lang="ru-RU" sz="6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412776"/>
            <a:ext cx="6701730" cy="3328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88840"/>
            <a:ext cx="8229600" cy="2376264"/>
          </a:xfrm>
        </p:spPr>
        <p:txBody>
          <a:bodyPr/>
          <a:lstStyle/>
          <a:p>
            <a:r>
              <a:rPr lang="ru-RU" sz="6600" i="1" dirty="0" smtClean="0"/>
              <a:t>Туча</a:t>
            </a:r>
            <a:endParaRPr lang="ru-RU" sz="6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916832"/>
            <a:ext cx="6773738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28800"/>
            <a:ext cx="8229600" cy="3096344"/>
          </a:xfrm>
        </p:spPr>
        <p:txBody>
          <a:bodyPr/>
          <a:lstStyle/>
          <a:p>
            <a:r>
              <a:rPr lang="ru-RU" sz="6600" i="1" dirty="0" smtClean="0"/>
              <a:t>Пальто</a:t>
            </a:r>
            <a:endParaRPr lang="ru-RU" sz="6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196752"/>
            <a:ext cx="5858594" cy="3818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28800"/>
            <a:ext cx="8229600" cy="3024336"/>
          </a:xfrm>
        </p:spPr>
        <p:txBody>
          <a:bodyPr/>
          <a:lstStyle/>
          <a:p>
            <a:r>
              <a:rPr lang="ru-RU" sz="6600" i="1" dirty="0" smtClean="0"/>
              <a:t>Аист</a:t>
            </a:r>
            <a:endParaRPr lang="ru-RU" sz="6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76872"/>
            <a:ext cx="8147248" cy="1872208"/>
          </a:xfrm>
        </p:spPr>
        <p:txBody>
          <a:bodyPr/>
          <a:lstStyle/>
          <a:p>
            <a:r>
              <a:rPr lang="ru-RU" b="1" i="1" dirty="0" smtClean="0"/>
              <a:t>Разгадайте кроссворд.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sz="3600" i="1" dirty="0" smtClean="0"/>
              <a:t>1.Небольшое помещение для мытья.</a:t>
            </a:r>
            <a:br>
              <a:rPr lang="ru-RU" sz="3600" i="1" dirty="0" smtClean="0"/>
            </a:br>
            <a:r>
              <a:rPr lang="ru-RU" sz="3600" i="1" dirty="0" smtClean="0"/>
              <a:t>2.Способ передвижения.</a:t>
            </a:r>
            <a:br>
              <a:rPr lang="ru-RU" sz="3600" i="1" dirty="0" smtClean="0"/>
            </a:br>
            <a:r>
              <a:rPr lang="ru-RU" sz="3600" i="1" dirty="0" smtClean="0"/>
              <a:t>3.Яркое освещение горизонта перед восходом и заходом солнца.</a:t>
            </a:r>
            <a:br>
              <a:rPr lang="ru-RU" sz="3600" i="1" dirty="0" smtClean="0"/>
            </a:br>
            <a:r>
              <a:rPr lang="ru-RU" sz="3600" i="1" dirty="0" smtClean="0"/>
              <a:t>4.Рисунок на дереве, кости.</a:t>
            </a:r>
            <a:br>
              <a:rPr lang="ru-RU" sz="3600" i="1" dirty="0" smtClean="0"/>
            </a:br>
            <a:r>
              <a:rPr lang="ru-RU" sz="3600" i="1" dirty="0" smtClean="0"/>
              <a:t>5.Участь, случай, случайное событие в жизни человека.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i="1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i="1" dirty="0" smtClean="0"/>
              <a:t>Волшебный цветок.</a:t>
            </a:r>
            <a:endParaRPr lang="ru-RU" sz="48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/>
              <a:t>На волшебном лепестке</a:t>
            </a:r>
          </a:p>
          <a:p>
            <a:pPr>
              <a:buNone/>
            </a:pPr>
            <a:r>
              <a:rPr lang="ru-RU" i="1" dirty="0" smtClean="0"/>
              <a:t>Есть вопрос тебе, тебе.</a:t>
            </a:r>
          </a:p>
          <a:p>
            <a:pPr>
              <a:buNone/>
            </a:pPr>
            <a:r>
              <a:rPr lang="ru-RU" i="1" dirty="0" smtClean="0"/>
              <a:t>Поскорей его срывай</a:t>
            </a:r>
          </a:p>
          <a:p>
            <a:pPr>
              <a:buNone/>
            </a:pPr>
            <a:r>
              <a:rPr lang="ru-RU" i="1" dirty="0" smtClean="0"/>
              <a:t>И ответ нам всем давай.</a:t>
            </a: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124743"/>
            <a:ext cx="5472608" cy="4680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28800"/>
            <a:ext cx="8388424" cy="3168352"/>
          </a:xfrm>
        </p:spPr>
        <p:txBody>
          <a:bodyPr/>
          <a:lstStyle/>
          <a:p>
            <a:r>
              <a:rPr lang="ru-RU" sz="4000" b="1" i="1" dirty="0" smtClean="0"/>
              <a:t>Урок завершен, итог подведем.</a:t>
            </a:r>
            <a:r>
              <a:rPr lang="ru-RU" sz="4000" i="1" dirty="0" smtClean="0"/>
              <a:t/>
            </a:r>
            <a:br>
              <a:rPr lang="ru-RU" sz="4000" i="1" dirty="0" smtClean="0"/>
            </a:br>
            <a:r>
              <a:rPr lang="ru-RU" sz="4000" i="1" dirty="0" smtClean="0"/>
              <a:t>Тему « Звуки, буквы» знаем очень хорошо, ну а кто здесь сомневался и немного ошибался это вовсе ничего. Дома друг, открой учебник, посмотри еще разок и я верю что ошибки ты найдешь </a:t>
            </a:r>
            <a:br>
              <a:rPr lang="ru-RU" sz="4000" i="1" dirty="0" smtClean="0"/>
            </a:br>
            <a:r>
              <a:rPr lang="ru-RU" sz="4000" i="1" dirty="0" smtClean="0"/>
              <a:t>совсем легко.</a:t>
            </a:r>
            <a:endParaRPr lang="ru-RU" sz="4000" i="1" dirty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Использованная литература.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/>
              <a:t>1.Учебник « Русский язык» 2 класс В.П. </a:t>
            </a:r>
            <a:r>
              <a:rPr lang="ru-RU" i="1" dirty="0" err="1" smtClean="0"/>
              <a:t>Канакина</a:t>
            </a:r>
            <a:r>
              <a:rPr lang="ru-RU" i="1" dirty="0" smtClean="0"/>
              <a:t>, В.Г. Горецкий  2012 г.</a:t>
            </a:r>
          </a:p>
          <a:p>
            <a:pPr>
              <a:buNone/>
            </a:pPr>
            <a:r>
              <a:rPr lang="ru-RU" i="1" dirty="0" smtClean="0"/>
              <a:t>2.Поурочные разработки по русскому языку 2 класс 2012 г</a:t>
            </a:r>
          </a:p>
          <a:p>
            <a:pPr>
              <a:buNone/>
            </a:pPr>
            <a:r>
              <a:rPr lang="ru-RU" i="1" dirty="0" smtClean="0"/>
              <a:t>3.Материали интернета ( ребусы)</a:t>
            </a:r>
          </a:p>
          <a:p>
            <a:pPr>
              <a:buNone/>
            </a:pPr>
            <a:r>
              <a:rPr lang="ru-RU" i="1" dirty="0" smtClean="0"/>
              <a:t>4.Источник шаблона использованный для создания презентации взят  с </a:t>
            </a:r>
            <a:r>
              <a:rPr lang="ru-RU" i="1" dirty="0" smtClean="0"/>
              <a:t>сайта </a:t>
            </a:r>
            <a:r>
              <a:rPr lang="ru-RU" i="1" dirty="0" smtClean="0"/>
              <a:t>педсовет.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7787208" cy="4857403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latin typeface="Monotype Corsiva" pitchFamily="66" charset="0"/>
              </a:rPr>
              <a:t>Солнце 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>
                <a:latin typeface="Monotype Corsiva" pitchFamily="66" charset="0"/>
                <a:hlinkClick r:id="rId2"/>
              </a:rPr>
              <a:t>http://i001.radikal.ru/0711/b8/d9de2e060dd9.png</a:t>
            </a:r>
            <a:endParaRPr lang="ru-RU" sz="2800" dirty="0" smtClean="0">
              <a:latin typeface="Monotype Corsiva" pitchFamily="66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latin typeface="Monotype Corsiva" pitchFamily="66" charset="0"/>
              </a:rPr>
              <a:t>Гном 10 </a:t>
            </a:r>
            <a:r>
              <a:rPr lang="en-US" sz="2800" dirty="0" smtClean="0">
                <a:latin typeface="Monotype Corsiva" pitchFamily="66" charset="0"/>
                <a:hlinkClick r:id="rId3"/>
              </a:rPr>
              <a:t>http://img1.liveinternet.ru/images/attach/c/2//69/415/69415995_12.png</a:t>
            </a:r>
            <a:endParaRPr lang="ru-RU" sz="2800" dirty="0" smtClean="0">
              <a:latin typeface="Monotype Corsiva" pitchFamily="66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latin typeface="Monotype Corsiva" pitchFamily="66" charset="0"/>
              </a:rPr>
              <a:t>Гном 11 </a:t>
            </a:r>
            <a:r>
              <a:rPr lang="en-US" sz="2800" dirty="0" smtClean="0">
                <a:latin typeface="Monotype Corsiva" pitchFamily="66" charset="0"/>
                <a:hlinkClick r:id="rId4"/>
              </a:rPr>
              <a:t>http://img0.liveinternet.ru/images/attach/c/2//69/415/69415968_11.png</a:t>
            </a:r>
            <a:endParaRPr lang="ru-RU" sz="2800" dirty="0" smtClean="0">
              <a:latin typeface="Monotype Corsiva" pitchFamily="66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403350" y="188640"/>
            <a:ext cx="4979988" cy="1359173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Интернет-ресурсы: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395288" y="332656"/>
            <a:ext cx="7272585" cy="6093544"/>
            <a:chOff x="395288" y="332656"/>
            <a:chExt cx="7272585" cy="6093544"/>
          </a:xfrm>
        </p:grpSpPr>
        <p:sp>
          <p:nvSpPr>
            <p:cNvPr id="3" name="Rectangle 4"/>
            <p:cNvSpPr>
              <a:spLocks noChangeArrowheads="1"/>
            </p:cNvSpPr>
            <p:nvPr/>
          </p:nvSpPr>
          <p:spPr bwMode="auto">
            <a:xfrm>
              <a:off x="395288" y="333375"/>
              <a:ext cx="7272337" cy="6092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dirty="0">
                  <a:latin typeface="Monotype Corsiva" pitchFamily="66" charset="0"/>
                  <a:cs typeface="+mn-cs"/>
                </a:rPr>
                <a:t>Вы можете использовать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dirty="0">
                  <a:latin typeface="Monotype Corsiva" pitchFamily="66" charset="0"/>
                  <a:cs typeface="+mn-cs"/>
                </a:rPr>
                <a:t>данное оформление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dirty="0">
                  <a:latin typeface="Monotype Corsiva" pitchFamily="66" charset="0"/>
                  <a:cs typeface="+mn-cs"/>
                </a:rPr>
                <a:t>для создания своих презентаций,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dirty="0">
                  <a:latin typeface="Monotype Corsiva" pitchFamily="66" charset="0"/>
                  <a:cs typeface="+mn-cs"/>
                </a:rPr>
                <a:t>но в своей презентации вы должны указать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dirty="0">
                  <a:latin typeface="Monotype Corsiva" pitchFamily="66" charset="0"/>
                  <a:cs typeface="+mn-cs"/>
                </a:rPr>
                <a:t>источник шаблона: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800" dirty="0">
                <a:latin typeface="Monotype Corsiva" pitchFamily="66" charset="0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dirty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+mn-cs"/>
                </a:rPr>
                <a:t>Фокина Лидия Петровна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dirty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+mn-cs"/>
                </a:rPr>
                <a:t>учитель начальных классов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dirty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+mn-cs"/>
                </a:rPr>
                <a:t>МКОУ «СОШ ст. Евсино»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dirty="0" err="1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+mn-cs"/>
                </a:rPr>
                <a:t>Искитимского</a:t>
              </a:r>
              <a:r>
                <a:rPr lang="ru-RU" sz="2400" b="1" dirty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+mn-cs"/>
                </a:rPr>
                <a:t> района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dirty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+mn-cs"/>
                </a:rPr>
                <a:t>Новосибирской области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800" dirty="0">
                <a:latin typeface="Monotype Corsiva" pitchFamily="66" charset="0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Monotype Corsiva" pitchFamily="66" charset="0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800" b="1" i="1" dirty="0">
                <a:latin typeface="Monotype Corsiva" pitchFamily="66" charset="0"/>
                <a:cs typeface="+mn-cs"/>
              </a:endParaRPr>
            </a:p>
          </p:txBody>
        </p:sp>
        <p:sp>
          <p:nvSpPr>
            <p:cNvPr id="4" name="Rectangle 5"/>
            <p:cNvSpPr>
              <a:spLocks noChangeArrowheads="1"/>
            </p:cNvSpPr>
            <p:nvPr/>
          </p:nvSpPr>
          <p:spPr bwMode="auto">
            <a:xfrm>
              <a:off x="2268538" y="5013325"/>
              <a:ext cx="3743325" cy="522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800" b="1" i="1">
                  <a:latin typeface="Monotype Corsiva" pitchFamily="66" charset="0"/>
                </a:rPr>
                <a:t>Сайт: </a:t>
              </a:r>
              <a:r>
                <a:rPr lang="ru-RU" sz="2800" b="1" i="1">
                  <a:latin typeface="Monotype Corsiva" pitchFamily="66" charset="0"/>
                  <a:hlinkClick r:id="rId2"/>
                </a:rPr>
                <a:t>http://pedsovet.su/</a:t>
              </a:r>
              <a:r>
                <a:rPr lang="ru-RU" sz="2800">
                  <a:latin typeface="Monotype Corsiva" pitchFamily="66" charset="0"/>
                </a:rPr>
                <a:t> </a:t>
              </a:r>
            </a:p>
          </p:txBody>
        </p:sp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395536" y="332656"/>
              <a:ext cx="7272337" cy="6092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dirty="0">
                  <a:latin typeface="Monotype Corsiva" pitchFamily="66" charset="0"/>
                  <a:cs typeface="+mn-cs"/>
                </a:rPr>
                <a:t>Вы можете использовать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dirty="0">
                  <a:latin typeface="Monotype Corsiva" pitchFamily="66" charset="0"/>
                  <a:cs typeface="+mn-cs"/>
                </a:rPr>
                <a:t>данное оформление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dirty="0">
                  <a:latin typeface="Monotype Corsiva" pitchFamily="66" charset="0"/>
                  <a:cs typeface="+mn-cs"/>
                </a:rPr>
                <a:t>для создания своих презентаций,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dirty="0">
                  <a:latin typeface="Monotype Corsiva" pitchFamily="66" charset="0"/>
                  <a:cs typeface="+mn-cs"/>
                </a:rPr>
                <a:t>но в своей презентации вы должны указать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dirty="0">
                  <a:latin typeface="Monotype Corsiva" pitchFamily="66" charset="0"/>
                  <a:cs typeface="+mn-cs"/>
                </a:rPr>
                <a:t>источник шаблона: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800" dirty="0">
                <a:latin typeface="Monotype Corsiva" pitchFamily="66" charset="0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+mn-cs"/>
                </a:rPr>
                <a:t>Фокина Лидия Петровна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+mn-cs"/>
                </a:rPr>
                <a:t>учитель начальных классов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+mn-cs"/>
                </a:rPr>
                <a:t>МКОУ «СОШ ст. Евсино»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+mn-cs"/>
                </a:rPr>
                <a:t>Искитимского</a:t>
              </a:r>
              <a:r>
                <a:rPr lang="ru-RU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+mn-cs"/>
                </a:rPr>
                <a:t> района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+mn-cs"/>
                </a:rPr>
                <a:t>Новосибирской области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800" dirty="0">
                <a:latin typeface="Monotype Corsiva" pitchFamily="66" charset="0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Monotype Corsiva" pitchFamily="66" charset="0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800" b="1" i="1" dirty="0">
                <a:latin typeface="Monotype Corsiva" pitchFamily="66" charset="0"/>
                <a:cs typeface="+mn-cs"/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2268786" y="5012606"/>
              <a:ext cx="3743325" cy="522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800" b="1" i="1" dirty="0">
                  <a:latin typeface="Monotype Corsiva" pitchFamily="66" charset="0"/>
                </a:rPr>
                <a:t>Сайт: </a:t>
              </a:r>
              <a:r>
                <a:rPr lang="ru-RU" sz="2800" b="1" i="1" dirty="0">
                  <a:latin typeface="Monotype Corsiva" pitchFamily="66" charset="0"/>
                  <a:hlinkClick r:id="rId2"/>
                </a:rPr>
                <a:t>http://pedsovet.su/</a:t>
              </a:r>
              <a:r>
                <a:rPr lang="ru-RU" sz="2800" dirty="0">
                  <a:latin typeface="Monotype Corsiva" pitchFamily="66" charset="0"/>
                </a:rPr>
                <a:t>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55574" y="1340770"/>
          <a:ext cx="6864426" cy="32566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4071"/>
                <a:gridCol w="1144071"/>
                <a:gridCol w="1144071"/>
                <a:gridCol w="1144071"/>
                <a:gridCol w="1144071"/>
                <a:gridCol w="1144071"/>
              </a:tblGrid>
              <a:tr h="651326">
                <a:tc>
                  <a:txBody>
                    <a:bodyPr/>
                    <a:lstStyle/>
                    <a:p>
                      <a:r>
                        <a:rPr lang="ru-RU" dirty="0" smtClean="0"/>
                        <a:t>Б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</a:tr>
              <a:tr h="651326">
                <a:tc>
                  <a:txBody>
                    <a:bodyPr/>
                    <a:lstStyle/>
                    <a:p>
                      <a:r>
                        <a:rPr lang="ru-RU" dirty="0" smtClean="0"/>
                        <a:t>Х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</a:tr>
              <a:tr h="651326">
                <a:tc>
                  <a:txBody>
                    <a:bodyPr/>
                    <a:lstStyle/>
                    <a:p>
                      <a:r>
                        <a:rPr lang="ru-RU" dirty="0" smtClean="0"/>
                        <a:t>З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</a:tr>
              <a:tr h="651326">
                <a:tc>
                  <a:txBody>
                    <a:bodyPr/>
                    <a:lstStyle/>
                    <a:p>
                      <a:r>
                        <a:rPr lang="ru-RU" dirty="0" smtClean="0"/>
                        <a:t>Р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</a:tr>
              <a:tr h="651326"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65515595"/>
              </p:ext>
            </p:extLst>
          </p:nvPr>
        </p:nvGraphicFramePr>
        <p:xfrm>
          <a:off x="1403648" y="1412776"/>
          <a:ext cx="6048672" cy="3384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0016"/>
                <a:gridCol w="1016000"/>
                <a:gridCol w="1016000"/>
                <a:gridCol w="1016000"/>
                <a:gridCol w="1016000"/>
                <a:gridCol w="824656"/>
              </a:tblGrid>
              <a:tr h="547517">
                <a:tc>
                  <a:txBody>
                    <a:bodyPr/>
                    <a:lstStyle/>
                    <a:p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547517">
                <a:tc>
                  <a:txBody>
                    <a:bodyPr/>
                    <a:lstStyle/>
                    <a:p>
                      <a:r>
                        <a:rPr lang="ru-RU" dirty="0" smtClean="0"/>
                        <a:t>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</a:p>
                    <a:p>
                      <a:endParaRPr lang="ru-RU" dirty="0" smtClean="0"/>
                    </a:p>
                  </a:txBody>
                  <a:tcPr/>
                </a:tc>
              </a:tr>
              <a:tr h="547517">
                <a:tc>
                  <a:txBody>
                    <a:bodyPr/>
                    <a:lstStyle/>
                    <a:p>
                      <a:r>
                        <a:rPr lang="ru-RU" dirty="0" smtClean="0"/>
                        <a:t>З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780884">
                <a:tc>
                  <a:txBody>
                    <a:bodyPr/>
                    <a:lstStyle/>
                    <a:p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</a:p>
                    <a:p>
                      <a:endParaRPr lang="ru-RU" dirty="0" smtClean="0"/>
                    </a:p>
                  </a:txBody>
                  <a:tcPr/>
                </a:tc>
              </a:tr>
              <a:tr h="683252"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Ь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Восстановите слово, зачеркнув лишнее.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/>
              <a:t>РАНАКАДШ         ЯМЧ                 ЛИНСТИПЛА</a:t>
            </a:r>
          </a:p>
          <a:p>
            <a:pPr>
              <a:buNone/>
            </a:pPr>
            <a:r>
              <a:rPr lang="ru-RU" i="1" dirty="0" smtClean="0"/>
              <a:t>ЧАУРК                   РАБАНАБ          ЛЕЙК</a:t>
            </a:r>
          </a:p>
          <a:p>
            <a:pPr>
              <a:buNone/>
            </a:pPr>
            <a:r>
              <a:rPr lang="ru-RU" i="1" dirty="0" smtClean="0"/>
              <a:t>ТОСИКЧАК            ЯОЛ                   САРКАК</a:t>
            </a:r>
          </a:p>
          <a:p>
            <a:pPr>
              <a:buNone/>
            </a:pPr>
            <a:r>
              <a:rPr lang="ru-RU" i="1" dirty="0" smtClean="0"/>
              <a:t>ОРЕВД                    ЮАЛ                  ТЕЕРВ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Что получилось.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/>
              <a:t>КАРАНДАШ       МЯЧ           ПЛАСТИЛИН</a:t>
            </a:r>
          </a:p>
          <a:p>
            <a:pPr>
              <a:buNone/>
            </a:pPr>
            <a:r>
              <a:rPr lang="ru-RU" i="1" dirty="0" smtClean="0"/>
              <a:t>РУЧКА                 БАРАБАН     КЛЕЙ</a:t>
            </a:r>
          </a:p>
          <a:p>
            <a:pPr>
              <a:buNone/>
            </a:pPr>
            <a:r>
              <a:rPr lang="ru-RU" i="1" dirty="0" smtClean="0"/>
              <a:t>КИСТОЧКА         ОЛЯ               КРАСКА</a:t>
            </a:r>
          </a:p>
          <a:p>
            <a:pPr>
              <a:buNone/>
            </a:pPr>
            <a:r>
              <a:rPr lang="ru-RU" i="1" dirty="0" smtClean="0"/>
              <a:t>ВЕДРО                 ЮЛА            ВЕТЕР</a:t>
            </a:r>
            <a:endParaRPr lang="ru-RU" i="1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Восстановите пословицы по антонимам.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1844824"/>
            <a:ext cx="4464496" cy="5013176"/>
          </a:xfrm>
        </p:spPr>
        <p:txBody>
          <a:bodyPr/>
          <a:lstStyle/>
          <a:p>
            <a:pPr>
              <a:buNone/>
            </a:pPr>
            <a:r>
              <a:rPr lang="ru-RU" sz="3600" i="1" dirty="0" smtClean="0"/>
              <a:t>Дело - потеха</a:t>
            </a:r>
            <a:endParaRPr lang="ru-RU" sz="3600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8024" y="1916833"/>
            <a:ext cx="4355976" cy="4941168"/>
          </a:xfrm>
        </p:spPr>
        <p:txBody>
          <a:bodyPr/>
          <a:lstStyle/>
          <a:p>
            <a:pPr>
              <a:buNone/>
            </a:pPr>
            <a:r>
              <a:rPr lang="ru-RU" sz="3600" i="1" dirty="0" smtClean="0"/>
              <a:t>Свет - тьма</a:t>
            </a:r>
            <a:endParaRPr lang="ru-RU" sz="3600" i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92696"/>
            <a:ext cx="8625136" cy="2511152"/>
          </a:xfrm>
        </p:spPr>
        <p:txBody>
          <a:bodyPr/>
          <a:lstStyle/>
          <a:p>
            <a:r>
              <a:rPr lang="ru-RU" i="1" dirty="0" smtClean="0"/>
              <a:t>Делу время – потехе час.</a:t>
            </a:r>
            <a:endParaRPr lang="ru-RU" i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Фокина Л. П. Шаблон 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Фокина Л. П. Шаблон 6</Template>
  <TotalTime>141</TotalTime>
  <Words>379</Words>
  <Application>Microsoft Office PowerPoint</Application>
  <PresentationFormat>Экран (4:3)</PresentationFormat>
  <Paragraphs>134</Paragraphs>
  <Slides>35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Фокина Л. П. Шаблон 6</vt:lpstr>
      <vt:lpstr>Слайд 1</vt:lpstr>
      <vt:lpstr>Цель: научить использовать полученные знания в нестандартных условиях. Планируемые результаты: учащиеся научатся применять знания при решении нестандартных задач,   аргументированно отвечать, анализировать, делать выводы, сравнивать.</vt:lpstr>
      <vt:lpstr>Разгадайте кроссворд. 1.Небольшое помещение для мытья. 2.Способ передвижения. 3.Яркое освещение горизонта перед восходом и заходом солнца. 4.Рисунок на дереве, кости. 5.Участь, случай, случайное событие в жизни человека. </vt:lpstr>
      <vt:lpstr>Слайд 4</vt:lpstr>
      <vt:lpstr>Слайд 5</vt:lpstr>
      <vt:lpstr>Восстановите слово, зачеркнув лишнее.</vt:lpstr>
      <vt:lpstr>Что получилось.</vt:lpstr>
      <vt:lpstr>Восстановите пословицы по антонимам.</vt:lpstr>
      <vt:lpstr>Делу время – потехе час.</vt:lpstr>
      <vt:lpstr>Ученье   свет,  а не ученье   тьма.</vt:lpstr>
      <vt:lpstr>Разгадайте шарады.</vt:lpstr>
      <vt:lpstr>Задачу ты решишь свободно: Я небольшая часть лица. Но прочитай меня с конца –  Во мне увидишь что угодно.</vt:lpstr>
      <vt:lpstr>Несет меня с трудом старик, Но если Ю прибавить, вмиг К нему придет на помощь тот, Кто без труда меня несет. </vt:lpstr>
      <vt:lpstr>Разгадай ребусы.</vt:lpstr>
      <vt:lpstr>Подарок</vt:lpstr>
      <vt:lpstr>Слайд 16</vt:lpstr>
      <vt:lpstr>Ворона</vt:lpstr>
      <vt:lpstr>Слайд 18</vt:lpstr>
      <vt:lpstr>Береза</vt:lpstr>
      <vt:lpstr>Слайд 20</vt:lpstr>
      <vt:lpstr>Ученик</vt:lpstr>
      <vt:lpstr>Слайд 22</vt:lpstr>
      <vt:lpstr>Сапоги</vt:lpstr>
      <vt:lpstr>Слайд 24</vt:lpstr>
      <vt:lpstr>Туча</vt:lpstr>
      <vt:lpstr>Слайд 26</vt:lpstr>
      <vt:lpstr>Пальто</vt:lpstr>
      <vt:lpstr>Слайд 28</vt:lpstr>
      <vt:lpstr>Аист</vt:lpstr>
      <vt:lpstr>Волшебный цветок.</vt:lpstr>
      <vt:lpstr>Слайд 31</vt:lpstr>
      <vt:lpstr>Урок завершен, итог подведем. Тему « Звуки, буквы» знаем очень хорошо, ну а кто здесь сомневался и немного ошибался это вовсе ничего. Дома друг, открой учебник, посмотри еще разок и я верю что ошибки ты найдешь  совсем легко.</vt:lpstr>
      <vt:lpstr>Использованная литература.</vt:lpstr>
      <vt:lpstr>Интернет-ресурсы:</vt:lpstr>
      <vt:lpstr>Слайд 35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28</cp:revision>
  <dcterms:created xsi:type="dcterms:W3CDTF">2012-12-19T13:26:16Z</dcterms:created>
  <dcterms:modified xsi:type="dcterms:W3CDTF">2012-12-25T17:44:48Z</dcterms:modified>
</cp:coreProperties>
</file>