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9"/>
  </p:notesMasterIdLst>
  <p:sldIdLst>
    <p:sldId id="256" r:id="rId2"/>
    <p:sldId id="259" r:id="rId3"/>
    <p:sldId id="261" r:id="rId4"/>
    <p:sldId id="262" r:id="rId5"/>
    <p:sldId id="264" r:id="rId6"/>
    <p:sldId id="275" r:id="rId7"/>
    <p:sldId id="278" r:id="rId8"/>
    <p:sldId id="269" r:id="rId9"/>
    <p:sldId id="265" r:id="rId10"/>
    <p:sldId id="267" r:id="rId11"/>
    <p:sldId id="270" r:id="rId12"/>
    <p:sldId id="266" r:id="rId13"/>
    <p:sldId id="268" r:id="rId14"/>
    <p:sldId id="271" r:id="rId15"/>
    <p:sldId id="274" r:id="rId16"/>
    <p:sldId id="272" r:id="rId17"/>
    <p:sldId id="277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58F13C-B109-4EBB-8474-6017084B0643}" type="datetimeFigureOut">
              <a:rPr lang="ru-RU" smtClean="0"/>
              <a:t>26.11.2012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8F7720-2EDA-4AE4-B27E-D5BFF82BC78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58E9B5-CDC1-4423-A6DA-F3A1FCCA87F4}" type="datetimeFigureOut">
              <a:rPr lang="ru-RU" smtClean="0"/>
              <a:pPr/>
              <a:t>26.11.2012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A573D1-9D4B-4FC1-8FAE-CB1023C33CE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58E9B5-CDC1-4423-A6DA-F3A1FCCA87F4}" type="datetimeFigureOut">
              <a:rPr lang="ru-RU" smtClean="0"/>
              <a:pPr/>
              <a:t>26.11.2012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A573D1-9D4B-4FC1-8FAE-CB1023C33C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58E9B5-CDC1-4423-A6DA-F3A1FCCA87F4}" type="datetimeFigureOut">
              <a:rPr lang="ru-RU" smtClean="0"/>
              <a:pPr/>
              <a:t>26.11.2012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A573D1-9D4B-4FC1-8FAE-CB1023C33C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58E9B5-CDC1-4423-A6DA-F3A1FCCA87F4}" type="datetimeFigureOut">
              <a:rPr lang="ru-RU" smtClean="0"/>
              <a:pPr/>
              <a:t>26.11.2012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A573D1-9D4B-4FC1-8FAE-CB1023C33C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58E9B5-CDC1-4423-A6DA-F3A1FCCA87F4}" type="datetimeFigureOut">
              <a:rPr lang="ru-RU" smtClean="0"/>
              <a:pPr/>
              <a:t>26.11.2012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A573D1-9D4B-4FC1-8FAE-CB1023C33CE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58E9B5-CDC1-4423-A6DA-F3A1FCCA87F4}" type="datetimeFigureOut">
              <a:rPr lang="ru-RU" smtClean="0"/>
              <a:pPr/>
              <a:t>26.11.2012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A573D1-9D4B-4FC1-8FAE-CB1023C33C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58E9B5-CDC1-4423-A6DA-F3A1FCCA87F4}" type="datetimeFigureOut">
              <a:rPr lang="ru-RU" smtClean="0"/>
              <a:pPr/>
              <a:t>26.11.2012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A573D1-9D4B-4FC1-8FAE-CB1023C33C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58E9B5-CDC1-4423-A6DA-F3A1FCCA87F4}" type="datetimeFigureOut">
              <a:rPr lang="ru-RU" smtClean="0"/>
              <a:pPr/>
              <a:t>26.11.2012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A573D1-9D4B-4FC1-8FAE-CB1023C33C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58E9B5-CDC1-4423-A6DA-F3A1FCCA87F4}" type="datetimeFigureOut">
              <a:rPr lang="ru-RU" smtClean="0"/>
              <a:pPr/>
              <a:t>26.11.2012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A573D1-9D4B-4FC1-8FAE-CB1023C33CE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58E9B5-CDC1-4423-A6DA-F3A1FCCA87F4}" type="datetimeFigureOut">
              <a:rPr lang="ru-RU" smtClean="0"/>
              <a:pPr/>
              <a:t>26.11.2012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A573D1-9D4B-4FC1-8FAE-CB1023C33C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58E9B5-CDC1-4423-A6DA-F3A1FCCA87F4}" type="datetimeFigureOut">
              <a:rPr lang="ru-RU" smtClean="0"/>
              <a:pPr/>
              <a:t>26.11.2012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A573D1-9D4B-4FC1-8FAE-CB1023C33CE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4E58E9B5-CDC1-4423-A6DA-F3A1FCCA87F4}" type="datetimeFigureOut">
              <a:rPr lang="ru-RU" smtClean="0"/>
              <a:pPr/>
              <a:t>26.11.2012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11A573D1-9D4B-4FC1-8FAE-CB1023C33CE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w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jpeg"/><Relationship Id="rId9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latin typeface="Monotype Corsiva" pitchFamily="66" charset="0"/>
              </a:rPr>
              <a:t>Открытый урок русского языка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354282" cy="2864820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latin typeface="Monotype Corsiva" pitchFamily="66" charset="0"/>
              </a:rPr>
              <a:t>Правописание  парных звонких и глухих согласных в конце слов</a:t>
            </a:r>
            <a:endParaRPr lang="ru-RU" sz="6000" b="1" dirty="0">
              <a:latin typeface="Monotype Corsiva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71868" y="4929198"/>
            <a:ext cx="269490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/>
              <a:t> 2 класс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143240" y="214290"/>
            <a:ext cx="28103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2"/>
                </a:solidFill>
              </a:rPr>
              <a:t>ТЕЛЕГРАММА</a:t>
            </a:r>
            <a:endParaRPr lang="ru-RU" sz="3200" b="1" dirty="0">
              <a:solidFill>
                <a:schemeClr val="accent2"/>
              </a:solidFill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857224" y="0"/>
            <a:ext cx="8286776" cy="6858000"/>
            <a:chOff x="1000100" y="500042"/>
            <a:chExt cx="8001056" cy="5786478"/>
          </a:xfrm>
        </p:grpSpPr>
        <p:sp>
          <p:nvSpPr>
            <p:cNvPr id="4" name="Горизонтальный свиток 3"/>
            <p:cNvSpPr/>
            <p:nvPr/>
          </p:nvSpPr>
          <p:spPr>
            <a:xfrm>
              <a:off x="1000100" y="500042"/>
              <a:ext cx="8001056" cy="5786478"/>
            </a:xfrm>
            <a:prstGeom prst="horizontalScroll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500297" y="1357298"/>
              <a:ext cx="5715041" cy="34163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600" b="1" dirty="0" smtClean="0">
                  <a:solidFill>
                    <a:schemeClr val="accent2"/>
                  </a:solidFill>
                </a:rPr>
                <a:t>Дорогой  Слонёнок!</a:t>
              </a:r>
            </a:p>
            <a:p>
              <a:r>
                <a:rPr lang="ru-RU" sz="3600" b="1" dirty="0" smtClean="0">
                  <a:solidFill>
                    <a:schemeClr val="accent2"/>
                  </a:solidFill>
                </a:rPr>
                <a:t>Иди прямо через зелёный лу</a:t>
              </a:r>
              <a:r>
                <a:rPr lang="ru-RU" sz="3600" b="1" dirty="0" smtClean="0">
                  <a:solidFill>
                    <a:srgbClr val="002060"/>
                  </a:solidFill>
                </a:rPr>
                <a:t>г</a:t>
              </a:r>
              <a:r>
                <a:rPr lang="ru-RU" sz="3600" b="1" dirty="0" smtClean="0">
                  <a:solidFill>
                    <a:schemeClr val="accent2"/>
                  </a:solidFill>
                </a:rPr>
                <a:t>. Справа будет большой пру</a:t>
              </a:r>
              <a:r>
                <a:rPr lang="ru-RU" sz="3600" b="1" dirty="0" smtClean="0">
                  <a:solidFill>
                    <a:srgbClr val="002060"/>
                  </a:solidFill>
                </a:rPr>
                <a:t>д</a:t>
              </a:r>
              <a:r>
                <a:rPr lang="ru-RU" sz="3600" b="1" dirty="0" smtClean="0">
                  <a:solidFill>
                    <a:schemeClr val="accent2"/>
                  </a:solidFill>
                </a:rPr>
                <a:t>, на нём деревянный пло</a:t>
              </a:r>
              <a:r>
                <a:rPr lang="ru-RU" sz="3600" b="1" dirty="0" smtClean="0">
                  <a:solidFill>
                    <a:srgbClr val="002060"/>
                  </a:solidFill>
                </a:rPr>
                <a:t>т</a:t>
              </a:r>
              <a:r>
                <a:rPr lang="ru-RU" sz="3600" b="1" dirty="0" smtClean="0">
                  <a:solidFill>
                    <a:schemeClr val="accent2"/>
                  </a:solidFill>
                </a:rPr>
                <a:t>. Не пугайся ко</a:t>
              </a:r>
              <a:r>
                <a:rPr lang="ru-RU" sz="3600" b="1" dirty="0" smtClean="0">
                  <a:solidFill>
                    <a:srgbClr val="002060"/>
                  </a:solidFill>
                </a:rPr>
                <a:t>з</a:t>
              </a:r>
              <a:r>
                <a:rPr lang="ru-RU" sz="3600" b="1" dirty="0" smtClean="0">
                  <a:solidFill>
                    <a:schemeClr val="accent2"/>
                  </a:solidFill>
                </a:rPr>
                <a:t>- они не бодаются. Ждём тебя.</a:t>
              </a:r>
              <a:endParaRPr lang="ru-RU" sz="3600" b="1" dirty="0">
                <a:solidFill>
                  <a:schemeClr val="accent2"/>
                </a:solidFill>
              </a:endParaRPr>
            </a:p>
          </p:txBody>
        </p:sp>
      </p:grpSp>
      <p:pic>
        <p:nvPicPr>
          <p:cNvPr id="9" name="Picture 9" descr="J021522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7143768" y="0"/>
            <a:ext cx="2000232" cy="2063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C:\Documents and Settings\Игорь\Мои документы\рисунки\рисунки-4\рисунки\CLIPART2\J0215227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785786" y="4571984"/>
            <a:ext cx="1934443" cy="2286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1"/>
          <p:cNvSpPr/>
          <p:nvPr/>
        </p:nvSpPr>
        <p:spPr>
          <a:xfrm>
            <a:off x="1000100" y="500042"/>
            <a:ext cx="8143900" cy="5786478"/>
          </a:xfrm>
          <a:prstGeom prst="horizontalScroll">
            <a:avLst/>
          </a:prstGeom>
          <a:blipFill>
            <a:blip r:embed="rId2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rgbClr val="002060"/>
                </a:solidFill>
              </a:rPr>
              <a:t>ВОЛШЕБНАЯ  ЯБЛОНЯ</a:t>
            </a:r>
            <a:endParaRPr lang="ru-RU" sz="7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Picture 4" descr="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413" y="333375"/>
            <a:ext cx="5688979" cy="6048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1"/>
          <p:cNvSpPr/>
          <p:nvPr/>
        </p:nvSpPr>
        <p:spPr>
          <a:xfrm>
            <a:off x="1000100" y="285728"/>
            <a:ext cx="7858180" cy="6286544"/>
          </a:xfrm>
          <a:prstGeom prst="horizontalScroll">
            <a:avLst/>
          </a:prstGeom>
          <a:blipFill>
            <a:blip r:embed="rId2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002060"/>
                </a:solidFill>
              </a:rPr>
              <a:t>УЗЕЛОК   НА   ПАМЯТЬ</a:t>
            </a:r>
            <a:endParaRPr lang="ru-RU" sz="6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 descr="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268760"/>
            <a:ext cx="6552728" cy="5589240"/>
          </a:xfrm>
          <a:prstGeom prst="rect">
            <a:avLst/>
          </a:prstGeom>
          <a:solidFill>
            <a:srgbClr val="00B0F0">
              <a:alpha val="28000"/>
            </a:srgbClr>
          </a:solidFill>
        </p:spPr>
      </p:pic>
      <p:sp>
        <p:nvSpPr>
          <p:cNvPr id="14" name="Rectangle 2"/>
          <p:cNvSpPr txBox="1">
            <a:spLocks noChangeArrowheads="1"/>
          </p:cNvSpPr>
          <p:nvPr/>
        </p:nvSpPr>
        <p:spPr>
          <a:xfrm>
            <a:off x="1259632" y="404664"/>
            <a:ext cx="6870700" cy="1195536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3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«Узелок на память»</a:t>
            </a:r>
            <a:endParaRPr kumimoji="0" lang="ru-RU" sz="43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1"/>
          <p:cNvSpPr/>
          <p:nvPr/>
        </p:nvSpPr>
        <p:spPr>
          <a:xfrm>
            <a:off x="1000100" y="214290"/>
            <a:ext cx="7858180" cy="6072230"/>
          </a:xfrm>
          <a:prstGeom prst="horizontalScroll">
            <a:avLst/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928794" y="2071678"/>
            <a:ext cx="6572296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Морж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северное животное.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Морж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человек, который не боится холода, закалён, купается зимой.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Горизонтальный свиток 9"/>
          <p:cNvSpPr/>
          <p:nvPr/>
        </p:nvSpPr>
        <p:spPr>
          <a:xfrm>
            <a:off x="1071538" y="357166"/>
            <a:ext cx="7858180" cy="6000792"/>
          </a:xfrm>
          <a:prstGeom prst="horizontalScroll">
            <a:avLst/>
          </a:prstGeom>
          <a:blipFill>
            <a:blip r:embed="rId2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rgbClr val="FF0000"/>
                </a:solidFill>
                <a:latin typeface="Monotype Corsiva" pitchFamily="66" charset="0"/>
              </a:rPr>
              <a:t>М О Л О Д Ц Ы !</a:t>
            </a:r>
            <a:endParaRPr lang="ru-RU" sz="72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Домашнее задание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algn="just">
              <a:buFontTx/>
              <a:buNone/>
            </a:pPr>
            <a:r>
              <a:rPr lang="ru-RU" dirty="0"/>
              <a:t>   </a:t>
            </a:r>
            <a:r>
              <a:rPr lang="ru-RU" sz="4000" b="1" dirty="0">
                <a:solidFill>
                  <a:schemeClr val="accent2"/>
                </a:solidFill>
                <a:latin typeface="Garamond" pitchFamily="18" charset="0"/>
              </a:rPr>
              <a:t>Дома составьте и запишите в тетрадь 5 предложений на тему «Мой друг». Постарайтесь использовать больше слов с парной согласной в </a:t>
            </a:r>
            <a:r>
              <a:rPr lang="ru-RU" sz="4000" b="1" dirty="0" smtClean="0">
                <a:solidFill>
                  <a:schemeClr val="accent2"/>
                </a:solidFill>
                <a:latin typeface="Garamond" pitchFamily="18" charset="0"/>
              </a:rPr>
              <a:t>конце слова. </a:t>
            </a:r>
            <a:r>
              <a:rPr lang="ru-RU" sz="4000" b="1" dirty="0">
                <a:solidFill>
                  <a:schemeClr val="accent2"/>
                </a:solidFill>
                <a:latin typeface="Garamond" pitchFamily="18" charset="0"/>
              </a:rPr>
              <a:t>Кому будет трудно, найдите и запишите 3 пословицы о дружбе.</a:t>
            </a:r>
          </a:p>
          <a:p>
            <a:pPr>
              <a:buFontTx/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Группа 15"/>
          <p:cNvGrpSpPr/>
          <p:nvPr/>
        </p:nvGrpSpPr>
        <p:grpSpPr>
          <a:xfrm>
            <a:off x="1071538" y="285728"/>
            <a:ext cx="7715304" cy="6286520"/>
            <a:chOff x="1214414" y="357166"/>
            <a:chExt cx="7715304" cy="6286520"/>
          </a:xfrm>
        </p:grpSpPr>
        <p:grpSp>
          <p:nvGrpSpPr>
            <p:cNvPr id="14" name="Группа 13"/>
            <p:cNvGrpSpPr/>
            <p:nvPr/>
          </p:nvGrpSpPr>
          <p:grpSpPr>
            <a:xfrm>
              <a:off x="1214414" y="357166"/>
              <a:ext cx="7715304" cy="6286520"/>
              <a:chOff x="1214414" y="357166"/>
              <a:chExt cx="7715304" cy="6286520"/>
            </a:xfrm>
          </p:grpSpPr>
          <p:sp>
            <p:nvSpPr>
              <p:cNvPr id="3" name="Горизонтальный свиток 2"/>
              <p:cNvSpPr/>
              <p:nvPr/>
            </p:nvSpPr>
            <p:spPr>
              <a:xfrm>
                <a:off x="1214414" y="357166"/>
                <a:ext cx="7715304" cy="6286520"/>
              </a:xfrm>
              <a:prstGeom prst="horizontalScroll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762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/>
                  <a:t>  </a:t>
                </a:r>
                <a:endParaRPr lang="ru-RU" dirty="0"/>
              </a:p>
            </p:txBody>
          </p:sp>
          <p:sp>
            <p:nvSpPr>
              <p:cNvPr id="5" name="TextBox 4"/>
              <p:cNvSpPr txBox="1"/>
              <p:nvPr/>
            </p:nvSpPr>
            <p:spPr>
              <a:xfrm>
                <a:off x="2285984" y="1714488"/>
                <a:ext cx="242889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600" b="1" i="1" dirty="0" smtClean="0">
                    <a:latin typeface="Franklin Gothic Heavy" pitchFamily="34" charset="0"/>
                  </a:rPr>
                  <a:t>П     РН</a:t>
                </a:r>
                <a:endParaRPr lang="ru-RU" sz="3600" b="1" i="1" dirty="0">
                  <a:latin typeface="Franklin Gothic Heavy" pitchFamily="34" charset="0"/>
                </a:endParaRPr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2214546" y="2500306"/>
                <a:ext cx="250033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600" b="1" i="1" dirty="0" smtClean="0">
                    <a:latin typeface="Franklin Gothic Heavy" pitchFamily="34" charset="0"/>
                  </a:rPr>
                  <a:t>ЗВ    НК</a:t>
                </a:r>
                <a:endParaRPr lang="ru-RU" sz="3600" b="1" i="1" dirty="0">
                  <a:latin typeface="Franklin Gothic Heavy" pitchFamily="34" charset="0"/>
                </a:endParaRP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2214546" y="3500438"/>
                <a:ext cx="2500330" cy="7858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4400" b="1" i="1" dirty="0"/>
                  <a:t> </a:t>
                </a:r>
                <a:r>
                  <a:rPr lang="ru-RU" sz="4400" b="1" i="1" dirty="0" smtClean="0"/>
                  <a:t>  </a:t>
                </a:r>
                <a:r>
                  <a:rPr lang="ru-RU" sz="3600" b="1" i="1" dirty="0" smtClean="0">
                    <a:latin typeface="Franklin Gothic Heavy" pitchFamily="34" charset="0"/>
                  </a:rPr>
                  <a:t>ГЛ    Х</a:t>
                </a:r>
                <a:endParaRPr lang="ru-RU" sz="3600" b="1" i="1" dirty="0">
                  <a:latin typeface="Franklin Gothic Heavy" pitchFamily="34" charset="0"/>
                </a:endParaRP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2357422" y="4572008"/>
                <a:ext cx="250033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600" b="1" i="1" dirty="0" smtClean="0">
                    <a:latin typeface="Franklin Gothic Heavy" pitchFamily="34" charset="0"/>
                  </a:rPr>
                  <a:t>С   Г Л   СН</a:t>
                </a:r>
                <a:endParaRPr lang="ru-RU" sz="3600" b="1" i="1" dirty="0">
                  <a:latin typeface="Franklin Gothic Heavy" pitchFamily="34" charset="0"/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5643570" y="1643050"/>
                <a:ext cx="242889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600" b="1" i="1" dirty="0" smtClean="0">
                    <a:latin typeface="Franklin Gothic Heavy" pitchFamily="34" charset="0"/>
                  </a:rPr>
                  <a:t>А    Ы    Е</a:t>
                </a:r>
                <a:endParaRPr lang="ru-RU" sz="3600" b="1" i="1" dirty="0">
                  <a:latin typeface="Franklin Gothic Heavy" pitchFamily="34" charset="0"/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5643570" y="2428868"/>
                <a:ext cx="242889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600" b="1" i="1" dirty="0" smtClean="0">
                    <a:latin typeface="Franklin Gothic Heavy" pitchFamily="34" charset="0"/>
                  </a:rPr>
                  <a:t>О    И       Е</a:t>
                </a:r>
                <a:endParaRPr lang="ru-RU" sz="3600" b="1" i="1" dirty="0">
                  <a:latin typeface="Franklin Gothic Heavy" pitchFamily="34" charset="0"/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5643570" y="3571876"/>
                <a:ext cx="242889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600" b="1" i="1" dirty="0" smtClean="0">
                    <a:latin typeface="Franklin Gothic Heavy" pitchFamily="34" charset="0"/>
                  </a:rPr>
                  <a:t>У    И    Е</a:t>
                </a:r>
                <a:endParaRPr lang="ru-RU" sz="3600" b="1" i="1" dirty="0">
                  <a:latin typeface="Franklin Gothic Heavy" pitchFamily="34" charset="0"/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5572132" y="4643446"/>
                <a:ext cx="242889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600" b="1" i="1" dirty="0" smtClean="0">
                    <a:latin typeface="Franklin Gothic Heavy" pitchFamily="34" charset="0"/>
                  </a:rPr>
                  <a:t>О  А  Ы  Е</a:t>
                </a:r>
                <a:endParaRPr lang="ru-RU" sz="3600" b="1" i="1" dirty="0">
                  <a:latin typeface="Franklin Gothic Heavy" pitchFamily="34" charset="0"/>
                </a:endParaRPr>
              </a:p>
            </p:txBody>
          </p:sp>
        </p:grpSp>
        <p:sp>
          <p:nvSpPr>
            <p:cNvPr id="15" name="Овал 14"/>
            <p:cNvSpPr/>
            <p:nvPr/>
          </p:nvSpPr>
          <p:spPr>
            <a:xfrm>
              <a:off x="5143504" y="1142984"/>
              <a:ext cx="214314" cy="464347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1"/>
          <p:cNvSpPr/>
          <p:nvPr/>
        </p:nvSpPr>
        <p:spPr>
          <a:xfrm>
            <a:off x="1000100" y="0"/>
            <a:ext cx="8143900" cy="6072206"/>
          </a:xfrm>
          <a:prstGeom prst="horizontalScroll">
            <a:avLst>
              <a:gd name="adj" fmla="val 13728"/>
            </a:avLst>
          </a:prstGeom>
          <a:blipFill>
            <a:blip r:embed="rId2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3" descr="C:\Documents and Settings\Игорь\Мои документы\рисунки\рисунки-4\рисунки\CLIPART5\J0285622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65606" y="2500306"/>
            <a:ext cx="3602670" cy="2714644"/>
          </a:xfrm>
          <a:prstGeom prst="rect">
            <a:avLst/>
          </a:prstGeom>
          <a:noFill/>
        </p:spPr>
      </p:pic>
      <p:pic>
        <p:nvPicPr>
          <p:cNvPr id="7" name="Picture 9" descr="C:\Documents and Settings\Игорь\Мои документы\рисунки\рисунки-4\рисунки\CLIPART2\J0215337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86050" y="2500306"/>
            <a:ext cx="1643074" cy="22983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Группа 15"/>
          <p:cNvGrpSpPr/>
          <p:nvPr/>
        </p:nvGrpSpPr>
        <p:grpSpPr>
          <a:xfrm>
            <a:off x="928662" y="0"/>
            <a:ext cx="8215338" cy="6858000"/>
            <a:chOff x="928662" y="0"/>
            <a:chExt cx="8215338" cy="6858000"/>
          </a:xfrm>
        </p:grpSpPr>
        <p:sp>
          <p:nvSpPr>
            <p:cNvPr id="2" name="Горизонтальный свиток 1"/>
            <p:cNvSpPr/>
            <p:nvPr/>
          </p:nvSpPr>
          <p:spPr>
            <a:xfrm>
              <a:off x="928662" y="0"/>
              <a:ext cx="8215338" cy="6858000"/>
            </a:xfrm>
            <a:prstGeom prst="horizontalScroll">
              <a:avLst>
                <a:gd name="adj" fmla="val 13728"/>
              </a:avLst>
            </a:prstGeom>
            <a:blipFill>
              <a:blip r:embed="rId2" cstate="print"/>
              <a:stretch>
                <a:fillRect/>
              </a:stretch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Овал 3"/>
            <p:cNvSpPr/>
            <p:nvPr/>
          </p:nvSpPr>
          <p:spPr>
            <a:xfrm>
              <a:off x="4572000" y="2714620"/>
              <a:ext cx="1285884" cy="1285884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Овал 9"/>
            <p:cNvSpPr/>
            <p:nvPr/>
          </p:nvSpPr>
          <p:spPr>
            <a:xfrm rot="3036378">
              <a:off x="2644643" y="1440417"/>
              <a:ext cx="2422211" cy="1148938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b="1" i="1" dirty="0" smtClean="0">
                  <a:solidFill>
                    <a:srgbClr val="002060"/>
                  </a:solidFill>
                </a:rPr>
                <a:t>В    Ф</a:t>
              </a:r>
              <a:endParaRPr lang="ru-RU" sz="4000" b="1" i="1" dirty="0">
                <a:solidFill>
                  <a:srgbClr val="002060"/>
                </a:solidFill>
              </a:endParaRPr>
            </a:p>
          </p:txBody>
        </p:sp>
        <p:sp>
          <p:nvSpPr>
            <p:cNvPr id="11" name="Овал 10"/>
            <p:cNvSpPr/>
            <p:nvPr/>
          </p:nvSpPr>
          <p:spPr>
            <a:xfrm rot="20116013">
              <a:off x="5916093" y="2243522"/>
              <a:ext cx="2415261" cy="1148938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b="1" dirty="0" smtClean="0">
                  <a:solidFill>
                    <a:srgbClr val="002060"/>
                  </a:solidFill>
                </a:rPr>
                <a:t>Д   Т</a:t>
              </a:r>
              <a:endParaRPr lang="ru-RU" sz="4000" b="1" dirty="0">
                <a:solidFill>
                  <a:srgbClr val="002060"/>
                </a:solidFill>
              </a:endParaRPr>
            </a:p>
          </p:txBody>
        </p:sp>
        <p:sp>
          <p:nvSpPr>
            <p:cNvPr id="12" name="Овал 11"/>
            <p:cNvSpPr/>
            <p:nvPr/>
          </p:nvSpPr>
          <p:spPr>
            <a:xfrm rot="20484575">
              <a:off x="2135283" y="3423214"/>
              <a:ext cx="2392580" cy="1148938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b="1" i="1" dirty="0" smtClean="0">
                  <a:solidFill>
                    <a:srgbClr val="002060"/>
                  </a:solidFill>
                </a:rPr>
                <a:t>Б   П</a:t>
              </a:r>
              <a:endParaRPr lang="ru-RU" sz="4000" b="1" i="1" dirty="0">
                <a:solidFill>
                  <a:srgbClr val="002060"/>
                </a:solidFill>
              </a:endParaRPr>
            </a:p>
          </p:txBody>
        </p:sp>
        <p:sp>
          <p:nvSpPr>
            <p:cNvPr id="13" name="Овал 12"/>
            <p:cNvSpPr/>
            <p:nvPr/>
          </p:nvSpPr>
          <p:spPr>
            <a:xfrm rot="1582020">
              <a:off x="5688917" y="3928349"/>
              <a:ext cx="2357708" cy="1148938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b="1" i="1" dirty="0" smtClean="0">
                  <a:solidFill>
                    <a:srgbClr val="002060"/>
                  </a:solidFill>
                </a:rPr>
                <a:t>З    С</a:t>
              </a:r>
              <a:endParaRPr lang="ru-RU" sz="4000" b="1" i="1" dirty="0">
                <a:solidFill>
                  <a:srgbClr val="002060"/>
                </a:solidFill>
              </a:endParaRPr>
            </a:p>
          </p:txBody>
        </p:sp>
        <p:sp>
          <p:nvSpPr>
            <p:cNvPr id="14" name="Овал 13"/>
            <p:cNvSpPr/>
            <p:nvPr/>
          </p:nvSpPr>
          <p:spPr>
            <a:xfrm rot="18169911">
              <a:off x="4893709" y="1206772"/>
              <a:ext cx="2130438" cy="1148938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b="1" i="1" dirty="0" smtClean="0">
                  <a:solidFill>
                    <a:srgbClr val="002060"/>
                  </a:solidFill>
                </a:rPr>
                <a:t>Г   К</a:t>
              </a:r>
              <a:r>
                <a:rPr lang="ru-RU" sz="5400" b="1" i="1" dirty="0" smtClean="0">
                  <a:solidFill>
                    <a:srgbClr val="002060"/>
                  </a:solidFill>
                </a:rPr>
                <a:t> </a:t>
              </a:r>
              <a:endParaRPr lang="ru-RU" sz="5400" b="1" i="1" dirty="0">
                <a:solidFill>
                  <a:srgbClr val="002060"/>
                </a:solidFill>
              </a:endParaRPr>
            </a:p>
          </p:txBody>
        </p:sp>
        <p:sp>
          <p:nvSpPr>
            <p:cNvPr id="15" name="Овал 14"/>
            <p:cNvSpPr/>
            <p:nvPr/>
          </p:nvSpPr>
          <p:spPr>
            <a:xfrm rot="16973222">
              <a:off x="3801465" y="4775951"/>
              <a:ext cx="2236590" cy="1148938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b="1" i="1" dirty="0" smtClean="0">
                  <a:solidFill>
                    <a:srgbClr val="002060"/>
                  </a:solidFill>
                </a:rPr>
                <a:t>Ж    Ш</a:t>
              </a:r>
              <a:endParaRPr lang="ru-RU" sz="4000" b="1" i="1" dirty="0">
                <a:solidFill>
                  <a:srgbClr val="00206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Группа 36"/>
          <p:cNvGrpSpPr/>
          <p:nvPr/>
        </p:nvGrpSpPr>
        <p:grpSpPr>
          <a:xfrm>
            <a:off x="1214414" y="214290"/>
            <a:ext cx="7001737" cy="6442691"/>
            <a:chOff x="1214414" y="214290"/>
            <a:chExt cx="7001737" cy="6442691"/>
          </a:xfrm>
        </p:grpSpPr>
        <p:grpSp>
          <p:nvGrpSpPr>
            <p:cNvPr id="21" name="Группа 20"/>
            <p:cNvGrpSpPr/>
            <p:nvPr/>
          </p:nvGrpSpPr>
          <p:grpSpPr>
            <a:xfrm>
              <a:off x="1214414" y="214290"/>
              <a:ext cx="1714511" cy="1779456"/>
              <a:chOff x="1214414" y="214290"/>
              <a:chExt cx="1714511" cy="1779456"/>
            </a:xfrm>
          </p:grpSpPr>
          <p:pic>
            <p:nvPicPr>
              <p:cNvPr id="1034" name="Picture 10" descr="C:\Documents and Settings\Игорь\Рабочий стол\6z018i.bmp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214414" y="214290"/>
                <a:ext cx="1714511" cy="1279957"/>
              </a:xfrm>
              <a:prstGeom prst="round2DiagRect">
                <a:avLst/>
              </a:prstGeom>
              <a:noFill/>
              <a:ln>
                <a:solidFill>
                  <a:srgbClr val="FF0000"/>
                </a:solidFill>
              </a:ln>
            </p:spPr>
          </p:pic>
          <p:sp>
            <p:nvSpPr>
              <p:cNvPr id="12" name="TextBox 11"/>
              <p:cNvSpPr txBox="1"/>
              <p:nvPr/>
            </p:nvSpPr>
            <p:spPr>
              <a:xfrm>
                <a:off x="1357290" y="1285860"/>
                <a:ext cx="1023037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4000" b="1" dirty="0" smtClean="0">
                    <a:latin typeface="Palatino Linotype" pitchFamily="18" charset="0"/>
                  </a:rPr>
                  <a:t>  </a:t>
                </a:r>
                <a:r>
                  <a:rPr lang="ru-RU" sz="3200" b="1" dirty="0" smtClean="0">
                    <a:solidFill>
                      <a:schemeClr val="accent2"/>
                    </a:solidFill>
                    <a:latin typeface="Palatino Linotype" pitchFamily="18" charset="0"/>
                  </a:rPr>
                  <a:t>уж</a:t>
                </a:r>
                <a:endParaRPr lang="ru-RU" sz="3200" b="1" dirty="0">
                  <a:solidFill>
                    <a:schemeClr val="accent2"/>
                  </a:solidFill>
                  <a:latin typeface="Palatino Linotype" pitchFamily="18" charset="0"/>
                </a:endParaRPr>
              </a:p>
            </p:txBody>
          </p:sp>
        </p:grpSp>
        <p:grpSp>
          <p:nvGrpSpPr>
            <p:cNvPr id="24" name="Группа 23"/>
            <p:cNvGrpSpPr/>
            <p:nvPr/>
          </p:nvGrpSpPr>
          <p:grpSpPr>
            <a:xfrm>
              <a:off x="1214414" y="1928802"/>
              <a:ext cx="1643074" cy="2370725"/>
              <a:chOff x="1214414" y="1928802"/>
              <a:chExt cx="1643074" cy="2370725"/>
            </a:xfrm>
          </p:grpSpPr>
          <p:pic>
            <p:nvPicPr>
              <p:cNvPr id="1037" name="Picture 13" descr="C:\Documents and Settings\Игорь\Рабочий стол\e_103i.bmp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214414" y="1928802"/>
                <a:ext cx="1643074" cy="1828582"/>
              </a:xfrm>
              <a:prstGeom prst="round2DiagRect">
                <a:avLst/>
              </a:prstGeom>
              <a:noFill/>
              <a:ln>
                <a:solidFill>
                  <a:srgbClr val="FF0000"/>
                </a:solidFill>
              </a:ln>
            </p:spPr>
          </p:pic>
          <p:sp>
            <p:nvSpPr>
              <p:cNvPr id="15" name="TextBox 14"/>
              <p:cNvSpPr txBox="1"/>
              <p:nvPr/>
            </p:nvSpPr>
            <p:spPr>
              <a:xfrm>
                <a:off x="1571604" y="3714752"/>
                <a:ext cx="752129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3200" b="1" dirty="0" smtClean="0">
                    <a:solidFill>
                      <a:schemeClr val="accent2"/>
                    </a:solidFill>
                    <a:latin typeface="Palatino Linotype" pitchFamily="18" charset="0"/>
                  </a:rPr>
                  <a:t>ёж</a:t>
                </a:r>
                <a:endParaRPr lang="ru-RU" sz="3200" b="1" dirty="0">
                  <a:solidFill>
                    <a:schemeClr val="accent2"/>
                  </a:solidFill>
                  <a:latin typeface="Palatino Linotype" pitchFamily="18" charset="0"/>
                </a:endParaRPr>
              </a:p>
            </p:txBody>
          </p:sp>
        </p:grpSp>
        <p:grpSp>
          <p:nvGrpSpPr>
            <p:cNvPr id="25" name="Группа 24"/>
            <p:cNvGrpSpPr/>
            <p:nvPr/>
          </p:nvGrpSpPr>
          <p:grpSpPr>
            <a:xfrm>
              <a:off x="6357950" y="285728"/>
              <a:ext cx="1858201" cy="2227849"/>
              <a:chOff x="3571868" y="2285992"/>
              <a:chExt cx="1858201" cy="2227849"/>
            </a:xfrm>
          </p:grpSpPr>
          <p:pic>
            <p:nvPicPr>
              <p:cNvPr id="1035" name="Picture 11" descr="C:\Documents and Settings\Игорь\Рабочий стол\m_515i.bmp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786182" y="2285992"/>
                <a:ext cx="1571636" cy="1749079"/>
              </a:xfrm>
              <a:prstGeom prst="round2DiagRect">
                <a:avLst/>
              </a:prstGeom>
              <a:noFill/>
              <a:ln>
                <a:solidFill>
                  <a:srgbClr val="FF0000"/>
                </a:solidFill>
              </a:ln>
            </p:spPr>
          </p:pic>
          <p:sp>
            <p:nvSpPr>
              <p:cNvPr id="16" name="TextBox 15"/>
              <p:cNvSpPr txBox="1"/>
              <p:nvPr/>
            </p:nvSpPr>
            <p:spPr>
              <a:xfrm>
                <a:off x="3571868" y="3929066"/>
                <a:ext cx="1858201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3200" b="1" dirty="0" smtClean="0">
                    <a:solidFill>
                      <a:schemeClr val="accent2"/>
                    </a:solidFill>
                    <a:latin typeface="Palatino Linotype" pitchFamily="18" charset="0"/>
                  </a:rPr>
                  <a:t>медведь</a:t>
                </a:r>
                <a:endParaRPr lang="ru-RU" sz="3200" b="1" dirty="0">
                  <a:solidFill>
                    <a:schemeClr val="accent2"/>
                  </a:solidFill>
                  <a:latin typeface="Palatino Linotype" pitchFamily="18" charset="0"/>
                </a:endParaRPr>
              </a:p>
            </p:txBody>
          </p:sp>
        </p:grpSp>
        <p:grpSp>
          <p:nvGrpSpPr>
            <p:cNvPr id="26" name="Группа 25"/>
            <p:cNvGrpSpPr/>
            <p:nvPr/>
          </p:nvGrpSpPr>
          <p:grpSpPr>
            <a:xfrm>
              <a:off x="3357554" y="2500306"/>
              <a:ext cx="2190023" cy="1942097"/>
              <a:chOff x="6357950" y="2071678"/>
              <a:chExt cx="2190023" cy="1942097"/>
            </a:xfrm>
          </p:grpSpPr>
          <p:pic>
            <p:nvPicPr>
              <p:cNvPr id="1040" name="Picture 16" descr="C:\Documents and Settings\Игорь\Рабочий стол\k6884i.bmp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6572264" y="2071678"/>
                <a:ext cx="1357322" cy="1510568"/>
              </a:xfrm>
              <a:prstGeom prst="round2DiagRect">
                <a:avLst/>
              </a:prstGeom>
              <a:noFill/>
              <a:ln>
                <a:solidFill>
                  <a:srgbClr val="FF0000"/>
                </a:solidFill>
              </a:ln>
            </p:spPr>
          </p:pic>
          <p:sp>
            <p:nvSpPr>
              <p:cNvPr id="17" name="TextBox 16"/>
              <p:cNvSpPr txBox="1"/>
              <p:nvPr/>
            </p:nvSpPr>
            <p:spPr>
              <a:xfrm>
                <a:off x="6357950" y="3429000"/>
                <a:ext cx="2190023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3200" b="1" dirty="0" smtClean="0">
                    <a:solidFill>
                      <a:schemeClr val="accent2"/>
                    </a:solidFill>
                    <a:latin typeface="Palatino Linotype" pitchFamily="18" charset="0"/>
                  </a:rPr>
                  <a:t>крокодил</a:t>
                </a:r>
                <a:endParaRPr lang="ru-RU" sz="3200" b="1" dirty="0">
                  <a:solidFill>
                    <a:schemeClr val="accent2"/>
                  </a:solidFill>
                  <a:latin typeface="Palatino Linotype" pitchFamily="18" charset="0"/>
                </a:endParaRPr>
              </a:p>
            </p:txBody>
          </p:sp>
        </p:grpSp>
        <p:grpSp>
          <p:nvGrpSpPr>
            <p:cNvPr id="27" name="Группа 26"/>
            <p:cNvGrpSpPr/>
            <p:nvPr/>
          </p:nvGrpSpPr>
          <p:grpSpPr>
            <a:xfrm>
              <a:off x="1214414" y="4286256"/>
              <a:ext cx="1714512" cy="2370725"/>
              <a:chOff x="1214414" y="4286256"/>
              <a:chExt cx="1714512" cy="2370725"/>
            </a:xfrm>
          </p:grpSpPr>
          <p:pic>
            <p:nvPicPr>
              <p:cNvPr id="1039" name="Picture 15" descr="C:\Documents and Settings\Игорь\Рабочий стол\k_540i.bmp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1214414" y="4286256"/>
                <a:ext cx="1714512" cy="1908086"/>
              </a:xfrm>
              <a:prstGeom prst="round2DiagRect">
                <a:avLst/>
              </a:prstGeom>
              <a:noFill/>
              <a:ln>
                <a:solidFill>
                  <a:srgbClr val="FF0000"/>
                </a:solidFill>
              </a:ln>
            </p:spPr>
          </p:pic>
          <p:sp>
            <p:nvSpPr>
              <p:cNvPr id="18" name="TextBox 17"/>
              <p:cNvSpPr txBox="1"/>
              <p:nvPr/>
            </p:nvSpPr>
            <p:spPr>
              <a:xfrm>
                <a:off x="1500166" y="6072206"/>
                <a:ext cx="923651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3200" b="1" dirty="0" smtClean="0">
                    <a:solidFill>
                      <a:schemeClr val="accent2"/>
                    </a:solidFill>
                    <a:latin typeface="Palatino Linotype" pitchFamily="18" charset="0"/>
                  </a:rPr>
                  <a:t>кит</a:t>
                </a:r>
                <a:endParaRPr lang="ru-RU" sz="3200" b="1" dirty="0">
                  <a:solidFill>
                    <a:schemeClr val="accent2"/>
                  </a:solidFill>
                  <a:latin typeface="Palatino Linotype" pitchFamily="18" charset="0"/>
                </a:endParaRPr>
              </a:p>
            </p:txBody>
          </p:sp>
        </p:grpSp>
        <p:grpSp>
          <p:nvGrpSpPr>
            <p:cNvPr id="29" name="Группа 28"/>
            <p:cNvGrpSpPr/>
            <p:nvPr/>
          </p:nvGrpSpPr>
          <p:grpSpPr>
            <a:xfrm>
              <a:off x="6429388" y="2714620"/>
              <a:ext cx="1643074" cy="2370725"/>
              <a:chOff x="6572264" y="4143380"/>
              <a:chExt cx="1643074" cy="2370725"/>
            </a:xfrm>
          </p:grpSpPr>
          <p:pic>
            <p:nvPicPr>
              <p:cNvPr id="1042" name="Picture 18" descr="C:\Documents and Settings\Игорь\Рабочий стол\z_003i.bmp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6572264" y="4143380"/>
                <a:ext cx="1643074" cy="1828582"/>
              </a:xfrm>
              <a:prstGeom prst="round2DiagRect">
                <a:avLst/>
              </a:prstGeom>
              <a:noFill/>
              <a:ln>
                <a:solidFill>
                  <a:srgbClr val="FF0000"/>
                </a:solidFill>
              </a:ln>
            </p:spPr>
          </p:pic>
          <p:sp>
            <p:nvSpPr>
              <p:cNvPr id="20" name="TextBox 19"/>
              <p:cNvSpPr txBox="1"/>
              <p:nvPr/>
            </p:nvSpPr>
            <p:spPr>
              <a:xfrm>
                <a:off x="7072330" y="5929330"/>
                <a:ext cx="1101584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3200" b="1" dirty="0" smtClean="0">
                    <a:solidFill>
                      <a:schemeClr val="accent2"/>
                    </a:solidFill>
                    <a:latin typeface="Palatino Linotype" pitchFamily="18" charset="0"/>
                  </a:rPr>
                  <a:t>заяц</a:t>
                </a:r>
                <a:endParaRPr lang="ru-RU" sz="3200" b="1" dirty="0">
                  <a:solidFill>
                    <a:schemeClr val="accent2"/>
                  </a:solidFill>
                  <a:latin typeface="Palatino Linotype" pitchFamily="18" charset="0"/>
                </a:endParaRPr>
              </a:p>
            </p:txBody>
          </p:sp>
        </p:grpSp>
        <p:pic>
          <p:nvPicPr>
            <p:cNvPr id="1026" name="Picture 2" descr="C:\Documents and Settings\Игорь\Рабочий стол\l_506i.bmp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3643306" y="4500570"/>
              <a:ext cx="1571636" cy="1749079"/>
            </a:xfrm>
            <a:prstGeom prst="round2DiagRect">
              <a:avLst/>
            </a:prstGeom>
            <a:noFill/>
            <a:ln>
              <a:solidFill>
                <a:schemeClr val="tx2"/>
              </a:solidFill>
            </a:ln>
          </p:spPr>
        </p:pic>
        <p:pic>
          <p:nvPicPr>
            <p:cNvPr id="1027" name="Picture 3" descr="C:\Documents and Settings\Игорь\Рабочий стол\zh_501.bmp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3214678" y="285728"/>
              <a:ext cx="2374415" cy="1571636"/>
            </a:xfrm>
            <a:prstGeom prst="round2DiagRect">
              <a:avLst/>
            </a:prstGeom>
            <a:noFill/>
            <a:ln>
              <a:solidFill>
                <a:schemeClr val="tx2"/>
              </a:solidFill>
            </a:ln>
          </p:spPr>
        </p:pic>
        <p:sp>
          <p:nvSpPr>
            <p:cNvPr id="34" name="TextBox 33"/>
            <p:cNvSpPr txBox="1"/>
            <p:nvPr/>
          </p:nvSpPr>
          <p:spPr>
            <a:xfrm>
              <a:off x="3500430" y="1714488"/>
              <a:ext cx="163378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200" b="1" dirty="0" smtClean="0">
                  <a:solidFill>
                    <a:schemeClr val="accent2"/>
                  </a:solidFill>
                  <a:latin typeface="Palatino Linotype" pitchFamily="18" charset="0"/>
                </a:rPr>
                <a:t>жираф</a:t>
              </a:r>
              <a:endParaRPr lang="ru-RU" sz="3200" b="1" dirty="0">
                <a:solidFill>
                  <a:schemeClr val="accent2"/>
                </a:solidFill>
                <a:latin typeface="Palatino Linotype" pitchFamily="18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4000496" y="6072206"/>
              <a:ext cx="85472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200" b="1" dirty="0" smtClean="0">
                  <a:solidFill>
                    <a:schemeClr val="accent2"/>
                  </a:solidFill>
                  <a:latin typeface="Palatino Linotype" pitchFamily="18" charset="0"/>
                </a:rPr>
                <a:t>лев</a:t>
              </a:r>
              <a:endParaRPr lang="ru-RU" sz="3200" b="1" dirty="0">
                <a:solidFill>
                  <a:schemeClr val="accent2"/>
                </a:solidFill>
                <a:latin typeface="Palatino Linotype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260648"/>
            <a:ext cx="8100392" cy="7109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accent2"/>
                </a:solidFill>
              </a:rPr>
              <a:t>у</a:t>
            </a:r>
            <a:r>
              <a:rPr lang="ru-RU" sz="4800" b="1" dirty="0" smtClean="0">
                <a:solidFill>
                  <a:schemeClr val="accent2"/>
                </a:solidFill>
              </a:rPr>
              <a:t>ж                   –     ужи</a:t>
            </a:r>
          </a:p>
          <a:p>
            <a:r>
              <a:rPr lang="ru-RU" sz="4800" b="1" dirty="0" smtClean="0">
                <a:solidFill>
                  <a:schemeClr val="accent2"/>
                </a:solidFill>
              </a:rPr>
              <a:t>Ёж                   –     ежи</a:t>
            </a:r>
          </a:p>
          <a:p>
            <a:r>
              <a:rPr lang="ru-RU" sz="4800" b="1" dirty="0" smtClean="0">
                <a:solidFill>
                  <a:schemeClr val="accent2"/>
                </a:solidFill>
              </a:rPr>
              <a:t>Жираф          –     жирафы</a:t>
            </a:r>
          </a:p>
          <a:p>
            <a:r>
              <a:rPr lang="ru-RU" sz="4800" b="1" dirty="0" smtClean="0">
                <a:solidFill>
                  <a:schemeClr val="accent2"/>
                </a:solidFill>
              </a:rPr>
              <a:t>Медведь       –     медведи</a:t>
            </a:r>
          </a:p>
          <a:p>
            <a:r>
              <a:rPr lang="ru-RU" sz="4800" b="1" dirty="0" smtClean="0">
                <a:solidFill>
                  <a:schemeClr val="accent2"/>
                </a:solidFill>
              </a:rPr>
              <a:t>Крокодил     –     крокодилы</a:t>
            </a:r>
          </a:p>
          <a:p>
            <a:r>
              <a:rPr lang="ru-RU" sz="4800" b="1" dirty="0" smtClean="0">
                <a:solidFill>
                  <a:schemeClr val="accent2"/>
                </a:solidFill>
              </a:rPr>
              <a:t>Заяц                </a:t>
            </a:r>
            <a:r>
              <a:rPr lang="ru-RU" sz="4800" b="1" dirty="0" smtClean="0">
                <a:solidFill>
                  <a:schemeClr val="accent2"/>
                </a:solidFill>
              </a:rPr>
              <a:t>– </a:t>
            </a:r>
            <a:r>
              <a:rPr lang="ru-RU" sz="4800" b="1" dirty="0" smtClean="0">
                <a:solidFill>
                  <a:schemeClr val="accent2"/>
                </a:solidFill>
              </a:rPr>
              <a:t>    </a:t>
            </a:r>
            <a:r>
              <a:rPr lang="ru-RU" sz="4800" b="1" dirty="0" smtClean="0">
                <a:solidFill>
                  <a:schemeClr val="accent2"/>
                </a:solidFill>
              </a:rPr>
              <a:t>зайцы</a:t>
            </a:r>
          </a:p>
          <a:p>
            <a:r>
              <a:rPr lang="ru-RU" sz="4800" b="1" dirty="0" smtClean="0">
                <a:solidFill>
                  <a:schemeClr val="accent2"/>
                </a:solidFill>
              </a:rPr>
              <a:t>Кит                  –     киты</a:t>
            </a:r>
          </a:p>
          <a:p>
            <a:r>
              <a:rPr lang="ru-RU" sz="4800" b="1" dirty="0" smtClean="0">
                <a:solidFill>
                  <a:schemeClr val="accent2"/>
                </a:solidFill>
              </a:rPr>
              <a:t>Лев </a:t>
            </a:r>
            <a:r>
              <a:rPr lang="ru-RU" sz="4800" b="1" dirty="0" smtClean="0">
                <a:solidFill>
                  <a:schemeClr val="accent2"/>
                </a:solidFill>
              </a:rPr>
              <a:t>                 –     </a:t>
            </a:r>
            <a:r>
              <a:rPr lang="ru-RU" sz="4800" b="1" dirty="0" smtClean="0">
                <a:solidFill>
                  <a:schemeClr val="accent2"/>
                </a:solidFill>
              </a:rPr>
              <a:t>львы</a:t>
            </a:r>
          </a:p>
          <a:p>
            <a:endParaRPr lang="ru-RU" sz="3600" b="1" dirty="0" smtClean="0"/>
          </a:p>
          <a:p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1"/>
          <p:cNvSpPr/>
          <p:nvPr/>
        </p:nvSpPr>
        <p:spPr>
          <a:xfrm>
            <a:off x="1000100" y="214290"/>
            <a:ext cx="7929618" cy="6072230"/>
          </a:xfrm>
          <a:prstGeom prst="horizontalScroll">
            <a:avLst/>
          </a:prstGeom>
          <a:blipFill>
            <a:blip r:embed="rId2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002060"/>
                </a:solidFill>
              </a:rPr>
              <a:t>ФИЗМИНУТКА</a:t>
            </a:r>
            <a:endParaRPr lang="ru-RU" sz="6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Горизонтальный свиток 2"/>
          <p:cNvSpPr/>
          <p:nvPr/>
        </p:nvSpPr>
        <p:spPr>
          <a:xfrm>
            <a:off x="1000100" y="214290"/>
            <a:ext cx="7929618" cy="6072230"/>
          </a:xfrm>
          <a:prstGeom prst="horizontalScroll">
            <a:avLst/>
          </a:prstGeom>
          <a:blipFill>
            <a:blip r:embed="rId2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002060"/>
                </a:solidFill>
              </a:rPr>
              <a:t>ПОМОГИТЕ   РАЗОБРАТЬСЯ</a:t>
            </a:r>
            <a:endParaRPr lang="ru-RU" sz="6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143240" y="214290"/>
            <a:ext cx="510825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chemeClr val="accent2"/>
                </a:solidFill>
              </a:rPr>
              <a:t>ТЕЛЕГРАММА</a:t>
            </a:r>
            <a:endParaRPr lang="ru-RU" sz="6000" b="1" dirty="0">
              <a:solidFill>
                <a:schemeClr val="accent2"/>
              </a:solidFill>
            </a:endParaRPr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1000100" y="500042"/>
            <a:ext cx="8001056" cy="5786478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9" name="Группа 8"/>
          <p:cNvGrpSpPr/>
          <p:nvPr/>
        </p:nvGrpSpPr>
        <p:grpSpPr>
          <a:xfrm>
            <a:off x="2500297" y="1357298"/>
            <a:ext cx="6370718" cy="5500702"/>
            <a:chOff x="2500297" y="1357298"/>
            <a:chExt cx="6370718" cy="5500702"/>
          </a:xfrm>
        </p:grpSpPr>
        <p:pic>
          <p:nvPicPr>
            <p:cNvPr id="2057" name="Picture 9" descr="J0215229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flipH="1">
              <a:off x="7000892" y="4929174"/>
              <a:ext cx="1870123" cy="19288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TextBox 5"/>
            <p:cNvSpPr txBox="1"/>
            <p:nvPr/>
          </p:nvSpPr>
          <p:spPr>
            <a:xfrm>
              <a:off x="2500297" y="1357298"/>
              <a:ext cx="5715041" cy="34163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600" b="1" dirty="0" smtClean="0"/>
                <a:t>Дорогой  Слонёнок!</a:t>
              </a:r>
            </a:p>
            <a:p>
              <a:r>
                <a:rPr lang="ru-RU" sz="3600" b="1" dirty="0" smtClean="0"/>
                <a:t>Иди прямо через зелёный лук. Справа будет большой прут, на нём деревянный плод. Не пугайся кос- они не бодаются. Ждём тебя.</a:t>
              </a:r>
              <a:endParaRPr lang="ru-RU" sz="3600" b="1" dirty="0"/>
            </a:p>
          </p:txBody>
        </p:sp>
      </p:grpSp>
      <p:pic>
        <p:nvPicPr>
          <p:cNvPr id="11" name="Picture 2" descr="C:\Documents and Settings\Игорь\Мои документы\рисунки\рисунки-4\рисунки\CLIPART2\J0215227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714348" y="285728"/>
            <a:ext cx="1934443" cy="2286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Другая 3">
      <a:dk1>
        <a:srgbClr val="0070C0"/>
      </a:dk1>
      <a:lt1>
        <a:srgbClr val="7FC9FF"/>
      </a:lt1>
      <a:dk2>
        <a:srgbClr val="FF0000"/>
      </a:dk2>
      <a:lt2>
        <a:srgbClr val="FFB800"/>
      </a:lt2>
      <a:accent1>
        <a:srgbClr val="FFD465"/>
      </a:accent1>
      <a:accent2>
        <a:srgbClr val="000000"/>
      </a:accent2>
      <a:accent3>
        <a:srgbClr val="C5B1FF"/>
      </a:accent3>
      <a:accent4>
        <a:srgbClr val="000000"/>
      </a:accent4>
      <a:accent5>
        <a:srgbClr val="FFF6B8"/>
      </a:accent5>
      <a:accent6>
        <a:srgbClr val="3E00ED"/>
      </a:accent6>
      <a:hlink>
        <a:srgbClr val="37FF37"/>
      </a:hlink>
      <a:folHlink>
        <a:srgbClr val="0070C0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558</TotalTime>
  <Words>224</Words>
  <Application>Microsoft Office PowerPoint</Application>
  <PresentationFormat>Экран (4:3)</PresentationFormat>
  <Paragraphs>50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Солнцестояние</vt:lpstr>
      <vt:lpstr>Открытый урок русского языка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Домашнее задание</vt:lpstr>
    </vt:vector>
  </TitlesOfParts>
  <Company>БРГУ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Привет!!!!</dc:creator>
  <cp:lastModifiedBy>acer</cp:lastModifiedBy>
  <cp:revision>59</cp:revision>
  <dcterms:created xsi:type="dcterms:W3CDTF">2010-11-23T10:48:52Z</dcterms:created>
  <dcterms:modified xsi:type="dcterms:W3CDTF">2012-11-26T13:05:03Z</dcterms:modified>
</cp:coreProperties>
</file>