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8" r:id="rId10"/>
    <p:sldId id="269" r:id="rId11"/>
    <p:sldId id="263" r:id="rId12"/>
    <p:sldId id="264" r:id="rId13"/>
    <p:sldId id="265" r:id="rId14"/>
    <p:sldId id="266" r:id="rId15"/>
    <p:sldId id="267" r:id="rId16"/>
    <p:sldId id="272" r:id="rId17"/>
    <p:sldId id="271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099DB-6671-4676-B13E-DDBEF14FCE99}" type="datetimeFigureOut">
              <a:rPr lang="ru-RU" smtClean="0"/>
              <a:t>25.10.2009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591A7B-3E8C-498D-B997-0E7DEDF7B09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099DB-6671-4676-B13E-DDBEF14FCE99}" type="datetimeFigureOut">
              <a:rPr lang="ru-RU" smtClean="0"/>
              <a:t>25.10.2009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91A7B-3E8C-498D-B997-0E7DEDF7B09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9A591A7B-3E8C-498D-B997-0E7DEDF7B09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099DB-6671-4676-B13E-DDBEF14FCE99}" type="datetimeFigureOut">
              <a:rPr lang="ru-RU" smtClean="0"/>
              <a:t>25.10.2009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099DB-6671-4676-B13E-DDBEF14FCE99}" type="datetimeFigureOut">
              <a:rPr lang="ru-RU" smtClean="0"/>
              <a:t>25.10.2009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9A591A7B-3E8C-498D-B997-0E7DEDF7B09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099DB-6671-4676-B13E-DDBEF14FCE99}" type="datetimeFigureOut">
              <a:rPr lang="ru-RU" smtClean="0"/>
              <a:t>25.10.2009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591A7B-3E8C-498D-B997-0E7DEDF7B09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A9099DB-6671-4676-B13E-DDBEF14FCE99}" type="datetimeFigureOut">
              <a:rPr lang="ru-RU" smtClean="0"/>
              <a:t>25.10.2009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591A7B-3E8C-498D-B997-0E7DEDF7B09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099DB-6671-4676-B13E-DDBEF14FCE99}" type="datetimeFigureOut">
              <a:rPr lang="ru-RU" smtClean="0"/>
              <a:t>25.10.2009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9A591A7B-3E8C-498D-B997-0E7DEDF7B095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099DB-6671-4676-B13E-DDBEF14FCE99}" type="datetimeFigureOut">
              <a:rPr lang="ru-RU" smtClean="0"/>
              <a:t>25.10.2009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9A591A7B-3E8C-498D-B997-0E7DEDF7B0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099DB-6671-4676-B13E-DDBEF14FCE99}" type="datetimeFigureOut">
              <a:rPr lang="ru-RU" smtClean="0"/>
              <a:t>25.10.2009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A591A7B-3E8C-498D-B997-0E7DEDF7B09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591A7B-3E8C-498D-B997-0E7DEDF7B095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099DB-6671-4676-B13E-DDBEF14FCE99}" type="datetimeFigureOut">
              <a:rPr lang="ru-RU" smtClean="0"/>
              <a:t>25.10.2009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9A591A7B-3E8C-498D-B997-0E7DEDF7B09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A9099DB-6671-4676-B13E-DDBEF14FCE99}" type="datetimeFigureOut">
              <a:rPr lang="ru-RU" smtClean="0"/>
              <a:t>25.10.2009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A9099DB-6671-4676-B13E-DDBEF14FCE99}" type="datetimeFigureOut">
              <a:rPr lang="ru-RU" smtClean="0"/>
              <a:t>25.10.2009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9A591A7B-3E8C-498D-B997-0E7DEDF7B095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4500570"/>
            <a:ext cx="3357586" cy="1857388"/>
          </a:xfrm>
        </p:spPr>
        <p:txBody>
          <a:bodyPr>
            <a:normAutofit fontScale="70000" lnSpcReduction="20000"/>
          </a:bodyPr>
          <a:lstStyle/>
          <a:p>
            <a:r>
              <a:rPr lang="ru-RU" sz="3200" dirty="0" smtClean="0"/>
              <a:t>26.10.2009</a:t>
            </a:r>
          </a:p>
          <a:p>
            <a:endParaRPr lang="ru-RU" sz="3200" dirty="0" smtClean="0"/>
          </a:p>
          <a:p>
            <a:r>
              <a:rPr lang="ru-RU" sz="3200" dirty="0" smtClean="0"/>
              <a:t>5 класс</a:t>
            </a:r>
          </a:p>
          <a:p>
            <a:r>
              <a:rPr lang="ru-RU" sz="3200" dirty="0" smtClean="0"/>
              <a:t>История Древнего мира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Религия древних египтян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643182"/>
            <a:ext cx="3143272" cy="2357454"/>
          </a:xfrm>
          <a:prstGeom prst="rect">
            <a:avLst/>
          </a:prstGeom>
        </p:spPr>
      </p:pic>
      <p:pic>
        <p:nvPicPr>
          <p:cNvPr id="6" name="Рисунок 5" descr="Анубис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2571744"/>
            <a:ext cx="3170695" cy="24771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 к документу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984628" cy="4572000"/>
          </a:xfrm>
        </p:spPr>
        <p:txBody>
          <a:bodyPr/>
          <a:lstStyle/>
          <a:p>
            <a:r>
              <a:rPr lang="ru-RU" dirty="0" smtClean="0"/>
              <a:t>Кого в Древнем Египте считали хорошим человеком?</a:t>
            </a:r>
          </a:p>
          <a:p>
            <a:r>
              <a:rPr lang="ru-RU" dirty="0" smtClean="0"/>
              <a:t>Где человек произносил подобную клятву?</a:t>
            </a:r>
          </a:p>
          <a:p>
            <a:r>
              <a:rPr lang="ru-RU" dirty="0" smtClean="0"/>
              <a:t>Для чего нужна была подобная клятва?</a:t>
            </a:r>
            <a:endParaRPr lang="ru-RU" dirty="0"/>
          </a:p>
        </p:txBody>
      </p:sp>
      <p:pic>
        <p:nvPicPr>
          <p:cNvPr id="4" name="Рисунок 3" descr="Суд Осирис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1416550"/>
            <a:ext cx="4238632" cy="5198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Амон-Ра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Амон_Ра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571736" y="1526656"/>
            <a:ext cx="3786214" cy="4798371"/>
          </a:xfrm>
          <a:ln>
            <a:solidFill>
              <a:schemeClr val="tx1">
                <a:alpha val="97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Апоп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Апоп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lum bright="20000" contrast="20000"/>
          </a:blip>
          <a:stretch>
            <a:fillRect/>
          </a:stretch>
        </p:blipFill>
        <p:spPr>
          <a:xfrm>
            <a:off x="1500166" y="1428736"/>
            <a:ext cx="6140667" cy="48933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Геб и Нут_2.jpg"/>
          <p:cNvPicPr>
            <a:picLocks noChangeAspect="1"/>
          </p:cNvPicPr>
          <p:nvPr/>
        </p:nvPicPr>
        <p:blipFill>
          <a:blip r:embed="rId2">
            <a:lum bright="10000" contrast="30000"/>
          </a:blip>
          <a:stretch>
            <a:fillRect/>
          </a:stretch>
        </p:blipFill>
        <p:spPr>
          <a:xfrm>
            <a:off x="2214546" y="2643182"/>
            <a:ext cx="4916615" cy="29192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Геб и Нут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Геб и Нут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785918" y="1857364"/>
            <a:ext cx="5572164" cy="4309721"/>
          </a:xfrm>
          <a:ln>
            <a:solidFill>
              <a:schemeClr val="tx1">
                <a:alpha val="97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Тот_2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lum bright="10000" contrast="20000"/>
          </a:blip>
          <a:stretch>
            <a:fillRect/>
          </a:stretch>
        </p:blipFill>
        <p:spPr>
          <a:xfrm>
            <a:off x="6215074" y="1428735"/>
            <a:ext cx="2702638" cy="5013589"/>
          </a:xfrm>
        </p:spPr>
      </p:pic>
      <p:pic>
        <p:nvPicPr>
          <p:cNvPr id="6" name="Рисунок 5" descr="Тот.jpg"/>
          <p:cNvPicPr>
            <a:picLocks noChangeAspect="1"/>
          </p:cNvPicPr>
          <p:nvPr/>
        </p:nvPicPr>
        <p:blipFill>
          <a:blip r:embed="rId3">
            <a:lum contrast="30000"/>
          </a:blip>
          <a:stretch>
            <a:fillRect/>
          </a:stretch>
        </p:blipFill>
        <p:spPr>
          <a:xfrm>
            <a:off x="214282" y="1498178"/>
            <a:ext cx="4071966" cy="5089958"/>
          </a:xfrm>
          <a:prstGeom prst="rect">
            <a:avLst/>
          </a:prstGeom>
        </p:spPr>
      </p:pic>
      <p:pic>
        <p:nvPicPr>
          <p:cNvPr id="7" name="Рисунок 6" descr="Тот_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108" y="1571612"/>
            <a:ext cx="5072098" cy="5072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Бастет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Бастет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714612" y="1547939"/>
            <a:ext cx="3929090" cy="4613977"/>
          </a:xfrm>
          <a:ln>
            <a:solidFill>
              <a:schemeClr val="tx1">
                <a:alpha val="97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Анубис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Анубис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4000496" y="1343011"/>
            <a:ext cx="4953024" cy="5283225"/>
          </a:xfrm>
        </p:spPr>
      </p:pic>
      <p:pic>
        <p:nvPicPr>
          <p:cNvPr id="5" name="Рисунок 4" descr="Анубис_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357298"/>
            <a:ext cx="3771926" cy="2357454"/>
          </a:xfrm>
          <a:prstGeom prst="rect">
            <a:avLst/>
          </a:prstGeom>
        </p:spPr>
      </p:pic>
      <p:pic>
        <p:nvPicPr>
          <p:cNvPr id="6" name="Рисунок 5" descr="Анубис_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3714032"/>
            <a:ext cx="4714908" cy="2946818"/>
          </a:xfrm>
          <a:prstGeom prst="rect">
            <a:avLst/>
          </a:prstGeom>
        </p:spPr>
      </p:pic>
      <p:pic>
        <p:nvPicPr>
          <p:cNvPr id="7" name="Рисунок 6" descr="Анубис_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71736" y="1831007"/>
            <a:ext cx="3286148" cy="40837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Осирис и Исида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Суд Осириса_5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lum bright="10000" contrast="20000"/>
          </a:blip>
          <a:stretch>
            <a:fillRect/>
          </a:stretch>
        </p:blipFill>
        <p:spPr>
          <a:xfrm>
            <a:off x="4643438" y="2571744"/>
            <a:ext cx="4237493" cy="4071966"/>
          </a:xfrm>
        </p:spPr>
      </p:pic>
      <p:pic>
        <p:nvPicPr>
          <p:cNvPr id="5" name="Рисунок 4" descr="Сет_3.jpg"/>
          <p:cNvPicPr>
            <a:picLocks noChangeAspect="1"/>
          </p:cNvPicPr>
          <p:nvPr/>
        </p:nvPicPr>
        <p:blipFill>
          <a:blip r:embed="rId3">
            <a:lum contrast="30000"/>
          </a:blip>
          <a:stretch>
            <a:fillRect/>
          </a:stretch>
        </p:blipFill>
        <p:spPr>
          <a:xfrm>
            <a:off x="214282" y="1428735"/>
            <a:ext cx="1785950" cy="3687123"/>
          </a:xfrm>
          <a:prstGeom prst="rect">
            <a:avLst/>
          </a:prstGeom>
        </p:spPr>
      </p:pic>
      <p:pic>
        <p:nvPicPr>
          <p:cNvPr id="6" name="Рисунок 5" descr="Сет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604" y="3136833"/>
            <a:ext cx="1928826" cy="3248549"/>
          </a:xfrm>
          <a:prstGeom prst="rect">
            <a:avLst/>
          </a:prstGeom>
        </p:spPr>
      </p:pic>
      <p:pic>
        <p:nvPicPr>
          <p:cNvPr id="7" name="Рисунок 6" descr="Исида.jpg"/>
          <p:cNvPicPr>
            <a:picLocks noChangeAspect="1"/>
          </p:cNvPicPr>
          <p:nvPr/>
        </p:nvPicPr>
        <p:blipFill>
          <a:blip r:embed="rId5">
            <a:lum bright="10000" contrast="20000"/>
          </a:blip>
          <a:stretch>
            <a:fillRect/>
          </a:stretch>
        </p:blipFill>
        <p:spPr>
          <a:xfrm>
            <a:off x="357158" y="1500173"/>
            <a:ext cx="4286280" cy="2812871"/>
          </a:xfrm>
          <a:prstGeom prst="rect">
            <a:avLst/>
          </a:prstGeom>
        </p:spPr>
      </p:pic>
      <p:pic>
        <p:nvPicPr>
          <p:cNvPr id="8" name="Рисунок 7" descr="Гор_4.jpg"/>
          <p:cNvPicPr>
            <a:picLocks noChangeAspect="1"/>
          </p:cNvPicPr>
          <p:nvPr/>
        </p:nvPicPr>
        <p:blipFill>
          <a:blip r:embed="rId6">
            <a:lum contrast="30000"/>
          </a:blip>
          <a:stretch>
            <a:fillRect/>
          </a:stretch>
        </p:blipFill>
        <p:spPr>
          <a:xfrm>
            <a:off x="3786182" y="1928802"/>
            <a:ext cx="1609734" cy="4040117"/>
          </a:xfrm>
          <a:prstGeom prst="rect">
            <a:avLst/>
          </a:prstGeom>
        </p:spPr>
      </p:pic>
      <p:pic>
        <p:nvPicPr>
          <p:cNvPr id="9" name="Рисунок 8" descr="Гор_2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8992" y="1928802"/>
            <a:ext cx="2013976" cy="4027952"/>
          </a:xfrm>
          <a:prstGeom prst="rect">
            <a:avLst/>
          </a:prstGeom>
        </p:spPr>
      </p:pic>
      <p:pic>
        <p:nvPicPr>
          <p:cNvPr id="10" name="Рисунок 9" descr="Гор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000364" y="1928802"/>
            <a:ext cx="2517470" cy="4027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Мумия, саркофаг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Саркофаг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3358831"/>
            <a:ext cx="4357718" cy="3302333"/>
          </a:xfrm>
        </p:spPr>
      </p:pic>
      <p:pic>
        <p:nvPicPr>
          <p:cNvPr id="5" name="Рисунок 4" descr="Саркофаг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428735"/>
            <a:ext cx="4385142" cy="3151821"/>
          </a:xfrm>
          <a:prstGeom prst="rect">
            <a:avLst/>
          </a:prstGeom>
        </p:spPr>
      </p:pic>
      <p:pic>
        <p:nvPicPr>
          <p:cNvPr id="7" name="Рисунок 6" descr="Саркофаг_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4606053"/>
            <a:ext cx="5268938" cy="2017015"/>
          </a:xfrm>
          <a:prstGeom prst="rect">
            <a:avLst/>
          </a:prstGeom>
        </p:spPr>
      </p:pic>
      <p:pic>
        <p:nvPicPr>
          <p:cNvPr id="6" name="Рисунок 5" descr="Саркофаг_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282" y="1428736"/>
            <a:ext cx="4357718" cy="2961886"/>
          </a:xfrm>
          <a:prstGeom prst="rect">
            <a:avLst/>
          </a:prstGeom>
        </p:spPr>
      </p:pic>
      <p:pic>
        <p:nvPicPr>
          <p:cNvPr id="8" name="Рисунок 7" descr="саркофаг_7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8992" y="1571612"/>
            <a:ext cx="2071702" cy="4821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442913">
              <a:buNone/>
            </a:pPr>
            <a:r>
              <a:rPr lang="ru-RU" dirty="0" smtClean="0"/>
              <a:t>Фараона называли в Египте «сыном бога» и «великим богом». Его прославляли: «Он солнце, видящий лучами своими». Большой честью считалось, если фараон позволит поцеловать свою сандалию.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/>
            <a:r>
              <a:rPr lang="ru-RU" dirty="0" smtClean="0"/>
              <a:t> </a:t>
            </a: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чем свидетельствуют эти факты?</a:t>
            </a:r>
          </a:p>
          <a:p>
            <a:pPr marL="0" indent="0"/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Какая связь существовала между религией и государственной властью?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Разминка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688034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Дельта – это 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 - высокий тростник в Египте, из которого делали материал для письма.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Фараон – это 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 - земледелец, имеющий свое небольшое хозяйство.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 - мастер, изготовлявший изображения из глины, камня, дерева, металла.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 - специалист по строительству зданий.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Религия – это 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… - сбор в пользу государства.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Закрепляем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Дайте определение понятию «религия».</a:t>
            </a:r>
          </a:p>
          <a:p>
            <a:r>
              <a:rPr lang="ru-RU" dirty="0" smtClean="0"/>
              <a:t>Какие религиозные верования существовали у древних египтян?</a:t>
            </a:r>
          </a:p>
          <a:p>
            <a:r>
              <a:rPr lang="ru-RU" dirty="0" smtClean="0"/>
              <a:t>Какая связь существует между религией и государственной властью?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214290"/>
            <a:ext cx="8599984" cy="6449988"/>
          </a:xfrm>
        </p:spPr>
      </p:pic>
      <p:sp>
        <p:nvSpPr>
          <p:cNvPr id="5" name="Прямоугольник 4"/>
          <p:cNvSpPr/>
          <p:nvPr/>
        </p:nvSpPr>
        <p:spPr>
          <a:xfrm>
            <a:off x="642910" y="571480"/>
            <a:ext cx="621195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/>
                <a:solidFill>
                  <a:schemeClr val="accent3"/>
                </a:solidFill>
                <a:effectLst/>
              </a:rPr>
              <a:t>Спасибо!</a:t>
            </a:r>
            <a:endParaRPr lang="ru-RU" sz="96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214290"/>
            <a:ext cx="8599984" cy="6449988"/>
          </a:xfrm>
        </p:spPr>
      </p:pic>
      <p:sp>
        <p:nvSpPr>
          <p:cNvPr id="5" name="Прямоугольник 4"/>
          <p:cNvSpPr/>
          <p:nvPr/>
        </p:nvSpPr>
        <p:spPr>
          <a:xfrm>
            <a:off x="642910" y="571480"/>
            <a:ext cx="621195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/>
                <a:solidFill>
                  <a:schemeClr val="accent3"/>
                </a:solidFill>
                <a:effectLst/>
              </a:rPr>
              <a:t>Спасибо!</a:t>
            </a:r>
            <a:endParaRPr lang="ru-RU" sz="96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ошибки в тексте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352425">
              <a:buNone/>
            </a:pPr>
            <a:r>
              <a:rPr lang="ru-RU" dirty="0" smtClean="0"/>
              <a:t>Молодой фараон Тутмос </a:t>
            </a:r>
            <a:r>
              <a:rPr lang="en-US" dirty="0" smtClean="0"/>
              <a:t>III</a:t>
            </a:r>
            <a:r>
              <a:rPr lang="ru-RU" dirty="0" smtClean="0"/>
              <a:t>, вскочив на коня, поскакал осматривать строительство новой пирамиды. Его приближенные ехали на верблюдах. Владыку Египта сопровождали послы вавилонского царя Хаммурапи, а также из стран Урарту и из государства хеттов. Ярко блестели стальные мечи греков – наемных телохранителей фараона.</a:t>
            </a:r>
          </a:p>
          <a:p>
            <a:pPr marL="0" indent="352425">
              <a:buNone/>
            </a:pPr>
            <a:r>
              <a:rPr lang="ru-RU" dirty="0" smtClean="0"/>
              <a:t>Руководитель строительства </a:t>
            </a:r>
            <a:r>
              <a:rPr lang="ru-RU" dirty="0" err="1" smtClean="0"/>
              <a:t>Птахотеп</a:t>
            </a:r>
            <a:r>
              <a:rPr lang="ru-RU" dirty="0" smtClean="0"/>
              <a:t>, верховный жрец бога Антона, рассказал царю о ходе работ  и пожаловался, что не хватает рабов для обжига кирпичей, - иначе стройка шла бы гораздо быстрее.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ошибки в тексте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0" indent="352425">
              <a:buNone/>
            </a:pPr>
            <a:r>
              <a:rPr lang="ru-RU" dirty="0" smtClean="0"/>
              <a:t>Молодой фараон Тутмос </a:t>
            </a:r>
            <a:r>
              <a:rPr lang="en-US" dirty="0" smtClean="0"/>
              <a:t>III</a:t>
            </a:r>
            <a:r>
              <a:rPr lang="ru-RU" dirty="0" smtClean="0"/>
              <a:t>, </a:t>
            </a:r>
            <a:r>
              <a:rPr lang="ru-RU" i="1" dirty="0" smtClean="0"/>
              <a:t>вскочив на коня</a:t>
            </a:r>
            <a:r>
              <a:rPr lang="ru-RU" dirty="0" smtClean="0"/>
              <a:t>, поскакал осматривать строительство </a:t>
            </a:r>
            <a:r>
              <a:rPr lang="ru-RU" i="1" dirty="0" smtClean="0"/>
              <a:t>новой пирамиды</a:t>
            </a:r>
            <a:r>
              <a:rPr lang="ru-RU" dirty="0" smtClean="0"/>
              <a:t>. Его приближенные ехали </a:t>
            </a:r>
            <a:r>
              <a:rPr lang="ru-RU" i="1" dirty="0" smtClean="0"/>
              <a:t>на верблюдах</a:t>
            </a:r>
            <a:r>
              <a:rPr lang="ru-RU" dirty="0" smtClean="0"/>
              <a:t>. Владыку Египта сопровождали послы вавилонского </a:t>
            </a:r>
            <a:r>
              <a:rPr lang="ru-RU" i="1" dirty="0" smtClean="0"/>
              <a:t>царя</a:t>
            </a:r>
            <a:r>
              <a:rPr lang="ru-RU" dirty="0" smtClean="0"/>
              <a:t> </a:t>
            </a:r>
            <a:r>
              <a:rPr lang="ru-RU" i="1" dirty="0" smtClean="0"/>
              <a:t>Хаммурапи</a:t>
            </a:r>
            <a:r>
              <a:rPr lang="ru-RU" dirty="0" smtClean="0"/>
              <a:t>, а также из стран </a:t>
            </a:r>
            <a:r>
              <a:rPr lang="ru-RU" i="1" dirty="0" smtClean="0"/>
              <a:t>Урарту</a:t>
            </a:r>
            <a:r>
              <a:rPr lang="ru-RU" dirty="0" smtClean="0"/>
              <a:t> и </a:t>
            </a:r>
            <a:r>
              <a:rPr lang="ru-RU" i="1" dirty="0" smtClean="0"/>
              <a:t>из государства хеттов</a:t>
            </a:r>
            <a:r>
              <a:rPr lang="ru-RU" dirty="0" smtClean="0"/>
              <a:t>. Ярко блестели </a:t>
            </a:r>
            <a:r>
              <a:rPr lang="ru-RU" i="1" dirty="0" smtClean="0"/>
              <a:t>стальные мечи </a:t>
            </a:r>
            <a:r>
              <a:rPr lang="ru-RU" dirty="0" smtClean="0"/>
              <a:t>греков – наемных телохранителей фараона.</a:t>
            </a:r>
          </a:p>
          <a:p>
            <a:pPr marL="0" indent="352425">
              <a:buNone/>
            </a:pPr>
            <a:r>
              <a:rPr lang="ru-RU" dirty="0" smtClean="0"/>
              <a:t>Руководитель строительства </a:t>
            </a:r>
            <a:r>
              <a:rPr lang="ru-RU" dirty="0" err="1" smtClean="0"/>
              <a:t>Птахотеп</a:t>
            </a:r>
            <a:r>
              <a:rPr lang="ru-RU" dirty="0" smtClean="0"/>
              <a:t>, верховный жрец бога Антона, рассказал царю о ходе работ  и пожаловался, что не хватает рабов для обжига </a:t>
            </a:r>
            <a:r>
              <a:rPr lang="ru-RU" i="1" dirty="0" smtClean="0"/>
              <a:t>кирпичей</a:t>
            </a:r>
            <a:r>
              <a:rPr lang="ru-RU" dirty="0" smtClean="0"/>
              <a:t>, - иначе стройка шла бы гораздо быстрее.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Подумайте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3091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Где находится Египет?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какие страны совершал походы фараон Тутмос</a:t>
            </a:r>
            <a:r>
              <a:rPr lang="en-US" dirty="0" smtClean="0"/>
              <a:t> </a:t>
            </a:r>
            <a:r>
              <a:rPr lang="en-US" dirty="0" smtClean="0"/>
              <a:t>III</a:t>
            </a:r>
            <a:r>
              <a:rPr lang="ru-RU" dirty="0" smtClean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Для чего фараоны Египта организовывали военные походы?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 было вооружено войско фараона?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 выглядели боевые колесницы?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Что привозили из походов их участники?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Каковы были результаты походов для фараона, военачальника и рядовых воинов?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Религия древних египтян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698876" cy="497378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урока.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Боги древних египтян.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Религиозные верования древних египтян.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Религия и власть фараона.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задание.</a:t>
            </a:r>
          </a:p>
          <a:p>
            <a:pPr marL="514350" indent="-51435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§10.</a:t>
            </a:r>
          </a:p>
          <a:p>
            <a:pPr marL="514350" indent="-514350">
              <a:buNone/>
            </a:pPr>
            <a:r>
              <a:rPr lang="ru-RU" dirty="0" smtClean="0"/>
              <a:t>Подготовить рассказ «Какие боги и религиозные верования существовали у древних египтян).</a:t>
            </a:r>
            <a:endParaRPr lang="ru-RU" dirty="0"/>
          </a:p>
        </p:txBody>
      </p:sp>
      <p:pic>
        <p:nvPicPr>
          <p:cNvPr id="4" name="Рисунок 3" descr="Анубис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1428736"/>
            <a:ext cx="3742199" cy="2923594"/>
          </a:xfrm>
          <a:prstGeom prst="rect">
            <a:avLst/>
          </a:prstGeom>
        </p:spPr>
      </p:pic>
      <p:pic>
        <p:nvPicPr>
          <p:cNvPr id="5" name="Рисунок 4" descr="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3804049"/>
            <a:ext cx="3786214" cy="2839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Храмы, статуи, жрецы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9.jpg"/>
          <p:cNvPicPr>
            <a:picLocks noGrp="1" noChangeAspect="1"/>
          </p:cNvPicPr>
          <p:nvPr>
            <p:ph sz="quarter" idx="1"/>
          </p:nvPr>
        </p:nvPicPr>
        <p:blipFill>
          <a:blip r:embed="rId2">
            <a:lum bright="10000" contrast="10000"/>
          </a:blip>
          <a:stretch>
            <a:fillRect/>
          </a:stretch>
        </p:blipFill>
        <p:spPr>
          <a:xfrm>
            <a:off x="285720" y="1500173"/>
            <a:ext cx="4500594" cy="2992895"/>
          </a:xfrm>
        </p:spPr>
      </p:pic>
      <p:pic>
        <p:nvPicPr>
          <p:cNvPr id="5" name="Рисунок 4" descr="Храмы_4.jpg"/>
          <p:cNvPicPr>
            <a:picLocks noChangeAspect="1"/>
          </p:cNvPicPr>
          <p:nvPr/>
        </p:nvPicPr>
        <p:blipFill>
          <a:blip r:embed="rId3">
            <a:lum bright="10000" contrast="10000"/>
          </a:blip>
          <a:stretch>
            <a:fillRect/>
          </a:stretch>
        </p:blipFill>
        <p:spPr>
          <a:xfrm>
            <a:off x="4786314" y="1428735"/>
            <a:ext cx="4132282" cy="3118703"/>
          </a:xfrm>
          <a:prstGeom prst="rect">
            <a:avLst/>
          </a:prstGeom>
        </p:spPr>
      </p:pic>
      <p:pic>
        <p:nvPicPr>
          <p:cNvPr id="6" name="Рисунок 5" descr="Храмы_3.jpg"/>
          <p:cNvPicPr>
            <a:picLocks noChangeAspect="1"/>
          </p:cNvPicPr>
          <p:nvPr/>
        </p:nvPicPr>
        <p:blipFill>
          <a:blip r:embed="rId4">
            <a:lum bright="-10000" contrast="10000"/>
          </a:blip>
          <a:stretch>
            <a:fillRect/>
          </a:stretch>
        </p:blipFill>
        <p:spPr>
          <a:xfrm>
            <a:off x="4786314" y="3950832"/>
            <a:ext cx="4125930" cy="2675408"/>
          </a:xfrm>
          <a:prstGeom prst="rect">
            <a:avLst/>
          </a:prstGeom>
        </p:spPr>
      </p:pic>
      <p:pic>
        <p:nvPicPr>
          <p:cNvPr id="7" name="Рисунок 6" descr="Храм_5.jpg"/>
          <p:cNvPicPr>
            <a:picLocks noChangeAspect="1"/>
          </p:cNvPicPr>
          <p:nvPr/>
        </p:nvPicPr>
        <p:blipFill>
          <a:blip r:embed="rId5">
            <a:lum bright="10000" contrast="20000"/>
          </a:blip>
          <a:stretch>
            <a:fillRect/>
          </a:stretch>
        </p:blipFill>
        <p:spPr>
          <a:xfrm>
            <a:off x="214282" y="3848096"/>
            <a:ext cx="4572032" cy="2786082"/>
          </a:xfrm>
          <a:prstGeom prst="rect">
            <a:avLst/>
          </a:prstGeom>
        </p:spPr>
      </p:pic>
      <p:pic>
        <p:nvPicPr>
          <p:cNvPr id="8" name="Рисунок 7" descr="2.jpg"/>
          <p:cNvPicPr>
            <a:picLocks noChangeAspect="1"/>
          </p:cNvPicPr>
          <p:nvPr/>
        </p:nvPicPr>
        <p:blipFill>
          <a:blip r:embed="rId6">
            <a:lum bright="20000" contrast="20000"/>
          </a:blip>
          <a:stretch>
            <a:fillRect/>
          </a:stretch>
        </p:blipFill>
        <p:spPr>
          <a:xfrm>
            <a:off x="6143636" y="1428736"/>
            <a:ext cx="2786082" cy="4195512"/>
          </a:xfrm>
          <a:prstGeom prst="rect">
            <a:avLst/>
          </a:prstGeom>
        </p:spPr>
      </p:pic>
      <p:pic>
        <p:nvPicPr>
          <p:cNvPr id="9" name="Рисунок 8" descr="16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4282" y="2430724"/>
            <a:ext cx="2786082" cy="4195512"/>
          </a:xfrm>
          <a:prstGeom prst="rect">
            <a:avLst/>
          </a:prstGeom>
        </p:spPr>
      </p:pic>
      <p:pic>
        <p:nvPicPr>
          <p:cNvPr id="11" name="Рисунок 10" descr="14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14612" y="2306670"/>
            <a:ext cx="3571900" cy="2846358"/>
          </a:xfrm>
          <a:prstGeom prst="rect">
            <a:avLst/>
          </a:prstGeom>
        </p:spPr>
      </p:pic>
      <p:pic>
        <p:nvPicPr>
          <p:cNvPr id="13" name="Рисунок 12" descr="Храмы_9.jpg"/>
          <p:cNvPicPr>
            <a:picLocks noChangeAspect="1"/>
          </p:cNvPicPr>
          <p:nvPr/>
        </p:nvPicPr>
        <p:blipFill>
          <a:blip r:embed="rId9">
            <a:lum bright="10000" contrast="30000"/>
          </a:blip>
          <a:stretch>
            <a:fillRect/>
          </a:stretch>
        </p:blipFill>
        <p:spPr>
          <a:xfrm>
            <a:off x="2428860" y="2311448"/>
            <a:ext cx="4357718" cy="32888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0"/>
                            </p:stCondLst>
                            <p:childTnLst>
                              <p:par>
                                <p:cTn id="3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5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3000"/>
                            </p:stCondLst>
                            <p:childTnLst>
                              <p:par>
                                <p:cTn id="5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85728"/>
            <a:ext cx="8534400" cy="785818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Книга мертвых </a:t>
            </a:r>
            <a:endParaRPr lang="ru-RU" sz="3600" dirty="0"/>
          </a:p>
        </p:txBody>
      </p:sp>
      <p:pic>
        <p:nvPicPr>
          <p:cNvPr id="6" name="Содержимое 5" descr="Книга мертвых.bmp"/>
          <p:cNvPicPr>
            <a:picLocks noGrp="1" noChangeAspect="1"/>
          </p:cNvPicPr>
          <p:nvPr>
            <p:ph sz="quarter" idx="1"/>
          </p:nvPr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1000100" y="1357298"/>
            <a:ext cx="7024486" cy="5244086"/>
          </a:xfrm>
          <a:ln>
            <a:solidFill>
              <a:schemeClr val="tx1">
                <a:alpha val="97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Книга мертвых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1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(вера в загробную жизнь)</a:t>
            </a:r>
            <a:endParaRPr lang="ru-RU" sz="31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260350">
              <a:buNone/>
            </a:pPr>
            <a:r>
              <a:rPr lang="ru-RU" dirty="0" smtClean="0"/>
              <a:t>«Слава тебе, бог великий, владыка обоюдной правды. Я пришел к тебе, господин мой. Ты привел меня, чтобы созерцать твою красоту. Я знаю тебя, я знаю имя твое, я знаю имена 42 богов, находящихся с тобой в чертоге обоюдной правды, которые живут, подстерегая злых и питаясь их кровью в день отчета перед лицом Благого. Вот я пришел к тебе, владыка правды; я принес правду, я отогнал ложь. Я не творил неправедного относительно людей, я не убивал… Я не делал зла. Не делал я того, что для богов мерзость… Не уменьшал хлебов в храмах, не убавлял пищи богов. Я не уменьшал меры зерна, не убавлял меры длины, не нарушал меры полей… Я чист, я чист, я чист, я чист…»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114</TotalTime>
  <Words>611</Words>
  <Application>Microsoft Office PowerPoint</Application>
  <PresentationFormat>Экран (4:3)</PresentationFormat>
  <Paragraphs>65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Официальная</vt:lpstr>
      <vt:lpstr>Религия древних египтян</vt:lpstr>
      <vt:lpstr>Разминка</vt:lpstr>
      <vt:lpstr>Найдите ошибки в тексте</vt:lpstr>
      <vt:lpstr>Найдите ошибки в тексте</vt:lpstr>
      <vt:lpstr>Подумайте</vt:lpstr>
      <vt:lpstr>Религия древних египтян</vt:lpstr>
      <vt:lpstr>Храмы, статуи, жрецы</vt:lpstr>
      <vt:lpstr>        Книга мертвых </vt:lpstr>
      <vt:lpstr>Книга мертвых  (вера в загробную жизнь)</vt:lpstr>
      <vt:lpstr>Вопросы к документу</vt:lpstr>
      <vt:lpstr>Амон-Ра</vt:lpstr>
      <vt:lpstr>Апоп</vt:lpstr>
      <vt:lpstr>Геб и Нут</vt:lpstr>
      <vt:lpstr>Тот</vt:lpstr>
      <vt:lpstr>Бастет</vt:lpstr>
      <vt:lpstr>Анубис</vt:lpstr>
      <vt:lpstr>Осирис и Исида</vt:lpstr>
      <vt:lpstr>Мумия, саркофаг</vt:lpstr>
      <vt:lpstr>Задача</vt:lpstr>
      <vt:lpstr>Закрепляем</vt:lpstr>
      <vt:lpstr>Слайд 21</vt:lpstr>
      <vt:lpstr>Слайд 22</vt:lpstr>
    </vt:vector>
  </TitlesOfParts>
  <Company>HOME 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Религия древних египтян</dc:title>
  <dc:creator>Татьяна</dc:creator>
  <cp:lastModifiedBy>Татьяна</cp:lastModifiedBy>
  <cp:revision>12</cp:revision>
  <dcterms:created xsi:type="dcterms:W3CDTF">2009-10-25T16:14:26Z</dcterms:created>
  <dcterms:modified xsi:type="dcterms:W3CDTF">2009-10-25T18:08:35Z</dcterms:modified>
</cp:coreProperties>
</file>