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1" r:id="rId3"/>
    <p:sldId id="270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15138" cy="9942513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3333CC"/>
    <a:srgbClr val="009900"/>
    <a:srgbClr val="33CC33"/>
    <a:srgbClr val="FB1705"/>
    <a:srgbClr val="F1F709"/>
    <a:srgbClr val="006600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6080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8552B9C-C98E-449D-B411-BCA6D09E2A88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3256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0800" y="0"/>
            <a:ext cx="295275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746125"/>
            <a:ext cx="4970463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53062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ru-RU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0800" y="9444038"/>
            <a:ext cx="295275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40D7040-B2C7-4512-A912-F20FE9C365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5890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F66C90-30F8-4442-8384-98C6671A7299}" type="slidenum">
              <a:rPr lang="ru-RU"/>
              <a:pPr/>
              <a:t>4</a:t>
            </a:fld>
            <a:endParaRPr lang="ru-RU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Сегодня мы познакомимся с новым правилом.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0C8361-54DA-4D9F-9E46-A20AE59A2072}" type="slidenum">
              <a:rPr lang="ru-RU"/>
              <a:pPr/>
              <a:t>13</a:t>
            </a:fld>
            <a:endParaRPr lang="ru-RU"/>
          </a:p>
        </p:txBody>
      </p:sp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А теперь приступим к выполнению заданий в тетради.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D194D1-18C4-4D90-8728-9643DBF06A75}" type="slidenum">
              <a:rPr lang="ru-RU"/>
              <a:pPr/>
              <a:t>5</a:t>
            </a:fld>
            <a:endParaRPr lang="ru-RU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Прочитайте слова и подумайте: что особенного в произношении суффикса в каждом слове?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54618C-0EDB-4ED6-933B-F1D12FB6CBA5}" type="slidenum">
              <a:rPr lang="ru-RU"/>
              <a:pPr/>
              <a:t>6</a:t>
            </a:fld>
            <a:endParaRPr lang="ru-RU"/>
          </a:p>
        </p:txBody>
      </p:sp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Эти суффиксы произносятся одинаково, а как они пишутся?</a:t>
            </a:r>
          </a:p>
          <a:p>
            <a:r>
              <a:rPr lang="ru-RU"/>
              <a:t>Пишутся они по-разному. Сегодня мы должны понять, почему в одних словах пишется суффикс -ек-, а в других словах – суффикс -ик-?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1D41CB-C69E-416E-81D1-B887AD369A0F}" type="slidenum">
              <a:rPr lang="ru-RU"/>
              <a:pPr/>
              <a:t>7</a:t>
            </a:fld>
            <a:endParaRPr lang="ru-RU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Наблюдение над словами.</a:t>
            </a:r>
          </a:p>
          <a:p>
            <a:r>
              <a:rPr lang="ru-RU"/>
              <a:t>Что происходит с гласным в суффиксе при изменении формы слова?</a:t>
            </a:r>
          </a:p>
          <a:p>
            <a:r>
              <a:rPr lang="ru-RU"/>
              <a:t>(наблюдение над тремя словами)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C533FC-5744-474C-AF1E-FCD400375874}" type="slidenum">
              <a:rPr lang="ru-RU"/>
              <a:pPr/>
              <a:t>8</a:t>
            </a:fld>
            <a:endParaRPr lang="ru-RU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Прочитайте правило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31F205-00C2-4579-8B60-D3F8038CD0D1}" type="slidenum">
              <a:rPr lang="ru-RU"/>
              <a:pPr/>
              <a:t>9</a:t>
            </a:fld>
            <a:endParaRPr lang="ru-RU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Что происходит с гласным в суффиксе?</a:t>
            </a:r>
          </a:p>
          <a:p>
            <a:r>
              <a:rPr lang="ru-RU"/>
              <a:t>Есть бараш</a:t>
            </a:r>
            <a:r>
              <a:rPr lang="en-US"/>
              <a:t>[</a:t>
            </a:r>
            <a:r>
              <a:rPr lang="ru-RU"/>
              <a:t>ик</a:t>
            </a:r>
            <a:r>
              <a:rPr lang="en-US"/>
              <a:t>]</a:t>
            </a:r>
            <a:r>
              <a:rPr lang="ru-RU"/>
              <a:t>. Нет бараш</a:t>
            </a:r>
            <a:r>
              <a:rPr lang="en-US"/>
              <a:t>[</a:t>
            </a:r>
            <a:r>
              <a:rPr lang="ru-RU"/>
              <a:t>ик</a:t>
            </a:r>
            <a:r>
              <a:rPr lang="en-US"/>
              <a:t>]</a:t>
            </a:r>
            <a:r>
              <a:rPr lang="ru-RU"/>
              <a:t>а. Мы так говорим? (нет). А как мы говорим? (нет барашка). Что происходит с гласным? (не произносится, исчезает, убегает). А в слове «барашек» пишется суффикс -ек-. Может быть надо произносить барашЕка?( нет, надо произносить «барашка»). Что произошло с гласным «Е»?</a:t>
            </a:r>
          </a:p>
          <a:p>
            <a:r>
              <a:rPr lang="ru-RU"/>
              <a:t>Аналогично другие примеры.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51FA6D-4F39-4679-B4BA-41FAEC9B45D3}" type="slidenum">
              <a:rPr lang="ru-RU"/>
              <a:pPr/>
              <a:t>10</a:t>
            </a:fld>
            <a:endParaRPr lang="ru-RU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Прочитайте правило.</a:t>
            </a:r>
          </a:p>
          <a:p>
            <a:r>
              <a:rPr lang="ru-RU"/>
              <a:t>Гласный звук из суффикса -ек- исчезает, убегает, выпадает. Такой гласный называется «БЕГЛЫМ ГЛАСНЫМ».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D524E-A373-4EA2-A1B5-20D9C2B984AC}" type="slidenum">
              <a:rPr lang="ru-RU"/>
              <a:pPr/>
              <a:t>11</a:t>
            </a:fld>
            <a:endParaRPr lang="ru-RU"/>
          </a:p>
        </p:txBody>
      </p:sp>
      <p:sp>
        <p:nvSpPr>
          <p:cNvPr id="45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Попробуйте выполнить задание. Объясните написание суффиксов. Для этого нужно…(изменить слово и понаблюдать, не выпадает ли гласный звук. Если звук не выпадает – пишем «ИК», если выпадает, пишем «ЕК».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7E770FB-D472-4792-9DB1-C82029BA0DEA}" type="slidenum">
              <a:rPr lang="ru-RU"/>
              <a:pPr/>
              <a:t>12</a:t>
            </a:fld>
            <a:endParaRPr lang="ru-RU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Добавьте суффикс, чтобы у слов появилось уменьшительно-ласкательное значение. Помните о чередовании звуков </a:t>
            </a:r>
            <a:r>
              <a:rPr lang="en-US"/>
              <a:t>[</a:t>
            </a:r>
            <a:r>
              <a:rPr lang="ru-RU"/>
              <a:t>к//ч</a:t>
            </a:r>
            <a:r>
              <a:rPr lang="en-US"/>
              <a:t>]</a:t>
            </a:r>
            <a:r>
              <a:rPr lang="ru-RU"/>
              <a:t>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990600"/>
            <a:ext cx="7772400" cy="13716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429000"/>
            <a:ext cx="7010400" cy="16002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195B2AA-4760-4E6C-8DBF-4A301CF657C3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685800" y="2393950"/>
            <a:ext cx="7772400" cy="109538"/>
          </a:xfrm>
          <a:custGeom>
            <a:avLst/>
            <a:gdLst>
              <a:gd name="G0" fmla="+- 618 0 0"/>
            </a:gdLst>
            <a:ahLst/>
            <a:cxnLst>
              <a:cxn ang="0">
                <a:pos x="0" y="0"/>
              </a:cxn>
              <a:cxn ang="0">
                <a:pos x="618" y="0"/>
              </a:cxn>
              <a:cxn ang="0">
                <a:pos x="618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618" y="0"/>
                </a:lnTo>
                <a:lnTo>
                  <a:pt x="618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7F7B1-24B3-4197-8FE4-8FAC9E4E2D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3838" y="304800"/>
            <a:ext cx="2001837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66738" y="304800"/>
            <a:ext cx="58547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B85C12-37A3-4436-8F98-FA2A05289A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7E7CC-1710-4F9C-A669-CDAE529584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E315A-83FC-4E17-A2D9-C9227C4763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667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752600"/>
            <a:ext cx="39243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18E1D7-B9E3-474C-B03F-4AFA85FE8FA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3546DA-A1B7-437D-8B4A-66F933435B9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092A5F-F94B-47A6-B275-EA810C278C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DB9BDC-2EB0-495F-B911-B992E1BB7F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23F5BC-BBEE-48BC-9206-C0BC05E42C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A9898-A1AF-4ACE-94EA-FB3759293B8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t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66738" y="1752600"/>
            <a:ext cx="80010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609600" y="1566863"/>
            <a:ext cx="7958138" cy="109537"/>
          </a:xfrm>
          <a:custGeom>
            <a:avLst/>
            <a:gdLst>
              <a:gd name="G0" fmla="+- 585 0 0"/>
            </a:gdLst>
            <a:ahLst/>
            <a:cxnLst>
              <a:cxn ang="0">
                <a:pos x="0" y="0"/>
              </a:cxn>
              <a:cxn ang="0">
                <a:pos x="585" y="0"/>
              </a:cxn>
              <a:cxn ang="0">
                <a:pos x="585" y="1000"/>
              </a:cxn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ru-RU" sz="2400">
              <a:latin typeface="Times New Roman" pitchFamily="18" charset="0"/>
            </a:endParaRPr>
          </a:p>
        </p:txBody>
      </p:sp>
      <p:sp>
        <p:nvSpPr>
          <p:cNvPr id="32773" name="Line 5"/>
          <p:cNvSpPr>
            <a:spLocks noChangeShapeType="1"/>
          </p:cNvSpPr>
          <p:nvPr/>
        </p:nvSpPr>
        <p:spPr bwMode="auto">
          <a:xfrm flipV="1">
            <a:off x="609600" y="61722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+mn-lt"/>
              </a:defRPr>
            </a:lvl1pPr>
          </a:lstStyle>
          <a:p>
            <a:fld id="{31CD1C62-586F-46AB-AFF4-03BE311BA1B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800">
          <a:solidFill>
            <a:schemeClr val="tx2"/>
          </a:solidFill>
          <a:latin typeface="Verdana" pitchFamily="34" charset="0"/>
        </a:defRPr>
      </a:lvl9pPr>
    </p:titleStyle>
    <p:bodyStyle>
      <a:lvl1pPr marL="469900" indent="-4699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304925" indent="-395288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o"/>
        <a:defRPr sz="2300">
          <a:solidFill>
            <a:schemeClr val="tx1"/>
          </a:solidFill>
          <a:latin typeface="+mn-lt"/>
        </a:defRPr>
      </a:lvl3pPr>
      <a:lvl4pPr marL="1693863" indent="-3873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939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511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30083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655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922713" indent="-398463" algn="l" rtl="0" fontAlgn="base">
        <a:spcBef>
          <a:spcPct val="25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188640"/>
            <a:ext cx="471321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29 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ноября.</a:t>
            </a:r>
          </a:p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Классная работа.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2204864"/>
            <a:ext cx="4730782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Ии 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Кк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Ее</a:t>
            </a:r>
          </a:p>
          <a:p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ек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ик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</a:t>
            </a:r>
            <a:r>
              <a:rPr lang="ru-RU" sz="5400" b="1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ек</a:t>
            </a:r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r>
              <a:rPr lang="ru-RU" sz="5400" b="1" dirty="0" err="1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о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нок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ёнок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2205038"/>
            <a:ext cx="8291512" cy="39211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300" b="1"/>
              <a:t>Суффикс </a:t>
            </a:r>
            <a:r>
              <a:rPr lang="ru-RU" sz="4300" b="1">
                <a:solidFill>
                  <a:srgbClr val="33CC33"/>
                </a:solidFill>
              </a:rPr>
              <a:t>-ек-</a:t>
            </a:r>
            <a:r>
              <a:rPr lang="ru-RU" sz="4300" b="1"/>
              <a:t> пишется, </a:t>
            </a:r>
          </a:p>
          <a:p>
            <a:pPr algn="ctr">
              <a:buFont typeface="Wingdings" pitchFamily="2" charset="2"/>
              <a:buNone/>
            </a:pPr>
            <a:r>
              <a:rPr lang="ru-RU" sz="4300" b="1"/>
              <a:t>если при изменении слова гласный </a:t>
            </a:r>
          </a:p>
          <a:p>
            <a:pPr algn="ctr">
              <a:buFont typeface="Wingdings" pitchFamily="2" charset="2"/>
              <a:buNone/>
            </a:pPr>
            <a:r>
              <a:rPr lang="ru-RU" sz="4300" b="1"/>
              <a:t>«убегает»</a:t>
            </a:r>
          </a:p>
        </p:txBody>
      </p:sp>
      <p:sp>
        <p:nvSpPr>
          <p:cNvPr id="16388" name="Rectangle 4" descr="Светлый горизонтальный"/>
          <p:cNvSpPr>
            <a:spLocks noChangeArrowheads="1"/>
          </p:cNvSpPr>
          <p:nvPr/>
        </p:nvSpPr>
        <p:spPr bwMode="auto">
          <a:xfrm>
            <a:off x="766763" y="4573588"/>
            <a:ext cx="6408737" cy="719137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6389" name="Picture 5" descr="PROFES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3716338"/>
            <a:ext cx="1889125" cy="2727325"/>
          </a:xfrm>
          <a:prstGeom prst="rect">
            <a:avLst/>
          </a:prstGeom>
          <a:noFill/>
        </p:spPr>
      </p:pic>
      <p:pic>
        <p:nvPicPr>
          <p:cNvPr id="16390" name="Picture 6" descr="arg-e-25-trans-y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16563"/>
            <a:ext cx="752475" cy="790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4.62428E-7 L 1.00225 0.00555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100" y="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7" grpId="0" uiExpand="1" build="p"/>
      <p:bldP spid="1638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Объясните написание суффиксов в словах: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гвозд</a:t>
            </a:r>
            <a:r>
              <a:rPr lang="ru-RU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(нет гвозд</a:t>
            </a:r>
            <a:r>
              <a:rPr lang="ru-RU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</a:p>
          <a:p>
            <a:pPr>
              <a:buFont typeface="Wingdings" pitchFamily="2" charset="2"/>
              <a:buNone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сыноч</a:t>
            </a:r>
            <a:r>
              <a:rPr lang="ru-RU" b="1" u="sng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 (нет сыноч</a:t>
            </a:r>
            <a:r>
              <a:rPr lang="ru-RU" b="1" u="sng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</a:p>
          <a:p>
            <a:pPr>
              <a:buFont typeface="Wingdings" pitchFamily="2" charset="2"/>
              <a:buNone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час</a:t>
            </a:r>
            <a:r>
              <a:rPr lang="ru-RU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  (нет час</a:t>
            </a:r>
            <a:r>
              <a:rPr lang="ru-RU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</a:p>
          <a:p>
            <a:pPr>
              <a:buFont typeface="Wingdings" pitchFamily="2" charset="2"/>
              <a:buNone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часоч</a:t>
            </a:r>
            <a:r>
              <a:rPr lang="ru-RU" b="1" u="sng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(нет часоч</a:t>
            </a:r>
            <a:r>
              <a:rPr lang="ru-RU" b="1" u="sng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</a:p>
          <a:p>
            <a:pPr>
              <a:buFont typeface="Wingdings" pitchFamily="2" charset="2"/>
              <a:buNone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цвет</a:t>
            </a:r>
            <a:r>
              <a:rPr lang="ru-RU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    (нет цвет</a:t>
            </a:r>
            <a:r>
              <a:rPr lang="ru-RU" b="1" u="sng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</a:p>
          <a:p>
            <a:pPr>
              <a:buFont typeface="Wingdings" pitchFamily="2" charset="2"/>
              <a:buNone/>
            </a:pP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цветоч</a:t>
            </a:r>
            <a:r>
              <a:rPr lang="ru-RU" b="1" u="sng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ек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  (нет цветоч</a:t>
            </a:r>
            <a:r>
              <a:rPr lang="ru-RU" b="1" u="sng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</a:t>
            </a:r>
            <a:r>
              <a:rPr lang="ru-RU" b="1">
                <a:effectLst>
                  <a:outerShdw blurRad="38100" dist="38100" dir="2700000" algn="tl">
                    <a:srgbClr val="C0C0C0"/>
                  </a:outerShdw>
                </a:effectLst>
              </a:rPr>
              <a:t>а)</a:t>
            </a:r>
          </a:p>
        </p:txBody>
      </p:sp>
      <p:sp useBgFill="1">
        <p:nvSpPr>
          <p:cNvPr id="18436" name="Rectangle 4"/>
          <p:cNvSpPr>
            <a:spLocks noChangeArrowheads="1"/>
          </p:cNvSpPr>
          <p:nvPr/>
        </p:nvSpPr>
        <p:spPr bwMode="auto">
          <a:xfrm>
            <a:off x="2898775" y="1789113"/>
            <a:ext cx="3744913" cy="50323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18437" name="Rectangle 5"/>
          <p:cNvSpPr>
            <a:spLocks noChangeArrowheads="1"/>
          </p:cNvSpPr>
          <p:nvPr/>
        </p:nvSpPr>
        <p:spPr bwMode="auto">
          <a:xfrm>
            <a:off x="2932113" y="2392363"/>
            <a:ext cx="3240087" cy="50323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18438" name="Rectangle 6"/>
          <p:cNvSpPr>
            <a:spLocks noChangeArrowheads="1"/>
          </p:cNvSpPr>
          <p:nvPr/>
        </p:nvSpPr>
        <p:spPr bwMode="auto">
          <a:xfrm>
            <a:off x="2744788" y="2960688"/>
            <a:ext cx="3384550" cy="433387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18439" name="Rectangle 7"/>
          <p:cNvSpPr>
            <a:spLocks noChangeArrowheads="1"/>
          </p:cNvSpPr>
          <p:nvPr/>
        </p:nvSpPr>
        <p:spPr bwMode="auto">
          <a:xfrm>
            <a:off x="2927350" y="4603750"/>
            <a:ext cx="3384550" cy="50323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18440" name="Rectangle 8"/>
          <p:cNvSpPr>
            <a:spLocks noChangeArrowheads="1"/>
          </p:cNvSpPr>
          <p:nvPr/>
        </p:nvSpPr>
        <p:spPr bwMode="auto">
          <a:xfrm>
            <a:off x="2905125" y="4073525"/>
            <a:ext cx="3241675" cy="50323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 useBgFill="1">
        <p:nvSpPr>
          <p:cNvPr id="18441" name="Rectangle 9"/>
          <p:cNvSpPr>
            <a:spLocks noChangeArrowheads="1"/>
          </p:cNvSpPr>
          <p:nvPr/>
        </p:nvSpPr>
        <p:spPr bwMode="auto">
          <a:xfrm>
            <a:off x="2916238" y="3429000"/>
            <a:ext cx="3240087" cy="503238"/>
          </a:xfrm>
          <a:prstGeom prst="rect">
            <a:avLst/>
          </a:prstGeom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0"/>
                                        <p:tgtEl>
                                          <p:spTgt spid="18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50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1" uiExpand="1" build="p"/>
      <p:bldP spid="18436" grpId="0" animBg="1"/>
      <p:bldP spid="18437" grpId="0" animBg="1"/>
      <p:bldP spid="18438" grpId="0" animBg="1"/>
      <p:bldP spid="18439" grpId="0" animBg="1"/>
      <p:bldP spid="18440" grpId="0" animBg="1"/>
      <p:bldP spid="184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001000" cy="1216025"/>
          </a:xfrm>
        </p:spPr>
        <p:txBody>
          <a:bodyPr/>
          <a:lstStyle/>
          <a:p>
            <a:pPr algn="ctr"/>
            <a:r>
              <a:rPr lang="ru-RU" sz="3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Какой суффикс надо добавить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4525963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/>
              <a:t>пенёк</a:t>
            </a:r>
            <a:r>
              <a:rPr lang="en-US" b="1"/>
              <a:t>                   </a:t>
            </a:r>
            <a:r>
              <a:rPr lang="ru-RU" b="1"/>
              <a:t> пенёч</a:t>
            </a:r>
            <a:r>
              <a:rPr lang="ru-RU" b="1">
                <a:solidFill>
                  <a:srgbClr val="33CC33"/>
                </a:solidFill>
              </a:rPr>
              <a:t>ек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мяч                       мяч</a:t>
            </a:r>
            <a:r>
              <a:rPr lang="ru-RU" b="1">
                <a:solidFill>
                  <a:srgbClr val="006600"/>
                </a:solidFill>
              </a:rPr>
              <a:t>ик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дождь                   дожд</a:t>
            </a:r>
            <a:r>
              <a:rPr lang="ru-RU" b="1">
                <a:solidFill>
                  <a:srgbClr val="006600"/>
                </a:solidFill>
              </a:rPr>
              <a:t>ик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лист                      лист</a:t>
            </a:r>
            <a:r>
              <a:rPr lang="ru-RU" b="1">
                <a:solidFill>
                  <a:srgbClr val="006600"/>
                </a:solidFill>
              </a:rPr>
              <a:t>ик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листок                  листоч</a:t>
            </a:r>
            <a:r>
              <a:rPr lang="ru-RU" b="1">
                <a:solidFill>
                  <a:srgbClr val="33CC33"/>
                </a:solidFill>
              </a:rPr>
              <a:t>ек</a:t>
            </a:r>
          </a:p>
          <a:p>
            <a:pPr>
              <a:buFont typeface="Wingdings" pitchFamily="2" charset="2"/>
              <a:buNone/>
            </a:pPr>
            <a:r>
              <a:rPr lang="ru-RU" b="1"/>
              <a:t>корабль               корабл</a:t>
            </a:r>
            <a:r>
              <a:rPr lang="ru-RU" b="1">
                <a:solidFill>
                  <a:srgbClr val="006600"/>
                </a:solidFill>
              </a:rPr>
              <a:t>ик</a:t>
            </a:r>
            <a:r>
              <a:rPr lang="ru-RU"/>
              <a:t> </a:t>
            </a:r>
          </a:p>
        </p:txBody>
      </p:sp>
      <p:pic>
        <p:nvPicPr>
          <p:cNvPr id="27664" name="Picture 16" descr="000044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85113" y="1700213"/>
            <a:ext cx="1063625" cy="1063625"/>
          </a:xfrm>
          <a:prstGeom prst="rect">
            <a:avLst/>
          </a:prstGeom>
          <a:noFill/>
        </p:spPr>
      </p:pic>
      <p:sp>
        <p:nvSpPr>
          <p:cNvPr id="27665" name="AutoShape 17"/>
          <p:cNvSpPr>
            <a:spLocks noChangeArrowheads="1"/>
          </p:cNvSpPr>
          <p:nvPr/>
        </p:nvSpPr>
        <p:spPr bwMode="auto">
          <a:xfrm>
            <a:off x="3059113" y="5445125"/>
            <a:ext cx="935037" cy="576263"/>
          </a:xfrm>
          <a:prstGeom prst="flowChartAlternateProcess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/>
              <a:t>-</a:t>
            </a:r>
            <a:r>
              <a:rPr lang="ru-RU" sz="4000" b="1"/>
              <a:t>ек-</a:t>
            </a:r>
          </a:p>
        </p:txBody>
      </p:sp>
      <p:sp>
        <p:nvSpPr>
          <p:cNvPr id="27666" name="AutoShape 18"/>
          <p:cNvSpPr>
            <a:spLocks noChangeArrowheads="1"/>
          </p:cNvSpPr>
          <p:nvPr/>
        </p:nvSpPr>
        <p:spPr bwMode="auto">
          <a:xfrm>
            <a:off x="4572000" y="5445125"/>
            <a:ext cx="935038" cy="576263"/>
          </a:xfrm>
          <a:prstGeom prst="flowChartAlternateProcess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1"/>
              <a:t>-</a:t>
            </a:r>
            <a:r>
              <a:rPr lang="ru-RU" sz="4000" b="1"/>
              <a:t>ик-</a:t>
            </a:r>
          </a:p>
        </p:txBody>
      </p:sp>
      <p:sp>
        <p:nvSpPr>
          <p:cNvPr id="27667" name="Rectangle 19" descr="Светлый горизонтальный"/>
          <p:cNvSpPr>
            <a:spLocks noChangeArrowheads="1"/>
          </p:cNvSpPr>
          <p:nvPr/>
        </p:nvSpPr>
        <p:spPr bwMode="auto">
          <a:xfrm>
            <a:off x="4284663" y="1787525"/>
            <a:ext cx="2447925" cy="6477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8" name="Rectangle 20" descr="Светлый горизонтальный"/>
          <p:cNvSpPr>
            <a:spLocks noChangeArrowheads="1"/>
          </p:cNvSpPr>
          <p:nvPr/>
        </p:nvSpPr>
        <p:spPr bwMode="auto">
          <a:xfrm>
            <a:off x="4356100" y="2463800"/>
            <a:ext cx="2447925" cy="6477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69" name="Rectangle 21" descr="Светлый горизонтальный"/>
          <p:cNvSpPr>
            <a:spLocks noChangeArrowheads="1"/>
          </p:cNvSpPr>
          <p:nvPr/>
        </p:nvSpPr>
        <p:spPr bwMode="auto">
          <a:xfrm>
            <a:off x="4284663" y="2824163"/>
            <a:ext cx="2447925" cy="6477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70" name="Rectangle 22" descr="Светлый горизонтальный"/>
          <p:cNvSpPr>
            <a:spLocks noChangeArrowheads="1"/>
          </p:cNvSpPr>
          <p:nvPr/>
        </p:nvSpPr>
        <p:spPr bwMode="auto">
          <a:xfrm>
            <a:off x="4211638" y="3429000"/>
            <a:ext cx="2447925" cy="576263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71" name="Rectangle 23" descr="Светлый горизонтальный"/>
          <p:cNvSpPr>
            <a:spLocks noChangeArrowheads="1"/>
          </p:cNvSpPr>
          <p:nvPr/>
        </p:nvSpPr>
        <p:spPr bwMode="auto">
          <a:xfrm>
            <a:off x="4356100" y="3962400"/>
            <a:ext cx="2447925" cy="5334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672" name="Rectangle 24" descr="Светлый горизонтальный"/>
          <p:cNvSpPr>
            <a:spLocks noChangeArrowheads="1"/>
          </p:cNvSpPr>
          <p:nvPr/>
        </p:nvSpPr>
        <p:spPr bwMode="auto">
          <a:xfrm>
            <a:off x="4284663" y="4610100"/>
            <a:ext cx="2447925" cy="6477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6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30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30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30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30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30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30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uiExpand="1" build="p"/>
      <p:bldP spid="27665" grpId="0" animBg="1"/>
      <p:bldP spid="27666" grpId="0" animBg="1"/>
      <p:bldP spid="27667" grpId="0" animBg="1"/>
      <p:bldP spid="27668" grpId="0" animBg="1"/>
      <p:bldP spid="27669" grpId="0" animBg="1"/>
      <p:bldP spid="27670" grpId="0" animBg="1"/>
      <p:bldP spid="27671" grpId="0" animBg="1"/>
      <p:bldP spid="2767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600" b="1">
                <a:solidFill>
                  <a:srgbClr val="3333CC"/>
                </a:solidFill>
              </a:rPr>
              <a:t>А теперь поработаем </a:t>
            </a:r>
          </a:p>
          <a:p>
            <a:pPr algn="ctr">
              <a:buFont typeface="Wingdings" pitchFamily="2" charset="2"/>
              <a:buNone/>
            </a:pPr>
            <a:r>
              <a:rPr lang="ru-RU" sz="4600" b="1">
                <a:solidFill>
                  <a:srgbClr val="3333CC"/>
                </a:solidFill>
              </a:rPr>
              <a:t>в тетрадях</a:t>
            </a:r>
          </a:p>
        </p:txBody>
      </p:sp>
      <p:pic>
        <p:nvPicPr>
          <p:cNvPr id="34820" name="Picture 4" descr="1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3917950"/>
            <a:ext cx="1081088" cy="876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988840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/>
              <a:t>ёж, бочка, мышь, лягушка, волк, гусь</a:t>
            </a:r>
            <a:r>
              <a:rPr lang="ru-RU" sz="4800" b="1" dirty="0" smtClean="0"/>
              <a:t>, грач</a:t>
            </a:r>
            <a:r>
              <a:rPr lang="ru-RU" sz="4800" b="1" dirty="0"/>
              <a:t>, </a:t>
            </a:r>
            <a:r>
              <a:rPr lang="ru-RU" sz="4800" b="1" dirty="0" smtClean="0"/>
              <a:t>стриж,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63123" y="4437112"/>
            <a:ext cx="664419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обавь суффикс и</a:t>
            </a:r>
          </a:p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запиши слова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http://festival.1september.ru/articles/520675/img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3743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2565400"/>
            <a:ext cx="7772400" cy="2735263"/>
          </a:xfrm>
        </p:spPr>
        <p:txBody>
          <a:bodyPr/>
          <a:lstStyle/>
          <a:p>
            <a:pPr algn="ctr"/>
            <a:r>
              <a:rPr lang="ru-RU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УЧИМСЯ ПИСАТЬ СУФФИКСЫ </a:t>
            </a:r>
            <a:r>
              <a:rPr 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en-US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sz="4400" b="1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-ИК-, -ЕК-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>
                <a:solidFill>
                  <a:srgbClr val="3333CC"/>
                </a:solidFill>
              </a:rPr>
              <a:t>Есть два похожих суффикса: </a:t>
            </a:r>
            <a:r>
              <a:rPr lang="en-US" sz="3400" b="1">
                <a:solidFill>
                  <a:srgbClr val="3333CC"/>
                </a:solidFill>
              </a:rPr>
              <a:t/>
            </a:r>
            <a:br>
              <a:rPr lang="en-US" sz="3400" b="1">
                <a:solidFill>
                  <a:srgbClr val="3333CC"/>
                </a:solidFill>
              </a:rPr>
            </a:br>
            <a:r>
              <a:rPr lang="ru-RU" sz="3400" b="1">
                <a:solidFill>
                  <a:srgbClr val="006600"/>
                </a:solidFill>
              </a:rPr>
              <a:t>-ик-</a:t>
            </a:r>
            <a:r>
              <a:rPr lang="ru-RU" sz="3400" b="1">
                <a:solidFill>
                  <a:srgbClr val="3333CC"/>
                </a:solidFill>
              </a:rPr>
              <a:t> и </a:t>
            </a:r>
            <a:r>
              <a:rPr lang="en-US" sz="3400" b="1">
                <a:solidFill>
                  <a:srgbClr val="33CC33"/>
                </a:solidFill>
              </a:rPr>
              <a:t>-</a:t>
            </a:r>
            <a:r>
              <a:rPr lang="ru-RU" sz="3400" b="1">
                <a:solidFill>
                  <a:srgbClr val="33CC33"/>
                </a:solidFill>
              </a:rPr>
              <a:t>ек-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b="1"/>
              <a:t>Прочитайте слова: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b="1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600" b="1"/>
              <a:t>Что особенного в их произношении?</a:t>
            </a:r>
          </a:p>
        </p:txBody>
      </p:sp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3492500" y="2349500"/>
            <a:ext cx="2016125" cy="552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домик</a:t>
            </a:r>
          </a:p>
        </p:txBody>
      </p:sp>
      <p:sp>
        <p:nvSpPr>
          <p:cNvPr id="8197" name="WordArt 5"/>
          <p:cNvSpPr>
            <a:spLocks noChangeArrowheads="1" noChangeShapeType="1" noTextEdit="1"/>
          </p:cNvSpPr>
          <p:nvPr/>
        </p:nvSpPr>
        <p:spPr bwMode="auto">
          <a:xfrm>
            <a:off x="3276600" y="3068638"/>
            <a:ext cx="2303463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внучек</a:t>
            </a:r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2771775" y="3860800"/>
            <a:ext cx="2881313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топорик</a:t>
            </a:r>
          </a:p>
        </p:txBody>
      </p:sp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2268538" y="4652963"/>
            <a:ext cx="33845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молоточек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uiExpand="1" build="p"/>
      <p:bldP spid="8196" grpId="0" animBg="1"/>
      <p:bldP spid="8197" grpId="0" animBg="1"/>
      <p:bldP spid="8198" grpId="0" animBg="1"/>
      <p:bldP spid="819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850" y="-315913"/>
            <a:ext cx="8362950" cy="1785938"/>
          </a:xfrm>
        </p:spPr>
        <p:txBody>
          <a:bodyPr/>
          <a:lstStyle/>
          <a:p>
            <a:pPr algn="ctr"/>
            <a:r>
              <a:rPr lang="ru-RU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Эти суффиксы произносятся одинаково:</a:t>
            </a: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b="1">
                <a:solidFill>
                  <a:srgbClr val="FB170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[ </a:t>
            </a:r>
            <a:r>
              <a:rPr lang="ru-RU" b="1">
                <a:solidFill>
                  <a:srgbClr val="FB170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ик </a:t>
            </a:r>
            <a:r>
              <a:rPr lang="en-US" b="1">
                <a:solidFill>
                  <a:srgbClr val="FB1705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  <a:endParaRPr lang="ru-RU" b="1">
              <a:solidFill>
                <a:srgbClr val="FB1705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0" name="WordArt 4"/>
          <p:cNvSpPr>
            <a:spLocks noChangeArrowheads="1" noChangeShapeType="1" noTextEdit="1"/>
          </p:cNvSpPr>
          <p:nvPr/>
        </p:nvSpPr>
        <p:spPr bwMode="auto">
          <a:xfrm>
            <a:off x="3348038" y="2276475"/>
            <a:ext cx="1944687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дом[ик]</a:t>
            </a:r>
          </a:p>
        </p:txBody>
      </p:sp>
      <p:sp>
        <p:nvSpPr>
          <p:cNvPr id="9224" name="WordArt 8"/>
          <p:cNvSpPr>
            <a:spLocks noChangeArrowheads="1" noChangeShapeType="1" noTextEdit="1"/>
          </p:cNvSpPr>
          <p:nvPr/>
        </p:nvSpPr>
        <p:spPr bwMode="auto">
          <a:xfrm>
            <a:off x="3203575" y="3141663"/>
            <a:ext cx="20891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внуч[ик]</a:t>
            </a:r>
          </a:p>
        </p:txBody>
      </p:sp>
      <p:sp>
        <p:nvSpPr>
          <p:cNvPr id="9229" name="WordArt 13"/>
          <p:cNvSpPr>
            <a:spLocks noChangeArrowheads="1" noChangeShapeType="1" noTextEdit="1"/>
          </p:cNvSpPr>
          <p:nvPr/>
        </p:nvSpPr>
        <p:spPr bwMode="auto">
          <a:xfrm>
            <a:off x="2916238" y="3933825"/>
            <a:ext cx="2376487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топор[ик]</a:t>
            </a:r>
          </a:p>
        </p:txBody>
      </p:sp>
      <p:sp>
        <p:nvSpPr>
          <p:cNvPr id="9232" name="WordArt 16"/>
          <p:cNvSpPr>
            <a:spLocks noChangeArrowheads="1" noChangeShapeType="1" noTextEdit="1"/>
          </p:cNvSpPr>
          <p:nvPr/>
        </p:nvSpPr>
        <p:spPr bwMode="auto">
          <a:xfrm>
            <a:off x="2555875" y="4797425"/>
            <a:ext cx="2735263" cy="6492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молоточ[ик]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 animBg="1"/>
      <p:bldP spid="9224" grpId="0" animBg="1"/>
      <p:bldP spid="9229" grpId="0" animBg="1"/>
      <p:bldP spid="92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Понаблюдаем, когда пишется суффикс </a:t>
            </a:r>
            <a:r>
              <a:rPr lang="ru-RU" sz="3400" b="1">
                <a:solidFill>
                  <a:srgbClr val="00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-ик-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291512" cy="5068888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Есть</a:t>
            </a:r>
            <a:endParaRPr lang="en-US"/>
          </a:p>
          <a:p>
            <a:pPr>
              <a:buFont typeface="Wingdings" pitchFamily="2" charset="2"/>
              <a:buNone/>
            </a:pPr>
            <a:r>
              <a:rPr lang="ru-RU"/>
              <a:t>Нет 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 </a:t>
            </a:r>
          </a:p>
        </p:txBody>
      </p:sp>
      <p:sp>
        <p:nvSpPr>
          <p:cNvPr id="10246" name="WordArt 6"/>
          <p:cNvSpPr>
            <a:spLocks noChangeArrowheads="1" noChangeShapeType="1" noTextEdit="1"/>
          </p:cNvSpPr>
          <p:nvPr/>
        </p:nvSpPr>
        <p:spPr bwMode="auto">
          <a:xfrm>
            <a:off x="1619250" y="1628775"/>
            <a:ext cx="2087563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арбуз[ик]</a:t>
            </a:r>
          </a:p>
        </p:txBody>
      </p:sp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547813" y="2205038"/>
            <a:ext cx="2519362" cy="4810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арбуз[ик]а</a:t>
            </a:r>
          </a:p>
        </p:txBody>
      </p:sp>
      <p:sp>
        <p:nvSpPr>
          <p:cNvPr id="10249" name="WordArt 9"/>
          <p:cNvSpPr>
            <a:spLocks noChangeArrowheads="1" noChangeShapeType="1" noTextEdit="1"/>
          </p:cNvSpPr>
          <p:nvPr/>
        </p:nvSpPr>
        <p:spPr bwMode="auto">
          <a:xfrm>
            <a:off x="4932363" y="2060575"/>
            <a:ext cx="2160587" cy="6334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арбузик</a:t>
            </a:r>
          </a:p>
        </p:txBody>
      </p:sp>
      <p:sp>
        <p:nvSpPr>
          <p:cNvPr id="10250" name="WordArt 10"/>
          <p:cNvSpPr>
            <a:spLocks noChangeArrowheads="1" noChangeShapeType="1" noTextEdit="1"/>
          </p:cNvSpPr>
          <p:nvPr/>
        </p:nvSpPr>
        <p:spPr bwMode="auto">
          <a:xfrm>
            <a:off x="1619250" y="3284538"/>
            <a:ext cx="187325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бант[ик]</a:t>
            </a:r>
          </a:p>
        </p:txBody>
      </p:sp>
      <p:sp>
        <p:nvSpPr>
          <p:cNvPr id="10251" name="WordArt 11"/>
          <p:cNvSpPr>
            <a:spLocks noChangeArrowheads="1" noChangeShapeType="1" noTextEdit="1"/>
          </p:cNvSpPr>
          <p:nvPr/>
        </p:nvSpPr>
        <p:spPr bwMode="auto">
          <a:xfrm>
            <a:off x="1547813" y="3860800"/>
            <a:ext cx="22320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бант[ик]а</a:t>
            </a:r>
          </a:p>
        </p:txBody>
      </p:sp>
      <p:sp>
        <p:nvSpPr>
          <p:cNvPr id="10253" name="WordArt 13"/>
          <p:cNvSpPr>
            <a:spLocks noChangeArrowheads="1" noChangeShapeType="1" noTextEdit="1"/>
          </p:cNvSpPr>
          <p:nvPr/>
        </p:nvSpPr>
        <p:spPr bwMode="auto">
          <a:xfrm>
            <a:off x="5076825" y="3860800"/>
            <a:ext cx="2233613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бантик</a:t>
            </a:r>
          </a:p>
        </p:txBody>
      </p:sp>
      <p:sp>
        <p:nvSpPr>
          <p:cNvPr id="10254" name="WordArt 14"/>
          <p:cNvSpPr>
            <a:spLocks noChangeArrowheads="1" noChangeShapeType="1" noTextEdit="1"/>
          </p:cNvSpPr>
          <p:nvPr/>
        </p:nvSpPr>
        <p:spPr bwMode="auto">
          <a:xfrm>
            <a:off x="1692275" y="4941888"/>
            <a:ext cx="21605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билет[ик]</a:t>
            </a:r>
          </a:p>
        </p:txBody>
      </p:sp>
      <p:sp>
        <p:nvSpPr>
          <p:cNvPr id="10255" name="WordArt 15"/>
          <p:cNvSpPr>
            <a:spLocks noChangeArrowheads="1" noChangeShapeType="1" noTextEdit="1"/>
          </p:cNvSpPr>
          <p:nvPr/>
        </p:nvSpPr>
        <p:spPr bwMode="auto">
          <a:xfrm>
            <a:off x="1692275" y="5516563"/>
            <a:ext cx="24479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билет[ик]а</a:t>
            </a:r>
          </a:p>
        </p:txBody>
      </p:sp>
      <p:sp>
        <p:nvSpPr>
          <p:cNvPr id="10257" name="WordArt 17"/>
          <p:cNvSpPr>
            <a:spLocks noChangeArrowheads="1" noChangeShapeType="1" noTextEdit="1"/>
          </p:cNvSpPr>
          <p:nvPr/>
        </p:nvSpPr>
        <p:spPr bwMode="auto">
          <a:xfrm>
            <a:off x="5219700" y="5445125"/>
            <a:ext cx="2089150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билетик</a:t>
            </a:r>
          </a:p>
        </p:txBody>
      </p:sp>
      <p:grpSp>
        <p:nvGrpSpPr>
          <p:cNvPr id="10258" name="Group 18"/>
          <p:cNvGrpSpPr>
            <a:grpSpLocks/>
          </p:cNvGrpSpPr>
          <p:nvPr/>
        </p:nvGrpSpPr>
        <p:grpSpPr bwMode="auto">
          <a:xfrm>
            <a:off x="6443663" y="1989138"/>
            <a:ext cx="576262" cy="214312"/>
            <a:chOff x="1746" y="2659"/>
            <a:chExt cx="363" cy="272"/>
          </a:xfrm>
        </p:grpSpPr>
        <p:sp>
          <p:nvSpPr>
            <p:cNvPr id="10259" name="Line 19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1" name="Group 21"/>
          <p:cNvGrpSpPr>
            <a:grpSpLocks/>
          </p:cNvGrpSpPr>
          <p:nvPr/>
        </p:nvGrpSpPr>
        <p:grpSpPr bwMode="auto">
          <a:xfrm>
            <a:off x="6588125" y="3716338"/>
            <a:ext cx="576263" cy="214312"/>
            <a:chOff x="1746" y="2659"/>
            <a:chExt cx="363" cy="272"/>
          </a:xfrm>
        </p:grpSpPr>
        <p:sp>
          <p:nvSpPr>
            <p:cNvPr id="10262" name="Line 22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3" name="Line 23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0264" name="Group 24"/>
          <p:cNvGrpSpPr>
            <a:grpSpLocks/>
          </p:cNvGrpSpPr>
          <p:nvPr/>
        </p:nvGrpSpPr>
        <p:grpSpPr bwMode="auto">
          <a:xfrm>
            <a:off x="6659563" y="5373688"/>
            <a:ext cx="576262" cy="214312"/>
            <a:chOff x="1746" y="2659"/>
            <a:chExt cx="363" cy="272"/>
          </a:xfrm>
        </p:grpSpPr>
        <p:sp>
          <p:nvSpPr>
            <p:cNvPr id="10265" name="Line 25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0266" name="Line 26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67" name="Rectangle 27" descr="Светлый горизонтальный"/>
          <p:cNvSpPr>
            <a:spLocks noChangeArrowheads="1"/>
          </p:cNvSpPr>
          <p:nvPr/>
        </p:nvSpPr>
        <p:spPr bwMode="auto">
          <a:xfrm>
            <a:off x="5014913" y="3641725"/>
            <a:ext cx="2663825" cy="8636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8" name="Rectangle 28" descr="Светлый горизонтальный"/>
          <p:cNvSpPr>
            <a:spLocks noChangeArrowheads="1"/>
          </p:cNvSpPr>
          <p:nvPr/>
        </p:nvSpPr>
        <p:spPr bwMode="auto">
          <a:xfrm>
            <a:off x="4787900" y="1930400"/>
            <a:ext cx="2665413" cy="93503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69" name="Rectangle 29" descr="Светлый горизонтальный"/>
          <p:cNvSpPr>
            <a:spLocks noChangeArrowheads="1"/>
          </p:cNvSpPr>
          <p:nvPr/>
        </p:nvSpPr>
        <p:spPr bwMode="auto">
          <a:xfrm>
            <a:off x="5140325" y="5289550"/>
            <a:ext cx="2663825" cy="811213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270" name="Text Box 30"/>
          <p:cNvSpPr txBox="1">
            <a:spLocks noChangeArrowheads="1"/>
          </p:cNvSpPr>
          <p:nvPr/>
        </p:nvSpPr>
        <p:spPr bwMode="auto">
          <a:xfrm>
            <a:off x="4500563" y="220503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0271" name="Text Box 31"/>
          <p:cNvSpPr txBox="1">
            <a:spLocks noChangeArrowheads="1"/>
          </p:cNvSpPr>
          <p:nvPr/>
        </p:nvSpPr>
        <p:spPr bwMode="auto">
          <a:xfrm>
            <a:off x="4427538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0272" name="Text Box 32"/>
          <p:cNvSpPr txBox="1">
            <a:spLocks noChangeArrowheads="1"/>
          </p:cNvSpPr>
          <p:nvPr/>
        </p:nvSpPr>
        <p:spPr bwMode="auto">
          <a:xfrm>
            <a:off x="4500563" y="5589588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0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10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10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2000"/>
                                        <p:tgtEl>
                                          <p:spTgt spid="102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0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10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0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0" dur="20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uiExpand="1" build="p"/>
      <p:bldP spid="10246" grpId="0" animBg="1"/>
      <p:bldP spid="10247" grpId="0" animBg="1"/>
      <p:bldP spid="10250" grpId="0" animBg="1"/>
      <p:bldP spid="10251" grpId="0" animBg="1"/>
      <p:bldP spid="10254" grpId="0" animBg="1"/>
      <p:bldP spid="10255" grpId="0" animBg="1"/>
      <p:bldP spid="10267" grpId="0" animBg="1"/>
      <p:bldP spid="10268" grpId="0" animBg="1"/>
      <p:bldP spid="10269" grpId="0" animBg="1"/>
      <p:bldP spid="10270" grpId="0"/>
      <p:bldP spid="10271" grpId="0"/>
      <p:bldP spid="102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300" b="1"/>
              <a:t>Суффикс </a:t>
            </a:r>
            <a:r>
              <a:rPr lang="ru-RU" sz="4300" b="1">
                <a:solidFill>
                  <a:srgbClr val="006600"/>
                </a:solidFill>
              </a:rPr>
              <a:t>-ик-</a:t>
            </a:r>
            <a:r>
              <a:rPr lang="ru-RU" sz="4300" b="1"/>
              <a:t> пишется, если при изменении слова гласный в нём сохраняется</a:t>
            </a:r>
          </a:p>
        </p:txBody>
      </p:sp>
      <p:sp>
        <p:nvSpPr>
          <p:cNvPr id="11272" name="Rectangle 8" descr="Светлый горизонтальный"/>
          <p:cNvSpPr>
            <a:spLocks noChangeArrowheads="1"/>
          </p:cNvSpPr>
          <p:nvPr/>
        </p:nvSpPr>
        <p:spPr bwMode="auto">
          <a:xfrm>
            <a:off x="2195513" y="3860800"/>
            <a:ext cx="4535487" cy="792163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1273" name="Picture 9" descr="PROFESS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8150" y="3789363"/>
            <a:ext cx="1924050" cy="2779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build="p"/>
      <p:bldP spid="112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72" name="Rectangle 36" descr="Светлый горизонтальный"/>
          <p:cNvSpPr>
            <a:spLocks noChangeArrowheads="1"/>
          </p:cNvSpPr>
          <p:nvPr/>
        </p:nvSpPr>
        <p:spPr bwMode="auto">
          <a:xfrm>
            <a:off x="3132138" y="3860800"/>
            <a:ext cx="287337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400" b="1">
                <a:solidFill>
                  <a:srgbClr val="33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Понаблюдаем, когда пишется, суффикс </a:t>
            </a:r>
            <a:r>
              <a:rPr lang="ru-RU" sz="3400" b="1">
                <a:solidFill>
                  <a:srgbClr val="33CC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-ек-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40763" cy="51117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Есть</a:t>
            </a:r>
          </a:p>
          <a:p>
            <a:pPr>
              <a:buFont typeface="Wingdings" pitchFamily="2" charset="2"/>
              <a:buNone/>
            </a:pPr>
            <a:r>
              <a:rPr lang="ru-RU"/>
              <a:t>Нет </a:t>
            </a:r>
          </a:p>
        </p:txBody>
      </p:sp>
      <p:sp>
        <p:nvSpPr>
          <p:cNvPr id="14340" name="WordArt 4"/>
          <p:cNvSpPr>
            <a:spLocks noChangeArrowheads="1" noChangeShapeType="1" noTextEdit="1"/>
          </p:cNvSpPr>
          <p:nvPr/>
        </p:nvSpPr>
        <p:spPr bwMode="auto">
          <a:xfrm>
            <a:off x="1403350" y="1628775"/>
            <a:ext cx="21605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бараш[ик]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331913" y="2133600"/>
            <a:ext cx="2592387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бараш[ик]а</a:t>
            </a:r>
          </a:p>
        </p:txBody>
      </p:sp>
      <p:sp>
        <p:nvSpPr>
          <p:cNvPr id="14344" name="Rectangle 8" descr="Светлый горизонтальный"/>
          <p:cNvSpPr>
            <a:spLocks noChangeArrowheads="1"/>
          </p:cNvSpPr>
          <p:nvPr/>
        </p:nvSpPr>
        <p:spPr bwMode="auto">
          <a:xfrm>
            <a:off x="2946400" y="2178050"/>
            <a:ext cx="287338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1476375" y="3213100"/>
            <a:ext cx="2303463" cy="595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горош[ик]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1476375" y="3789363"/>
            <a:ext cx="2663825" cy="5953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горош[ик]а</a:t>
            </a:r>
          </a:p>
        </p:txBody>
      </p:sp>
      <p:sp>
        <p:nvSpPr>
          <p:cNvPr id="14347" name="Rectangle 11" descr="Светлый горизонтальный"/>
          <p:cNvSpPr>
            <a:spLocks noChangeArrowheads="1"/>
          </p:cNvSpPr>
          <p:nvPr/>
        </p:nvSpPr>
        <p:spPr bwMode="auto">
          <a:xfrm>
            <a:off x="3146425" y="3860800"/>
            <a:ext cx="287338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48" name="WordArt 12"/>
          <p:cNvSpPr>
            <a:spLocks noChangeArrowheads="1" noChangeShapeType="1" noTextEdit="1"/>
          </p:cNvSpPr>
          <p:nvPr/>
        </p:nvSpPr>
        <p:spPr bwMode="auto">
          <a:xfrm>
            <a:off x="1476375" y="4868863"/>
            <a:ext cx="26638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кармаш[ик]</a:t>
            </a:r>
          </a:p>
        </p:txBody>
      </p:sp>
      <p:sp>
        <p:nvSpPr>
          <p:cNvPr id="14349" name="WordArt 13"/>
          <p:cNvSpPr>
            <a:spLocks noChangeArrowheads="1" noChangeShapeType="1" noTextEdit="1"/>
          </p:cNvSpPr>
          <p:nvPr/>
        </p:nvSpPr>
        <p:spPr bwMode="auto">
          <a:xfrm>
            <a:off x="1476375" y="5445125"/>
            <a:ext cx="3095625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кармаш[ик]а</a:t>
            </a:r>
          </a:p>
        </p:txBody>
      </p:sp>
      <p:sp>
        <p:nvSpPr>
          <p:cNvPr id="14350" name="Rectangle 14" descr="Светлый горизонтальный"/>
          <p:cNvSpPr>
            <a:spLocks noChangeArrowheads="1"/>
          </p:cNvSpPr>
          <p:nvPr/>
        </p:nvSpPr>
        <p:spPr bwMode="auto">
          <a:xfrm>
            <a:off x="3492500" y="5502275"/>
            <a:ext cx="360363" cy="4318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51" name="WordArt 15"/>
          <p:cNvSpPr>
            <a:spLocks noChangeArrowheads="1" noChangeShapeType="1" noTextEdit="1"/>
          </p:cNvSpPr>
          <p:nvPr/>
        </p:nvSpPr>
        <p:spPr bwMode="auto">
          <a:xfrm>
            <a:off x="5724525" y="5516563"/>
            <a:ext cx="259238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кармашек</a:t>
            </a:r>
          </a:p>
        </p:txBody>
      </p:sp>
      <p:sp>
        <p:nvSpPr>
          <p:cNvPr id="14352" name="WordArt 16"/>
          <p:cNvSpPr>
            <a:spLocks noChangeArrowheads="1" noChangeShapeType="1" noTextEdit="1"/>
          </p:cNvSpPr>
          <p:nvPr/>
        </p:nvSpPr>
        <p:spPr bwMode="auto">
          <a:xfrm>
            <a:off x="5724525" y="3933825"/>
            <a:ext cx="2016125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горошек</a:t>
            </a:r>
          </a:p>
        </p:txBody>
      </p:sp>
      <p:sp>
        <p:nvSpPr>
          <p:cNvPr id="14353" name="WordArt 17"/>
          <p:cNvSpPr>
            <a:spLocks noChangeArrowheads="1" noChangeShapeType="1" noTextEdit="1"/>
          </p:cNvSpPr>
          <p:nvPr/>
        </p:nvSpPr>
        <p:spPr bwMode="auto">
          <a:xfrm>
            <a:off x="5580063" y="2133600"/>
            <a:ext cx="2089150" cy="542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Monotype Corsiva"/>
              </a:rPr>
              <a:t>барашек</a:t>
            </a:r>
          </a:p>
        </p:txBody>
      </p: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4572000" y="22764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4355" name="Text Box 19"/>
          <p:cNvSpPr txBox="1">
            <a:spLocks noChangeArrowheads="1"/>
          </p:cNvSpPr>
          <p:nvPr/>
        </p:nvSpPr>
        <p:spPr bwMode="auto">
          <a:xfrm>
            <a:off x="4716463" y="3860800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sp>
        <p:nvSpPr>
          <p:cNvPr id="14356" name="Text Box 20"/>
          <p:cNvSpPr txBox="1">
            <a:spLocks noChangeArrowheads="1"/>
          </p:cNvSpPr>
          <p:nvPr/>
        </p:nvSpPr>
        <p:spPr bwMode="auto">
          <a:xfrm>
            <a:off x="4787900" y="55165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cs typeface="Arial" charset="0"/>
              </a:rPr>
              <a:t>—</a:t>
            </a:r>
          </a:p>
        </p:txBody>
      </p:sp>
      <p:grpSp>
        <p:nvGrpSpPr>
          <p:cNvPr id="14357" name="Group 21"/>
          <p:cNvGrpSpPr>
            <a:grpSpLocks/>
          </p:cNvGrpSpPr>
          <p:nvPr/>
        </p:nvGrpSpPr>
        <p:grpSpPr bwMode="auto">
          <a:xfrm>
            <a:off x="7092950" y="2060575"/>
            <a:ext cx="504825" cy="214313"/>
            <a:chOff x="1746" y="2659"/>
            <a:chExt cx="363" cy="272"/>
          </a:xfrm>
        </p:grpSpPr>
        <p:sp>
          <p:nvSpPr>
            <p:cNvPr id="14358" name="Line 22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9" name="Line 23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60" name="Group 24"/>
          <p:cNvGrpSpPr>
            <a:grpSpLocks/>
          </p:cNvGrpSpPr>
          <p:nvPr/>
        </p:nvGrpSpPr>
        <p:grpSpPr bwMode="auto">
          <a:xfrm>
            <a:off x="7164388" y="3716338"/>
            <a:ext cx="431800" cy="217487"/>
            <a:chOff x="1746" y="2659"/>
            <a:chExt cx="363" cy="272"/>
          </a:xfrm>
        </p:grpSpPr>
        <p:sp>
          <p:nvSpPr>
            <p:cNvPr id="14361" name="Line 25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Line 26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4363" name="Group 27"/>
          <p:cNvGrpSpPr>
            <a:grpSpLocks/>
          </p:cNvGrpSpPr>
          <p:nvPr/>
        </p:nvGrpSpPr>
        <p:grpSpPr bwMode="auto">
          <a:xfrm>
            <a:off x="7740650" y="5300663"/>
            <a:ext cx="504825" cy="214312"/>
            <a:chOff x="1746" y="2659"/>
            <a:chExt cx="363" cy="272"/>
          </a:xfrm>
        </p:grpSpPr>
        <p:sp>
          <p:nvSpPr>
            <p:cNvPr id="14364" name="Line 28"/>
            <p:cNvSpPr>
              <a:spLocks noChangeShapeType="1"/>
            </p:cNvSpPr>
            <p:nvPr/>
          </p:nvSpPr>
          <p:spPr bwMode="auto">
            <a:xfrm flipV="1">
              <a:off x="1746" y="2659"/>
              <a:ext cx="181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5" name="Line 29"/>
            <p:cNvSpPr>
              <a:spLocks noChangeShapeType="1"/>
            </p:cNvSpPr>
            <p:nvPr/>
          </p:nvSpPr>
          <p:spPr bwMode="auto">
            <a:xfrm>
              <a:off x="1927" y="2659"/>
              <a:ext cx="182" cy="272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66" name="Rectangle 30" descr="Светлый горизонтальный"/>
          <p:cNvSpPr>
            <a:spLocks noChangeArrowheads="1"/>
          </p:cNvSpPr>
          <p:nvPr/>
        </p:nvSpPr>
        <p:spPr bwMode="auto">
          <a:xfrm>
            <a:off x="5292725" y="2000250"/>
            <a:ext cx="2447925" cy="71913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7" name="Rectangle 31" descr="Светлый горизонтальный"/>
          <p:cNvSpPr>
            <a:spLocks noChangeArrowheads="1"/>
          </p:cNvSpPr>
          <p:nvPr/>
        </p:nvSpPr>
        <p:spPr bwMode="auto">
          <a:xfrm>
            <a:off x="5549900" y="3641725"/>
            <a:ext cx="2520950" cy="865188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368" name="Rectangle 32" descr="Светлый горизонтальный"/>
          <p:cNvSpPr>
            <a:spLocks noChangeArrowheads="1"/>
          </p:cNvSpPr>
          <p:nvPr/>
        </p:nvSpPr>
        <p:spPr bwMode="auto">
          <a:xfrm>
            <a:off x="5321300" y="5214938"/>
            <a:ext cx="3240088" cy="863600"/>
          </a:xfrm>
          <a:prstGeom prst="rect">
            <a:avLst/>
          </a:prstGeom>
          <a:pattFill prst="ltHorz">
            <a:fgClr>
              <a:schemeClr val="bg2"/>
            </a:fgClr>
            <a:bgClr>
              <a:schemeClr val="bg1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14369" name="Picture 33" descr="arg-e-25-trans-y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213" y="2133600"/>
            <a:ext cx="549275" cy="576263"/>
          </a:xfrm>
          <a:prstGeom prst="rect">
            <a:avLst/>
          </a:prstGeom>
          <a:noFill/>
        </p:spPr>
      </p:pic>
      <p:pic>
        <p:nvPicPr>
          <p:cNvPr id="14370" name="Picture 34" descr="arg-e-25-trans-y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675" y="3789363"/>
            <a:ext cx="481013" cy="504825"/>
          </a:xfrm>
          <a:prstGeom prst="rect">
            <a:avLst/>
          </a:prstGeom>
          <a:noFill/>
        </p:spPr>
      </p:pic>
      <p:pic>
        <p:nvPicPr>
          <p:cNvPr id="14371" name="Picture 35" descr="arg-e-25-trans-y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475" y="5445125"/>
            <a:ext cx="481013" cy="504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143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14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9 0.00023 L 0.69427 0.01086 " pathEditMode="relative" rAng="0" ptsTypes="AA">
                                      <p:cBhvr>
                                        <p:cTn id="49" dur="3000" fill="hold"/>
                                        <p:tgtEl>
                                          <p:spTgt spid="143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6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6" dur="1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43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200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3000"/>
                                        <p:tgtEl>
                                          <p:spTgt spid="14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2 0.00509 L 0.68524 0.02081 " pathEditMode="relative" rAng="0" ptsTypes="AA">
                                      <p:cBhvr>
                                        <p:cTn id="96" dur="3000" fill="hold"/>
                                        <p:tgtEl>
                                          <p:spTgt spid="143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600" y="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14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5" dur="10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0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00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2000"/>
                                        <p:tgtEl>
                                          <p:spTgt spid="143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3000"/>
                                        <p:tgtEl>
                                          <p:spTgt spid="14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32948E-6 L 0.63837 0.01063 " pathEditMode="relative" rAng="0" ptsTypes="AA">
                                      <p:cBhvr>
                                        <p:cTn id="143" dur="3000" fill="hold"/>
                                        <p:tgtEl>
                                          <p:spTgt spid="14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00" y="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2000"/>
                                        <p:tgtEl>
                                          <p:spTgt spid="14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72" grpId="0" animBg="1"/>
      <p:bldP spid="14339" grpId="0" uiExpand="1" build="p"/>
      <p:bldP spid="14340" grpId="0" animBg="1"/>
      <p:bldP spid="14341" grpId="0" animBg="1"/>
      <p:bldP spid="14344" grpId="0" animBg="1"/>
      <p:bldP spid="14345" grpId="0" animBg="1"/>
      <p:bldP spid="14346" grpId="0" animBg="1"/>
      <p:bldP spid="14347" grpId="0" animBg="1"/>
      <p:bldP spid="14348" grpId="0" animBg="1"/>
      <p:bldP spid="14349" grpId="0" animBg="1"/>
      <p:bldP spid="14350" grpId="0" animBg="1"/>
      <p:bldP spid="14354" grpId="0"/>
      <p:bldP spid="14355" grpId="0"/>
      <p:bldP spid="14356" grpId="0"/>
      <p:bldP spid="14366" grpId="0" animBg="1"/>
      <p:bldP spid="14367" grpId="0" animBg="1"/>
      <p:bldP spid="14368" grpId="0" animBg="1"/>
    </p:bldLst>
  </p:timing>
</p:sld>
</file>

<file path=ppt/theme/theme1.xml><?xml version="1.0" encoding="utf-8"?>
<a:theme xmlns:a="http://schemas.openxmlformats.org/drawingml/2006/main" name="Профиль">
  <a:themeElements>
    <a:clrScheme name="Профиль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Профиль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Профиль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рофиль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рофиль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994</TotalTime>
  <Words>484</Words>
  <Application>Microsoft Office PowerPoint</Application>
  <PresentationFormat>Экран (4:3)</PresentationFormat>
  <Paragraphs>117</Paragraphs>
  <Slides>13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Профиль</vt:lpstr>
      <vt:lpstr>Презентация PowerPoint</vt:lpstr>
      <vt:lpstr>Презентация PowerPoint</vt:lpstr>
      <vt:lpstr>Презентация PowerPoint</vt:lpstr>
      <vt:lpstr>УЧИМСЯ ПИСАТЬ СУФФИКСЫ  -ИК-, -ЕК-</vt:lpstr>
      <vt:lpstr>Есть два похожих суффикса:  -ик- и -ек-</vt:lpstr>
      <vt:lpstr>Эти суффиксы произносятся одинаково: [ ик ]</vt:lpstr>
      <vt:lpstr>Понаблюдаем, когда пишется суффикс -ик-</vt:lpstr>
      <vt:lpstr>Презентация PowerPoint</vt:lpstr>
      <vt:lpstr>Понаблюдаем, когда пишется, суффикс -ек-</vt:lpstr>
      <vt:lpstr>Презентация PowerPoint</vt:lpstr>
      <vt:lpstr>Объясните написание суффиксов в словах:</vt:lpstr>
      <vt:lpstr>Какой суффикс надо добавить</vt:lpstr>
      <vt:lpstr>Презентация PowerPoint</vt:lpstr>
    </vt:vector>
  </TitlesOfParts>
  <Company>SPbAPPO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CIO</dc:creator>
  <cp:lastModifiedBy>Игорь</cp:lastModifiedBy>
  <cp:revision>22</cp:revision>
  <dcterms:created xsi:type="dcterms:W3CDTF">2007-08-26T06:21:35Z</dcterms:created>
  <dcterms:modified xsi:type="dcterms:W3CDTF">2013-01-16T22:51:47Z</dcterms:modified>
</cp:coreProperties>
</file>