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3" r:id="rId6"/>
    <p:sldId id="261" r:id="rId7"/>
    <p:sldId id="262" r:id="rId8"/>
    <p:sldId id="260" r:id="rId9"/>
    <p:sldId id="264" r:id="rId10"/>
    <p:sldId id="267" r:id="rId11"/>
    <p:sldId id="268" r:id="rId12"/>
    <p:sldId id="266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CFD6625D-7E57-4EC8-84F5-A56283370E24}" type="datetimeFigureOut">
              <a:rPr lang="ru-RU" smtClean="0"/>
              <a:pPr/>
              <a:t>19.09.2012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BF18F89-3F02-480D-B0B0-8F3B25A6D69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429000"/>
            <a:ext cx="4429156" cy="178595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сентября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2012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года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Древнего мира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искусства и религиозных верований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каменная газет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6380" y="2571744"/>
            <a:ext cx="3643338" cy="4054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Подумай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О чем свидетельствуют найденные рисунки на стенах пещер?</a:t>
            </a:r>
            <a:endParaRPr lang="ru-RU" dirty="0"/>
          </a:p>
        </p:txBody>
      </p:sp>
      <p:pic>
        <p:nvPicPr>
          <p:cNvPr id="4" name="Рисунок 3" descr="лучники на охоте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552374"/>
            <a:ext cx="3714776" cy="4134186"/>
          </a:xfrm>
          <a:prstGeom prst="rect">
            <a:avLst/>
          </a:prstGeom>
        </p:spPr>
      </p:pic>
      <p:pic>
        <p:nvPicPr>
          <p:cNvPr id="5" name="Рисунок 4" descr="охота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568288"/>
            <a:ext cx="3700476" cy="411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-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творческое отражение действительности.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Религия -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3555868" cy="5045224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вера в </a:t>
            </a:r>
            <a:r>
              <a:rPr lang="ru-RU" sz="32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сверхъестест-венное</a:t>
            </a: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(богов, духов, души, идолов) </a:t>
            </a:r>
          </a:p>
          <a:p>
            <a:pPr algn="ctr">
              <a:buNone/>
            </a:pPr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поклонение им.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оттиск руки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29499" y="1428736"/>
            <a:ext cx="4685919" cy="5214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Поразмысли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Для чего археологи раскапывают могилы людей?</a:t>
            </a:r>
          </a:p>
          <a:p>
            <a:r>
              <a:rPr lang="ru-RU" sz="3200" dirty="0" smtClean="0"/>
              <a:t>Как они определяют мужское захоронение или женское?</a:t>
            </a:r>
          </a:p>
          <a:p>
            <a:r>
              <a:rPr lang="ru-RU" sz="3200" dirty="0" smtClean="0"/>
              <a:t>Для чего люди клали в могилы разные вещи?</a:t>
            </a:r>
          </a:p>
          <a:p>
            <a:r>
              <a:rPr lang="ru-RU" sz="3200" dirty="0" smtClean="0"/>
              <a:t>Что такое </a:t>
            </a:r>
            <a:r>
              <a:rPr lang="ru-RU" sz="32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религия?</a:t>
            </a: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Найди слово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Каким словом можно заменить следующие выражения:</a:t>
            </a:r>
          </a:p>
          <a:p>
            <a:r>
              <a:rPr lang="ru-RU" dirty="0" smtClean="0"/>
              <a:t>Вера в богов и духов …</a:t>
            </a:r>
          </a:p>
          <a:p>
            <a:pPr algn="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религия</a:t>
            </a:r>
          </a:p>
          <a:p>
            <a:r>
              <a:rPr lang="ru-RU" dirty="0" smtClean="0"/>
              <a:t>Изображение почитаемых богов и духов …</a:t>
            </a:r>
          </a:p>
          <a:p>
            <a:pPr algn="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живопись</a:t>
            </a:r>
          </a:p>
          <a:p>
            <a:r>
              <a:rPr lang="ru-RU" dirty="0" smtClean="0"/>
              <a:t>Подарки богам и духам …</a:t>
            </a:r>
          </a:p>
          <a:p>
            <a:pPr algn="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жертвоприношение</a:t>
            </a:r>
          </a:p>
          <a:p>
            <a:r>
              <a:rPr lang="ru-RU" dirty="0" smtClean="0"/>
              <a:t>Поражение копьями нарисованное животное …</a:t>
            </a:r>
          </a:p>
          <a:p>
            <a:pPr algn="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колдовской обряд</a:t>
            </a:r>
          </a:p>
          <a:p>
            <a:r>
              <a:rPr lang="ru-RU" dirty="0" smtClean="0"/>
              <a:t>Существа, являвшиеся фантазией древних людей …</a:t>
            </a:r>
          </a:p>
          <a:p>
            <a:pPr algn="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оборотни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72194" y="2967335"/>
            <a:ext cx="621195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Спасибо!</a:t>
            </a:r>
            <a:endParaRPr lang="ru-RU" sz="9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400"/>
                            </p:stCondLst>
                            <p:childTnLst>
                              <p:par>
                                <p:cTn id="1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800"/>
                            </p:stCondLst>
                            <p:childTnLst>
                              <p:par>
                                <p:cTn id="19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Копье.</a:t>
            </a:r>
          </a:p>
          <a:p>
            <a:r>
              <a:rPr lang="ru-RU" dirty="0" smtClean="0"/>
              <a:t>Рубило.</a:t>
            </a:r>
          </a:p>
          <a:p>
            <a:r>
              <a:rPr lang="ru-RU" dirty="0" smtClean="0"/>
              <a:t>Каменный наконечник.</a:t>
            </a:r>
          </a:p>
          <a:p>
            <a:r>
              <a:rPr lang="ru-RU" dirty="0" smtClean="0"/>
              <a:t>Шерстистые носорог.</a:t>
            </a:r>
          </a:p>
          <a:p>
            <a:r>
              <a:rPr lang="ru-RU" dirty="0" smtClean="0"/>
              <a:t>Пещерные медведи.</a:t>
            </a:r>
          </a:p>
          <a:p>
            <a:r>
              <a:rPr lang="ru-RU" dirty="0" smtClean="0"/>
              <a:t>Мамонт.</a:t>
            </a:r>
          </a:p>
          <a:p>
            <a:r>
              <a:rPr lang="ru-RU" dirty="0" smtClean="0"/>
              <a:t>Человек разумный.</a:t>
            </a:r>
          </a:p>
          <a:p>
            <a:r>
              <a:rPr lang="ru-RU" dirty="0" smtClean="0"/>
              <a:t>Родовые общины.</a:t>
            </a:r>
          </a:p>
          <a:p>
            <a:r>
              <a:rPr lang="ru-RU" dirty="0" smtClean="0"/>
              <a:t>Сородичи.</a:t>
            </a:r>
          </a:p>
          <a:p>
            <a:r>
              <a:rPr lang="ru-RU" dirty="0" smtClean="0"/>
              <a:t>Охотничий лук и стрелы.</a:t>
            </a:r>
          </a:p>
          <a:p>
            <a:r>
              <a:rPr lang="ru-RU" dirty="0" smtClean="0"/>
              <a:t>Гарпун.</a:t>
            </a:r>
            <a:endParaRPr lang="ru-RU" dirty="0"/>
          </a:p>
        </p:txBody>
      </p:sp>
      <p:pic>
        <p:nvPicPr>
          <p:cNvPr id="4" name="Рисунок 3" descr="добыча огня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3438" y="1575070"/>
            <a:ext cx="4271980" cy="4754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Составьте рассказ по рисунку на стр. 13 «Родовая община».</a:t>
            </a:r>
          </a:p>
          <a:p>
            <a:endParaRPr lang="ru-RU" sz="3200" dirty="0" smtClean="0"/>
          </a:p>
          <a:p>
            <a:r>
              <a:rPr lang="ru-RU" sz="3200" i="1" dirty="0" smtClean="0"/>
              <a:t>Какие признаки родовой общины выражает слово «община»?</a:t>
            </a:r>
          </a:p>
          <a:p>
            <a:r>
              <a:rPr lang="ru-RU" sz="3200" i="1" dirty="0" smtClean="0"/>
              <a:t>Какие признаки – слово «родовая»?</a:t>
            </a:r>
          </a:p>
          <a:p>
            <a:r>
              <a:rPr lang="ru-RU" sz="3200" i="1" dirty="0" smtClean="0"/>
              <a:t>Какие изменения произошли примерно 100 тыс.лет назад</a:t>
            </a:r>
            <a:endParaRPr lang="ru-RU" sz="32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это?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кроманьонец.bmp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428736"/>
            <a:ext cx="4500594" cy="500872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00628" y="1571612"/>
            <a:ext cx="2433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Австралопитек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0628" y="2214554"/>
            <a:ext cx="21852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Питекантроп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72066" y="2857496"/>
            <a:ext cx="2228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Кроманьонец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6" y="3500438"/>
            <a:ext cx="17748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Синантроп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72066" y="4214818"/>
            <a:ext cx="22381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Неандерталец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1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2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33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 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 гроте </a:t>
            </a:r>
            <a:r>
              <a:rPr lang="ru-RU" dirty="0" err="1" smtClean="0"/>
              <a:t>Тешик-Таш</a:t>
            </a:r>
            <a:r>
              <a:rPr lang="ru-RU" dirty="0" smtClean="0"/>
              <a:t> во время археологических раскопок было найдено 339 каменных орудий и свыше 10000 обломков костей животных. Из общего количества костей удалось установить принадлежность 938. Из них лошади – 2, медведя – 2, горного козла – 767, леопарда – 1.</a:t>
            </a:r>
          </a:p>
          <a:p>
            <a:endParaRPr lang="ru-RU" dirty="0" smtClean="0"/>
          </a:p>
          <a:p>
            <a:r>
              <a:rPr lang="ru-RU" i="1" dirty="0" smtClean="0"/>
              <a:t>Какие выводы можно сделать </a:t>
            </a:r>
          </a:p>
          <a:p>
            <a:pPr>
              <a:buNone/>
            </a:pPr>
            <a:r>
              <a:rPr lang="ru-RU" i="1" dirty="0" smtClean="0"/>
              <a:t>на основе этих археологических </a:t>
            </a:r>
          </a:p>
          <a:p>
            <a:pPr>
              <a:buNone/>
            </a:pPr>
            <a:r>
              <a:rPr lang="ru-RU" i="1" dirty="0" smtClean="0"/>
              <a:t>данных?</a:t>
            </a:r>
            <a:endParaRPr lang="ru-RU" i="1" dirty="0"/>
          </a:p>
        </p:txBody>
      </p:sp>
      <p:pic>
        <p:nvPicPr>
          <p:cNvPr id="4" name="Содержимое 3" descr="пещер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72264" y="4017787"/>
            <a:ext cx="2357454" cy="26236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14810" y="3429000"/>
            <a:ext cx="4572032" cy="1785950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сентября 2009 года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Древнего мира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Возникновение искусства и религиозных верований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каменная газета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2631876"/>
            <a:ext cx="3643338" cy="4054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§3 (читать, пересказывать, отвечать на вопросы к параграфу).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3786190"/>
            <a:ext cx="428628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???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ED3F2D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000" dirty="0" smtClean="0"/>
              <a:t>1. Появление </a:t>
            </a:r>
          </a:p>
          <a:p>
            <a:pPr marL="514350" indent="-514350">
              <a:buNone/>
            </a:pPr>
            <a:r>
              <a:rPr lang="ru-RU" sz="3000" dirty="0" smtClean="0"/>
              <a:t>искусства.</a:t>
            </a:r>
          </a:p>
          <a:p>
            <a:pPr marL="514350" indent="-514350">
              <a:buNone/>
            </a:pPr>
            <a:r>
              <a:rPr lang="ru-RU" sz="3000" dirty="0" smtClean="0"/>
              <a:t>2. Причины </a:t>
            </a:r>
          </a:p>
          <a:p>
            <a:pPr marL="514350" indent="-514350">
              <a:buNone/>
            </a:pPr>
            <a:r>
              <a:rPr lang="ru-RU" sz="3000" dirty="0" smtClean="0"/>
              <a:t>появления религии.</a:t>
            </a:r>
          </a:p>
          <a:p>
            <a:pPr marL="514350" indent="-514350">
              <a:buNone/>
            </a:pPr>
            <a:endParaRPr lang="ru-RU" sz="3000" dirty="0"/>
          </a:p>
        </p:txBody>
      </p:sp>
      <p:pic>
        <p:nvPicPr>
          <p:cNvPr id="4" name="Рисунок 3" descr="настенная живопись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14810" y="1383800"/>
            <a:ext cx="4700608" cy="5231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была найдена пещерная живопись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Северная Испания.</a:t>
            </a:r>
          </a:p>
          <a:p>
            <a:r>
              <a:rPr lang="ru-RU" dirty="0" smtClean="0"/>
              <a:t>Пещера </a:t>
            </a:r>
            <a:r>
              <a:rPr lang="ru-RU" dirty="0" err="1" smtClean="0"/>
              <a:t>Альтамира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Археолог </a:t>
            </a:r>
            <a:r>
              <a:rPr lang="ru-RU" dirty="0" err="1" smtClean="0"/>
              <a:t>Саутуола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 descr="зал быков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1428736"/>
            <a:ext cx="4772046" cy="5310825"/>
          </a:xfrm>
          <a:prstGeom prst="rect">
            <a:avLst/>
          </a:prstGeom>
        </p:spPr>
      </p:pic>
      <p:pic>
        <p:nvPicPr>
          <p:cNvPr id="6" name="Рисунок 5" descr="бизон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645024"/>
            <a:ext cx="4110891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68</TotalTime>
  <Words>320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Возникновение искусства и религиозных верований</vt:lpstr>
      <vt:lpstr>Разминка</vt:lpstr>
      <vt:lpstr>Задание</vt:lpstr>
      <vt:lpstr>Кто это?</vt:lpstr>
      <vt:lpstr>Задача </vt:lpstr>
      <vt:lpstr>Возникновение искусства и религиозных верований</vt:lpstr>
      <vt:lpstr>Домашнее задание</vt:lpstr>
      <vt:lpstr>План урока</vt:lpstr>
      <vt:lpstr>Как была найдена пещерная живопись</vt:lpstr>
      <vt:lpstr>Подумай</vt:lpstr>
      <vt:lpstr>Искусство - </vt:lpstr>
      <vt:lpstr>Религия -</vt:lpstr>
      <vt:lpstr>Поразмысли</vt:lpstr>
      <vt:lpstr>Найди слово</vt:lpstr>
      <vt:lpstr>Слайд 15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Возникновение искусства и религиозных верований</dc:title>
  <dc:creator>Татьяна</dc:creator>
  <cp:lastModifiedBy>MSI</cp:lastModifiedBy>
  <cp:revision>8</cp:revision>
  <dcterms:created xsi:type="dcterms:W3CDTF">2009-09-21T17:33:20Z</dcterms:created>
  <dcterms:modified xsi:type="dcterms:W3CDTF">2012-09-19T02:39:20Z</dcterms:modified>
</cp:coreProperties>
</file>