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2" r:id="rId4"/>
    <p:sldId id="270" r:id="rId5"/>
    <p:sldId id="268" r:id="rId6"/>
    <p:sldId id="269" r:id="rId7"/>
    <p:sldId id="257" r:id="rId8"/>
    <p:sldId id="263" r:id="rId9"/>
    <p:sldId id="258" r:id="rId10"/>
    <p:sldId id="264" r:id="rId11"/>
    <p:sldId id="265" r:id="rId12"/>
    <p:sldId id="266" r:id="rId13"/>
    <p:sldId id="259" r:id="rId14"/>
    <p:sldId id="267" r:id="rId15"/>
    <p:sldId id="26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1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8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1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6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8AB81-0E16-40F5-90B5-C4A3E4CA6D4C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6243CE6C-3794-4302-8F1D-3E3A19746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384D3-8EE5-47E8-ABF3-7A4BCDFDEA62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1E943-9F1C-4F51-A9C5-1F7FF207D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Овал 14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7DA8EF-BEA4-4E4F-B41F-408D1D8D78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55671E-8A8F-4557-A38A-E220C135054B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8B4CB-02F5-4D87-87B9-C12E1B43DCD5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EE457-7C3E-4516-A416-6811C69EA2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5A1915-C937-4F72-87CC-06C108BEDC65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BC508A8B-7E04-465E-AEBD-D849DD5EE5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D8832-213A-4382-971A-A98746546C0F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531E1-C403-4202-80D7-3A6A00D20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оугольник 1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6" name="Овал 24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Овал 2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44212-2984-4BE8-ABB1-47205FC32C5A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 smtClean="0"/>
            </a:lvl1pPr>
          </a:lstStyle>
          <a:p>
            <a:pPr>
              <a:defRPr/>
            </a:pPr>
            <a:fld id="{26A5BF97-32F4-4977-BB21-E2F4B2828C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72297C-4C61-4768-9020-2E75CDCEE058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0C2E2-03CE-4B90-9F77-0A6E93F437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4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4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5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B45D7-93EE-49DF-9AD8-C005EC493899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D0D9CD-4FA2-4ED3-95A5-73F8F1DD3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0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0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 smtClean="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7CC5FF9-5F0C-461A-8354-B44F1E7534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ADED4-E047-4B88-8FA6-2CBD6F8A0D93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Овал 12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21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025CB-C902-494C-8C8C-4E5964652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69069-94F3-4CB1-B867-4C19EDD41D9C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smtClean="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2FD5F7-116F-4C66-A82A-BFDECF098B0C}" type="datetimeFigureOut">
              <a:rPr lang="ru-RU"/>
              <a:pPr>
                <a:defRPr/>
              </a:pPr>
              <a:t>18.01.2013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smtClean="0">
                <a:solidFill>
                  <a:schemeClr val="accent3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3423969-224F-4618-A994-23BF318A9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ct val="20000"/>
        </a:spcBef>
        <a:spcAft>
          <a:spcPct val="0"/>
        </a:spcAft>
        <a:buClr>
          <a:srgbClr val="8FB08C"/>
        </a:buClr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875" y="4724400"/>
            <a:ext cx="6400800" cy="1752600"/>
          </a:xfrm>
        </p:spPr>
        <p:txBody>
          <a:bodyPr/>
          <a:lstStyle/>
          <a:p>
            <a:r>
              <a:rPr lang="ru-RU" sz="2000" cap="none" smtClean="0">
                <a:latin typeface="Arial" charset="0"/>
              </a:rPr>
              <a:t>Выполнила: студентка 4 курса Юсупова М.М.</a:t>
            </a:r>
          </a:p>
        </p:txBody>
      </p:sp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4213" y="404813"/>
            <a:ext cx="7772400" cy="1752600"/>
          </a:xfrm>
        </p:spPr>
        <p:txBody>
          <a:bodyPr/>
          <a:lstStyle/>
          <a:p>
            <a:r>
              <a:rPr lang="ru-RU" smtClean="0"/>
              <a:t>Эстетическое воспитание.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Формирование эстетической культуры - это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Процесс целенаправленного развития способностей личности, полноценного восприятия и правильного понимания прекрасного в искусстве и действительности.</a:t>
            </a:r>
          </a:p>
          <a:p>
            <a:pPr algn="r">
              <a:buFont typeface="Wingdings 2" pitchFamily="18" charset="2"/>
              <a:buNone/>
            </a:pPr>
            <a:r>
              <a:rPr lang="ru-RU" smtClean="0"/>
              <a:t>Анисимов В.В.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Формирование эстетической культуры предполагает:</a:t>
            </a:r>
            <a:endParaRPr lang="ru-RU" dirty="0"/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выработку у школьников системы художественных представлений, взглядов и убеждений;</a:t>
            </a:r>
          </a:p>
          <a:p>
            <a:r>
              <a:rPr lang="ru-RU" smtClean="0"/>
              <a:t>воспитание стремления и умения вносить элементы прекрасного во все стороны бытия;</a:t>
            </a:r>
          </a:p>
          <a:p>
            <a:r>
              <a:rPr lang="ru-RU" smtClean="0"/>
              <a:t>приобщение к художественному творчеству, развитие способностей и готовности посильного проявления себя в искусстве;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Формирование эстетической культуры осуществляется:</a:t>
            </a:r>
            <a:endParaRPr lang="ru-RU" dirty="0"/>
          </a:p>
        </p:txBody>
      </p:sp>
      <p:sp>
        <p:nvSpPr>
          <p:cNvPr id="2457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через привнесения эстетического начала в жизнедеятельности личности;</a:t>
            </a:r>
          </a:p>
          <a:p>
            <a:r>
              <a:rPr lang="ru-RU" smtClean="0"/>
              <a:t>средствами искусства;</a:t>
            </a:r>
          </a:p>
          <a:p>
            <a:r>
              <a:rPr lang="ru-RU" smtClean="0"/>
              <a:t>средствами труда.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Компоненты эстетической культуры: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75" y="1600200"/>
            <a:ext cx="9001125" cy="5043488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Эстетические восприятия </a:t>
            </a:r>
            <a:r>
              <a:rPr lang="ru-RU" dirty="0" smtClean="0"/>
              <a:t>–способность выделять в искусстве и жизни эстетические свойства, образы и испытывать эстетические чувства;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Эстетические чувства- </a:t>
            </a:r>
            <a:r>
              <a:rPr lang="ru-RU" dirty="0" smtClean="0"/>
              <a:t>эмоциональные состояния, вызванные оценочным отношением человека к явлениям действительности;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 </a:t>
            </a:r>
            <a:r>
              <a:rPr lang="ru-RU" b="1" dirty="0" smtClean="0"/>
              <a:t>Эстетические  потребности- </a:t>
            </a:r>
            <a:r>
              <a:rPr lang="ru-RU" dirty="0" smtClean="0"/>
              <a:t>нужда в общении с художественно эстетическими ценностями, в эстетических переживаниях;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Эстетические вкусы-</a:t>
            </a:r>
            <a:r>
              <a:rPr lang="ru-RU" dirty="0" smtClean="0"/>
              <a:t> способность оценивать произведения искусства, эстетические явления с позиций эстетических знаний и идеалов;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50" y="285750"/>
            <a:ext cx="8286750" cy="6215063"/>
          </a:xfrm>
        </p:spPr>
        <p:txBody>
          <a:bodyPr>
            <a:normAutofit fontScale="85000" lnSpcReduction="200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Эстетические идеалы- </a:t>
            </a:r>
            <a:r>
              <a:rPr lang="ru-RU" dirty="0" smtClean="0"/>
              <a:t>социально и индивидуально – психологически обусловленные представления о совершенной красоте  в природе, обществе, человеке, искусстве;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b="1" dirty="0" smtClean="0"/>
              <a:t>Эстетическое развитие </a:t>
            </a:r>
            <a:r>
              <a:rPr lang="ru-RU" dirty="0" smtClean="0"/>
              <a:t>– организованный процесс становления в ребенке существующих сил, обеспечивающих активность эстетического восприятия, чувствования, творческого воображения, эмоционального переживания, образного мышления, а также формирование духовных потребностей;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Эстетическое сознание – результат эстетического воспитания, включает осознанное эстетическое отношение людей к действительности и искусству, выраженное в соответствии эстетических идей, теорий, взглядов, критериев;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Эстетическое переживание – состояние потрясения, просветления, очищения, страдания, безысходности, радости и восторга, сострадания. Они способствуют возникновению и развитию духовно – эстетической потребности.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Задачи эстетического воспитания: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5" y="1571625"/>
            <a:ext cx="7929563" cy="5286375"/>
          </a:xfrm>
        </p:spPr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Формирование эстетических восприятий, взглядов, суждений и пониманий прекрасного в соответствии с человеческими идеалами.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Развитие вкуса и чувства прекрасного в отношении к природе, людям, труду, искусству.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Развитие способностей, умения и навыков активного создания прекрасного в повседневной жизни, в природе, труде, искусстве.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Привитие нетерпимости к распространению безобразного в жизни и окружающей среде.</a:t>
            </a:r>
          </a:p>
          <a:p>
            <a:pPr marL="274320" indent="-274320" algn="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Анисимов В.В.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Эстетика - это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(От греч. </a:t>
            </a:r>
            <a:r>
              <a:rPr lang="en-US" smtClean="0"/>
              <a:t>Aisthesis </a:t>
            </a:r>
            <a:r>
              <a:rPr lang="ru-RU" smtClean="0"/>
              <a:t>ощущение, чувство) - наука, рассматривающая сущность и закономерности развития эстетических явлений в природе, общественной жизни и человеческой деятельности.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Эстетическое воспитание- это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Процесс формирования и развития эстетического эмоционально – чувственного и ценностного сознания личности и соответствующей ему деятельности под влиянием искусства и многообразных эстетических объектов и явлений реальности.   </a:t>
            </a:r>
          </a:p>
          <a:p>
            <a:pPr algn="r">
              <a:buFont typeface="Wingdings 2" pitchFamily="18" charset="2"/>
              <a:buNone/>
            </a:pPr>
            <a:r>
              <a:rPr lang="ru-RU" smtClean="0"/>
              <a:t>Энциклопедический словарь                                     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Сущность эстетического воспитания состоит в:</a:t>
            </a:r>
            <a:endParaRPr lang="ru-RU" dirty="0"/>
          </a:p>
        </p:txBody>
      </p:sp>
      <p:sp>
        <p:nvSpPr>
          <p:cNvPr id="16386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организации разнообразной художественно – эстетической деятельности личности;</a:t>
            </a:r>
          </a:p>
          <a:p>
            <a:r>
              <a:rPr lang="ru-RU" smtClean="0"/>
              <a:t>формировании у личности способности полноценно  воспринимать и правильно понимать прекрасное в искусстве и в жизни;</a:t>
            </a:r>
          </a:p>
          <a:p>
            <a:r>
              <a:rPr lang="ru-RU" smtClean="0"/>
              <a:t>выработке эстетических представлений, понятий, вкусов и убеждений;</a:t>
            </a:r>
          </a:p>
          <a:p>
            <a:r>
              <a:rPr lang="ru-RU" smtClean="0"/>
              <a:t>развитии творческих задатков и даровании в области искусства.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Цели эстетического воспитания: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формировании потребности и способности понимать, оценивать  и строить жизнь по законам красоты;</a:t>
            </a:r>
          </a:p>
          <a:p>
            <a:r>
              <a:rPr lang="ru-RU" smtClean="0"/>
              <a:t>воспитании активного отношения к окружающей действительности;</a:t>
            </a:r>
          </a:p>
          <a:p>
            <a:r>
              <a:rPr lang="ru-RU" smtClean="0"/>
              <a:t>побуждении и стимулировании стремления привносить прекрасное в жизнь и быт людей, преобразовании окружающего мира по «законам красоты».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Стороны эстетического воспитании: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Созерцательно – оценочная  (воспитание умения видеть прекрасное, наслаждаться им, умение отделять его от безобразного);</a:t>
            </a:r>
          </a:p>
          <a:p>
            <a:r>
              <a:rPr lang="ru-RU" smtClean="0"/>
              <a:t>Активно – творческая (развитие способностей, умения и навыков вносит красоту в жизнь и быть, в природу, труд, создавать прекрасное).</a:t>
            </a:r>
          </a:p>
          <a:p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Эстетическое воспитание:</a:t>
            </a:r>
          </a:p>
        </p:txBody>
      </p:sp>
      <p:sp>
        <p:nvSpPr>
          <p:cNvPr id="19458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Процесс формирования способностей, восприятия и понимания прекрасного в искусстве и жизни, выработки развития задатков и способностей в области искусства.</a:t>
            </a:r>
          </a:p>
          <a:p>
            <a:pPr algn="r">
              <a:buFont typeface="Wingdings 2" pitchFamily="18" charset="2"/>
              <a:buNone/>
            </a:pPr>
            <a:r>
              <a:rPr lang="ru-RU" smtClean="0"/>
              <a:t>Анисимов В.В.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Цели эстетического воспитания:</a:t>
            </a:r>
          </a:p>
        </p:txBody>
      </p:sp>
      <p:sp>
        <p:nvSpPr>
          <p:cNvPr id="20482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развитие готовности личности к восприятию, освоению, оценке эстетических объектов в искусстве или действительности;</a:t>
            </a:r>
          </a:p>
          <a:p>
            <a:r>
              <a:rPr lang="ru-RU" smtClean="0"/>
              <a:t>совершенствование эстетического сознания;</a:t>
            </a:r>
          </a:p>
          <a:p>
            <a:r>
              <a:rPr lang="ru-RU" smtClean="0"/>
              <a:t>включение в гармоническое саморазвитие;</a:t>
            </a:r>
          </a:p>
          <a:p>
            <a:r>
              <a:rPr lang="ru-RU" smtClean="0"/>
              <a:t>формирование творческих способностей в области художественной, духовной, физической(телесной) культуры.</a:t>
            </a:r>
          </a:p>
          <a:p>
            <a:pPr algn="r">
              <a:buFont typeface="Wingdings 2" pitchFamily="18" charset="2"/>
              <a:buNone/>
            </a:pPr>
            <a:r>
              <a:rPr lang="ru-RU" smtClean="0"/>
              <a:t>Энциклопедический словарь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solidFill>
                  <a:srgbClr val="7B9899"/>
                </a:solidFill>
              </a:rPr>
              <a:t>Целью эстетического воспитания-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smtClean="0"/>
              <a:t>Формирование  эстетической культуры личности.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88</TotalTime>
  <Words>503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15</vt:i4>
      </vt:variant>
    </vt:vector>
  </HeadingPairs>
  <TitlesOfParts>
    <vt:vector size="32" baseType="lpstr">
      <vt:lpstr>Georgia</vt:lpstr>
      <vt:lpstr>Arial</vt:lpstr>
      <vt:lpstr>Wingdings 2</vt:lpstr>
      <vt:lpstr>Wingdings</vt:lpstr>
      <vt:lpstr>Calibri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Официальная</vt:lpstr>
      <vt:lpstr>Эстетическое воспитание.</vt:lpstr>
      <vt:lpstr>Эстетика - это</vt:lpstr>
      <vt:lpstr>Эстетическое воспитание- это</vt:lpstr>
      <vt:lpstr>Сущность эстетического воспитания состоит в:</vt:lpstr>
      <vt:lpstr>Цели эстетического воспитания:</vt:lpstr>
      <vt:lpstr>Стороны эстетического воспитании:</vt:lpstr>
      <vt:lpstr>Эстетическое воспитание:</vt:lpstr>
      <vt:lpstr>Цели эстетического воспитания:</vt:lpstr>
      <vt:lpstr>Целью эстетического воспитания-</vt:lpstr>
      <vt:lpstr>Формирование эстетической культуры - это</vt:lpstr>
      <vt:lpstr>Формирование эстетической культуры предполагает:</vt:lpstr>
      <vt:lpstr>Формирование эстетической культуры осуществляется:</vt:lpstr>
      <vt:lpstr>Компоненты эстетической культуры:</vt:lpstr>
      <vt:lpstr>Слайд 14</vt:lpstr>
      <vt:lpstr>Задачи эстетического воспитания: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Миля</dc:creator>
  <cp:lastModifiedBy>Юсуповы</cp:lastModifiedBy>
  <cp:revision>12</cp:revision>
  <dcterms:created xsi:type="dcterms:W3CDTF">2002-01-30T11:11:26Z</dcterms:created>
  <dcterms:modified xsi:type="dcterms:W3CDTF">2013-01-18T09:33:45Z</dcterms:modified>
</cp:coreProperties>
</file>