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1/28/2012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648200"/>
            <a:ext cx="9144000" cy="1905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Работа (презентация)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По английскому  языку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Ученик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b="1" dirty="0" smtClean="0">
                <a:solidFill>
                  <a:srgbClr val="FF0000"/>
                </a:solidFill>
              </a:rPr>
              <a:t> «А» класса МОУ «СОШ №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93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Новиков  Михаил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Руководитель:  </a:t>
            </a:r>
            <a:r>
              <a:rPr lang="ru-RU" b="1" dirty="0" err="1" smtClean="0">
                <a:solidFill>
                  <a:srgbClr val="FF0000"/>
                </a:solidFill>
              </a:rPr>
              <a:t>Мухрякова</a:t>
            </a:r>
            <a:r>
              <a:rPr lang="ru-RU" b="1" dirty="0" smtClean="0">
                <a:solidFill>
                  <a:srgbClr val="FF0000"/>
                </a:solidFill>
              </a:rPr>
              <a:t>  Е.В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24000"/>
            <a:ext cx="8305800" cy="198120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АНГЛИЙСКИЙ   </a:t>
            </a:r>
            <a:r>
              <a:rPr lang="ru-RU" b="1" dirty="0" smtClean="0">
                <a:solidFill>
                  <a:srgbClr val="FF0000"/>
                </a:solidFill>
              </a:rPr>
              <a:t>ЯЗЫК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smtClean="0">
                <a:solidFill>
                  <a:srgbClr val="FF0000"/>
                </a:solidFill>
              </a:rPr>
              <a:t>В   НАШЕЙ   </a:t>
            </a:r>
            <a:r>
              <a:rPr lang="ru-RU" b="1" dirty="0" smtClean="0">
                <a:solidFill>
                  <a:srgbClr val="FF0000"/>
                </a:solidFill>
              </a:rPr>
              <a:t>ЖИЗНИ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71600"/>
            <a:ext cx="4572000" cy="5181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533400"/>
            <a:ext cx="8229600" cy="18288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Слова и выражения в аэропорте и на вокзале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19458" name="Picture 2" descr="http://im4-tub-ru.yandex.net/i?id=344759377-4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054094"/>
            <a:ext cx="1828800" cy="136550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Овал 7"/>
          <p:cNvSpPr/>
          <p:nvPr/>
        </p:nvSpPr>
        <p:spPr>
          <a:xfrm>
            <a:off x="152400" y="12954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Railway station - </a:t>
            </a:r>
            <a:r>
              <a:rPr lang="ru-RU" dirty="0" smtClean="0">
                <a:solidFill>
                  <a:srgbClr val="FF0000"/>
                </a:solidFill>
              </a:rPr>
              <a:t>вокзал</a:t>
            </a:r>
          </a:p>
          <a:p>
            <a:pPr algn="ctr"/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33400" y="28956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Passport - </a:t>
            </a:r>
            <a:r>
              <a:rPr lang="ru-RU" dirty="0" smtClean="0">
                <a:solidFill>
                  <a:srgbClr val="FF0000"/>
                </a:solidFill>
              </a:rPr>
              <a:t>паспорт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0" y="36576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Customs - </a:t>
            </a:r>
            <a:r>
              <a:rPr lang="ru-RU" dirty="0" smtClean="0">
                <a:solidFill>
                  <a:srgbClr val="FF0000"/>
                </a:solidFill>
              </a:rPr>
              <a:t>таможня</a:t>
            </a:r>
          </a:p>
          <a:p>
            <a:pPr algn="ctr"/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0" y="5943600"/>
            <a:ext cx="35052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Check-in desk – </a:t>
            </a:r>
            <a:r>
              <a:rPr lang="ru-RU" dirty="0" smtClean="0">
                <a:solidFill>
                  <a:srgbClr val="FF0000"/>
                </a:solidFill>
              </a:rPr>
              <a:t>стойка регистрации</a:t>
            </a:r>
          </a:p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85800" y="44196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Check-in - </a:t>
            </a:r>
            <a:r>
              <a:rPr lang="ru-RU" dirty="0" smtClean="0">
                <a:solidFill>
                  <a:srgbClr val="FF0000"/>
                </a:solidFill>
              </a:rPr>
              <a:t>регистрация</a:t>
            </a:r>
          </a:p>
          <a:p>
            <a:pPr algn="ctr"/>
            <a:endParaRPr lang="ru-RU" dirty="0"/>
          </a:p>
        </p:txBody>
      </p:sp>
      <p:sp>
        <p:nvSpPr>
          <p:cNvPr id="17" name="Овал 16"/>
          <p:cNvSpPr/>
          <p:nvPr/>
        </p:nvSpPr>
        <p:spPr>
          <a:xfrm>
            <a:off x="3276600" y="47244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Departures </a:t>
            </a:r>
            <a:r>
              <a:rPr lang="ru-RU" dirty="0" smtClean="0">
                <a:solidFill>
                  <a:srgbClr val="FF0000"/>
                </a:solidFill>
              </a:rPr>
              <a:t>- отправление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867400" y="4419600"/>
            <a:ext cx="3276600" cy="8382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Last-property office – </a:t>
            </a:r>
            <a:r>
              <a:rPr lang="ru-RU" dirty="0" smtClean="0">
                <a:solidFill>
                  <a:srgbClr val="FF0000"/>
                </a:solidFill>
              </a:rPr>
              <a:t>бюро находок</a:t>
            </a:r>
          </a:p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3048000" y="54864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Attention! – </a:t>
            </a:r>
            <a:r>
              <a:rPr lang="ru-RU" dirty="0" smtClean="0">
                <a:solidFill>
                  <a:srgbClr val="FF0000"/>
                </a:solidFill>
              </a:rPr>
              <a:t>Внимание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943600" y="34290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Cash desk - </a:t>
            </a:r>
            <a:r>
              <a:rPr lang="ru-RU" dirty="0" smtClean="0">
                <a:solidFill>
                  <a:srgbClr val="FF0000"/>
                </a:solidFill>
              </a:rPr>
              <a:t>касса</a:t>
            </a:r>
          </a:p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553200" y="24384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Pilot – </a:t>
            </a:r>
            <a:r>
              <a:rPr lang="ru-RU" dirty="0" smtClean="0">
                <a:solidFill>
                  <a:srgbClr val="FF0000"/>
                </a:solidFill>
              </a:rPr>
              <a:t>пилот</a:t>
            </a:r>
          </a:p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5715000" y="1219200"/>
            <a:ext cx="31242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Inquiry – </a:t>
            </a:r>
            <a:r>
              <a:rPr lang="ru-RU" dirty="0" smtClean="0">
                <a:solidFill>
                  <a:srgbClr val="FF0000"/>
                </a:solidFill>
              </a:rPr>
              <a:t>Справочное бюро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4114800" y="19812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Information - </a:t>
            </a:r>
            <a:r>
              <a:rPr lang="ru-RU" dirty="0" smtClean="0">
                <a:solidFill>
                  <a:srgbClr val="FF0000"/>
                </a:solidFill>
              </a:rPr>
              <a:t>информация</a:t>
            </a:r>
          </a:p>
          <a:p>
            <a:pPr algn="ctr"/>
            <a:endParaRPr lang="ru-RU" dirty="0"/>
          </a:p>
        </p:txBody>
      </p:sp>
      <p:sp>
        <p:nvSpPr>
          <p:cNvPr id="24" name="Овал 23"/>
          <p:cNvSpPr/>
          <p:nvPr/>
        </p:nvSpPr>
        <p:spPr>
          <a:xfrm>
            <a:off x="2819400" y="1219200"/>
            <a:ext cx="2590800" cy="7620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Administrator - </a:t>
            </a:r>
            <a:r>
              <a:rPr lang="ru-RU" dirty="0" smtClean="0">
                <a:solidFill>
                  <a:srgbClr val="FF0000"/>
                </a:solidFill>
              </a:rPr>
              <a:t>администратор</a:t>
            </a:r>
          </a:p>
          <a:p>
            <a:pPr algn="ctr"/>
            <a:endParaRPr lang="ru-RU" dirty="0"/>
          </a:p>
        </p:txBody>
      </p:sp>
      <p:sp>
        <p:nvSpPr>
          <p:cNvPr id="26" name="Овал 25"/>
          <p:cNvSpPr/>
          <p:nvPr/>
        </p:nvSpPr>
        <p:spPr>
          <a:xfrm>
            <a:off x="76200" y="2057400"/>
            <a:ext cx="3886200" cy="7620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Passport control – </a:t>
            </a:r>
            <a:r>
              <a:rPr lang="ru-RU" dirty="0" smtClean="0">
                <a:solidFill>
                  <a:srgbClr val="FF0000"/>
                </a:solidFill>
              </a:rPr>
              <a:t>паспортный контроль</a:t>
            </a:r>
          </a:p>
          <a:p>
            <a:pPr algn="ctr"/>
            <a:endParaRPr lang="ru-RU" dirty="0"/>
          </a:p>
        </p:txBody>
      </p:sp>
      <p:sp>
        <p:nvSpPr>
          <p:cNvPr id="28" name="Овал 27"/>
          <p:cNvSpPr/>
          <p:nvPr/>
        </p:nvSpPr>
        <p:spPr>
          <a:xfrm>
            <a:off x="0" y="5181600"/>
            <a:ext cx="25908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Arrivals - </a:t>
            </a:r>
            <a:r>
              <a:rPr lang="ru-RU" dirty="0" smtClean="0">
                <a:solidFill>
                  <a:srgbClr val="FF0000"/>
                </a:solidFill>
              </a:rPr>
              <a:t>прибытие</a:t>
            </a:r>
          </a:p>
          <a:p>
            <a:pPr algn="ctr"/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5867400" y="5334000"/>
            <a:ext cx="3048000" cy="685800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Waiting </a:t>
            </a:r>
            <a:r>
              <a:rPr lang="en-US" dirty="0" smtClean="0">
                <a:solidFill>
                  <a:srgbClr val="FF0000"/>
                </a:solidFill>
              </a:rPr>
              <a:t>room</a:t>
            </a:r>
            <a:r>
              <a:rPr lang="ru-RU" dirty="0" smtClean="0">
                <a:solidFill>
                  <a:srgbClr val="FF0000"/>
                </a:solidFill>
              </a:rPr>
              <a:t> – зал ожидания</a:t>
            </a:r>
          </a:p>
          <a:p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71600"/>
            <a:ext cx="4572000" cy="5181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Учёные, политики и другие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Картинка 10 из 253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200400" cy="3200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436" name="Picture 4" descr="http://im0-tub-ru.yandex.net/i?id=544006200-44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5354" y="1524000"/>
            <a:ext cx="3223846" cy="3200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438" name="Picture 6" descr="http://static.mg.uz/images/57806_DSCF07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8900" y="3962400"/>
            <a:ext cx="3924300" cy="26162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8" descr="http://im7-tub-ru.yandex.net/i?id=338848596-34-7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1600200"/>
            <a:ext cx="2133600" cy="2133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71600"/>
            <a:ext cx="4572000" cy="5181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5334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Это ведь интересно...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Картинка 5 из 276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838200"/>
            <a:ext cx="3167952" cy="261185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4580" name="Picture 4" descr="Картинка 5 из 8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22598" y="838200"/>
            <a:ext cx="2371085" cy="3962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4582" name="Picture 6" descr="http://im6-tub-ru.yandex.net/i?id=19725832-59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1143000"/>
            <a:ext cx="2209800" cy="2003554"/>
          </a:xfrm>
          <a:prstGeom prst="ellipse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4584" name="Picture 8" descr="http://im0-tub-ru.yandex.net/i?id=375907318-63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4038600"/>
            <a:ext cx="2438400" cy="2484421"/>
          </a:xfrm>
          <a:prstGeom prst="ellipse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4586" name="Picture 10" descr="http://im2-tub-ru.yandex.net/i?id=123114361-37-7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0" y="4495800"/>
            <a:ext cx="1438275" cy="181295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729191" y="1905000"/>
            <a:ext cx="768562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Thanks for attention!</a:t>
            </a:r>
          </a:p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Merci pour l'attention!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1" name="Picture 10" descr="http://im7-tub-ru.yandex.net/i?id=338848596-34-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-152400"/>
            <a:ext cx="4114800" cy="2590800"/>
          </a:xfrm>
          <a:prstGeom prst="rect">
            <a:avLst/>
          </a:prstGeom>
          <a:noFill/>
        </p:spPr>
      </p:pic>
      <p:pic>
        <p:nvPicPr>
          <p:cNvPr id="12" name="Picture 10" descr="http://im7-tub-ru.yandex.net/i?id=338848596-34-7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267200"/>
            <a:ext cx="4114800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Цель работы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3400" y="1219200"/>
            <a:ext cx="8077200" cy="2133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Цель моей работы заключается в том, чтобы найти  причину массового изучения английского языка в России, определить, где нам может понадобиться знание английского </a:t>
            </a:r>
            <a:r>
              <a:rPr lang="ru-RU" sz="2000" b="1" dirty="0" smtClean="0">
                <a:solidFill>
                  <a:srgbClr val="FF0000"/>
                </a:solidFill>
              </a:rPr>
              <a:t>языка</a:t>
            </a:r>
            <a:r>
              <a:rPr lang="en-US" sz="2000" b="1" dirty="0" smtClean="0">
                <a:solidFill>
                  <a:srgbClr val="FF0000"/>
                </a:solidFill>
              </a:rPr>
              <a:t>,</a:t>
            </a:r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где оно необходимо </a:t>
            </a:r>
            <a:r>
              <a:rPr lang="ru-RU" sz="2000" b="1" dirty="0" smtClean="0">
                <a:solidFill>
                  <a:srgbClr val="FF0000"/>
                </a:solidFill>
              </a:rPr>
              <a:t>и </a:t>
            </a:r>
            <a:r>
              <a:rPr lang="ru-RU" sz="2000" b="1" dirty="0" smtClean="0">
                <a:solidFill>
                  <a:srgbClr val="FF0000"/>
                </a:solidFill>
              </a:rPr>
              <a:t>где удобно. А также привести примеры английских слов встречающиеся в обычной жизни.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8" name="Picture 2" descr="http://im0-tub-ru.yandex.net/i?id=229992384-33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352800"/>
            <a:ext cx="1371600" cy="1371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6" descr="http://im2-tub-ru.yandex.net/i?id=367880444-30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4724400"/>
            <a:ext cx="1371600" cy="1371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" name="Picture 4" descr="http://im8-tub-ru.yandex.net/i?id=46322411-45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334512"/>
            <a:ext cx="1447800" cy="13898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1" name="Picture 8" descr="http://im0-tub-ru.yandex.net/i?id=511569980-34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4648200"/>
            <a:ext cx="1447800" cy="14287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219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ВВЕДЕНИЕ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Картинка 6 из 1297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219200"/>
            <a:ext cx="4029470" cy="29146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100" name="Picture 4" descr="http://im0-tub-ru.yandex.net/i?id=208210373-49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219200"/>
            <a:ext cx="4038600" cy="292760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102" name="Picture 6" descr="http://im2-tub-ru.yandex.net/i?id=427970825-08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0800" y="4419600"/>
            <a:ext cx="3962400" cy="216605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104" name="Picture 8" descr="http://im7-tub-ru.yandex.net/i?id=338848596-34-7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4419600"/>
            <a:ext cx="2133600" cy="2133600"/>
          </a:xfrm>
          <a:prstGeom prst="rect">
            <a:avLst/>
          </a:prstGeom>
          <a:noFill/>
        </p:spPr>
      </p:pic>
      <p:pic>
        <p:nvPicPr>
          <p:cNvPr id="4106" name="Picture 10" descr="http://im7-tub-ru.yandex.net/i?id=338848596-34-7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4419600"/>
            <a:ext cx="2209800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676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Изучение английского языка в школе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://im2-tub-ru.yandex.net/i?id=272660830-6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524000"/>
            <a:ext cx="2209800" cy="15468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7652" name="Picture 4" descr="http://img.artlebedev.ru/everything/nomos/site-en/nom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5029200"/>
            <a:ext cx="2216727" cy="1524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0" name="Picture 2" descr="http://im8-tub-ru.yandex.net/i?id=456787851-38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2667000"/>
            <a:ext cx="2286000" cy="1752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http://1.bp.blogspot.com/_XV45BHRq4Qo/TNTp4d9OjQI/AAAAAAAAAXY/YS8GUkp9GtY/s1600/%D1%80%D0%B8%D1%81%D0%BE%D0%B2%D0%B0%D0%BD%D1%8B%D0%B9+%D0%BA%D0%BE%D0%BC%D0%BF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4572000"/>
            <a:ext cx="2240663" cy="186983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4" name="Picture 6" descr="http://t2.gstatic.com/images?q=tbn:ANd9GcRtkoHhLNoKHgBlfUp5H4lXK_nQtOCX4XyPeDHIhy1JQooFnZGr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1676400"/>
            <a:ext cx="2746733" cy="2057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6" name="Picture 8" descr="http://t0.gstatic.com/images?q=tbn:ANd9GcTKhvI5J5ecgQAtLOAchqSW1ZmXyRO1hK7CpaggJfiuDGZ4SFy7_A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1371600"/>
            <a:ext cx="2390775" cy="19145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7526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Слова и выражения в компьютерных играх 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27650" name="Picture 2" descr="http://im2-tub-ru.yandex.net/i?id=272660830-62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276600"/>
            <a:ext cx="2209800" cy="15468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Овальная выноска 9"/>
          <p:cNvSpPr/>
          <p:nvPr/>
        </p:nvSpPr>
        <p:spPr>
          <a:xfrm>
            <a:off x="4495800" y="1905000"/>
            <a:ext cx="4648200" cy="914400"/>
          </a:xfrm>
          <a:prstGeom prst="wedgeEllipseCallout">
            <a:avLst>
              <a:gd name="adj1" fmla="val -35483"/>
              <a:gd name="adj2" fmla="val 7591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Play</a:t>
            </a:r>
            <a:r>
              <a:rPr lang="ru-RU" dirty="0" smtClean="0">
                <a:solidFill>
                  <a:srgbClr val="FF0000"/>
                </a:solidFill>
              </a:rPr>
              <a:t> – играть    </a:t>
            </a:r>
            <a:r>
              <a:rPr lang="en-US" dirty="0" smtClean="0">
                <a:solidFill>
                  <a:srgbClr val="FF0000"/>
                </a:solidFill>
              </a:rPr>
              <a:t>Begin</a:t>
            </a:r>
            <a:r>
              <a:rPr lang="ru-RU" dirty="0" smtClean="0">
                <a:solidFill>
                  <a:srgbClr val="FF0000"/>
                </a:solidFill>
              </a:rPr>
              <a:t> – начать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Start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- начать     </a:t>
            </a:r>
            <a:r>
              <a:rPr lang="en-US" dirty="0" smtClean="0">
                <a:solidFill>
                  <a:srgbClr val="FF0000"/>
                </a:solidFill>
              </a:rPr>
              <a:t>Go</a:t>
            </a:r>
            <a:r>
              <a:rPr lang="ru-RU" dirty="0" smtClean="0">
                <a:solidFill>
                  <a:srgbClr val="FF0000"/>
                </a:solidFill>
              </a:rPr>
              <a:t> - идти</a:t>
            </a:r>
          </a:p>
          <a:p>
            <a:endParaRPr lang="ru-RU" dirty="0" smtClean="0"/>
          </a:p>
        </p:txBody>
      </p:sp>
      <p:sp>
        <p:nvSpPr>
          <p:cNvPr id="11" name="Овальная выноска 10"/>
          <p:cNvSpPr/>
          <p:nvPr/>
        </p:nvSpPr>
        <p:spPr>
          <a:xfrm>
            <a:off x="4191000" y="5257800"/>
            <a:ext cx="4800600" cy="914400"/>
          </a:xfrm>
          <a:prstGeom prst="wedgeEllipseCallout">
            <a:avLst>
              <a:gd name="adj1" fmla="val -40342"/>
              <a:gd name="adj2" fmla="val -7102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Stop</a:t>
            </a:r>
            <a:r>
              <a:rPr lang="ru-RU" dirty="0" smtClean="0">
                <a:solidFill>
                  <a:srgbClr val="FF0000"/>
                </a:solidFill>
              </a:rPr>
              <a:t> - остановиться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Paused</a:t>
            </a:r>
            <a:r>
              <a:rPr lang="ru-RU" dirty="0" smtClean="0">
                <a:solidFill>
                  <a:srgbClr val="FF0000"/>
                </a:solidFill>
              </a:rPr>
              <a:t> - пауза</a:t>
            </a:r>
          </a:p>
        </p:txBody>
      </p:sp>
      <p:sp>
        <p:nvSpPr>
          <p:cNvPr id="12" name="Овальная выноска 11"/>
          <p:cNvSpPr/>
          <p:nvPr/>
        </p:nvSpPr>
        <p:spPr>
          <a:xfrm>
            <a:off x="5791200" y="2895600"/>
            <a:ext cx="3352800" cy="1066800"/>
          </a:xfrm>
          <a:prstGeom prst="wedgeEllipseCallout">
            <a:avLst>
              <a:gd name="adj1" fmla="val -56335"/>
              <a:gd name="adj2" fmla="val 8859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Ready</a:t>
            </a:r>
            <a:r>
              <a:rPr lang="ru-RU" dirty="0" smtClean="0">
                <a:solidFill>
                  <a:srgbClr val="FF0000"/>
                </a:solidFill>
              </a:rPr>
              <a:t> – приготовление(к чему-то)</a:t>
            </a:r>
          </a:p>
        </p:txBody>
      </p:sp>
      <p:sp>
        <p:nvSpPr>
          <p:cNvPr id="13" name="Овальная выноска 12"/>
          <p:cNvSpPr/>
          <p:nvPr/>
        </p:nvSpPr>
        <p:spPr>
          <a:xfrm>
            <a:off x="6172200" y="4114800"/>
            <a:ext cx="2667000" cy="914400"/>
          </a:xfrm>
          <a:prstGeom prst="wedgeEllipseCallout">
            <a:avLst>
              <a:gd name="adj1" fmla="val -71982"/>
              <a:gd name="adj2" fmla="val 25915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Game</a:t>
            </a:r>
            <a:r>
              <a:rPr lang="ru-RU" dirty="0" smtClean="0">
                <a:solidFill>
                  <a:srgbClr val="FF0000"/>
                </a:solidFill>
              </a:rPr>
              <a:t> – игра</a:t>
            </a:r>
          </a:p>
        </p:txBody>
      </p:sp>
      <p:sp>
        <p:nvSpPr>
          <p:cNvPr id="14" name="Овальная выноска 13"/>
          <p:cNvSpPr/>
          <p:nvPr/>
        </p:nvSpPr>
        <p:spPr>
          <a:xfrm>
            <a:off x="0" y="1828800"/>
            <a:ext cx="4419600" cy="914400"/>
          </a:xfrm>
          <a:prstGeom prst="wedgeEllipseCallout">
            <a:avLst>
              <a:gd name="adj1" fmla="val 40650"/>
              <a:gd name="adj2" fmla="val 8235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Play again</a:t>
            </a:r>
            <a:r>
              <a:rPr lang="ru-RU" dirty="0" smtClean="0">
                <a:solidFill>
                  <a:srgbClr val="FF0000"/>
                </a:solidFill>
              </a:rPr>
              <a:t> – играть заново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Replay</a:t>
            </a:r>
            <a:r>
              <a:rPr lang="ru-RU" dirty="0" smtClean="0">
                <a:solidFill>
                  <a:srgbClr val="FF0000"/>
                </a:solidFill>
              </a:rPr>
              <a:t> – играть заново</a:t>
            </a:r>
          </a:p>
        </p:txBody>
      </p:sp>
      <p:sp>
        <p:nvSpPr>
          <p:cNvPr id="15" name="Овальная выноска 14"/>
          <p:cNvSpPr/>
          <p:nvPr/>
        </p:nvSpPr>
        <p:spPr>
          <a:xfrm>
            <a:off x="1524000" y="5562600"/>
            <a:ext cx="2667000" cy="914400"/>
          </a:xfrm>
          <a:prstGeom prst="wedgeEllipseCallout">
            <a:avLst>
              <a:gd name="adj1" fmla="val 19330"/>
              <a:gd name="adj2" fmla="val -105718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You win</a:t>
            </a:r>
            <a:r>
              <a:rPr lang="ru-RU" dirty="0" smtClean="0">
                <a:solidFill>
                  <a:srgbClr val="FF0000"/>
                </a:solidFill>
              </a:rPr>
              <a:t> – вы выиграли</a:t>
            </a:r>
          </a:p>
        </p:txBody>
      </p:sp>
      <p:sp>
        <p:nvSpPr>
          <p:cNvPr id="16" name="Овальная выноска 15"/>
          <p:cNvSpPr/>
          <p:nvPr/>
        </p:nvSpPr>
        <p:spPr>
          <a:xfrm>
            <a:off x="76200" y="4724400"/>
            <a:ext cx="2667000" cy="914400"/>
          </a:xfrm>
          <a:prstGeom prst="wedgeEllipseCallout">
            <a:avLst>
              <a:gd name="adj1" fmla="val 55365"/>
              <a:gd name="adj2" fmla="val -9143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Game over</a:t>
            </a:r>
            <a:r>
              <a:rPr lang="ru-RU" dirty="0" smtClean="0">
                <a:solidFill>
                  <a:srgbClr val="FF0000"/>
                </a:solidFill>
              </a:rPr>
              <a:t> – игра</a:t>
            </a:r>
          </a:p>
        </p:txBody>
      </p:sp>
      <p:sp>
        <p:nvSpPr>
          <p:cNvPr id="17" name="Овальная выноска 16"/>
          <p:cNvSpPr/>
          <p:nvPr/>
        </p:nvSpPr>
        <p:spPr>
          <a:xfrm>
            <a:off x="0" y="3733800"/>
            <a:ext cx="2667000" cy="914400"/>
          </a:xfrm>
          <a:prstGeom prst="wedgeEllipseCallout">
            <a:avLst>
              <a:gd name="adj1" fmla="val 58164"/>
              <a:gd name="adj2" fmla="val -47556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Back</a:t>
            </a:r>
            <a:r>
              <a:rPr lang="ru-RU" dirty="0" smtClean="0">
                <a:solidFill>
                  <a:srgbClr val="FF0000"/>
                </a:solidFill>
              </a:rPr>
              <a:t> - назад</a:t>
            </a:r>
          </a:p>
        </p:txBody>
      </p:sp>
      <p:sp>
        <p:nvSpPr>
          <p:cNvPr id="18" name="Овальная выноска 17"/>
          <p:cNvSpPr/>
          <p:nvPr/>
        </p:nvSpPr>
        <p:spPr>
          <a:xfrm>
            <a:off x="152400" y="2743200"/>
            <a:ext cx="2667000" cy="990600"/>
          </a:xfrm>
          <a:prstGeom prst="wedgeEllipseCallout">
            <a:avLst>
              <a:gd name="adj1" fmla="val 53266"/>
              <a:gd name="adj2" fmla="val 36117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Next</a:t>
            </a:r>
            <a:r>
              <a:rPr lang="ru-RU" dirty="0" smtClean="0">
                <a:solidFill>
                  <a:srgbClr val="FF0000"/>
                </a:solidFill>
              </a:rPr>
              <a:t> – следующий, дальше, рядом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71600"/>
            <a:ext cx="4572000" cy="5181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Иностранные сайты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http://t1.gstatic.com/images?q=tbn:ANd9GcRK5NuSlVkKyXK1QIXjSdQ2w2hqhWJDio7iHEzDkdo7eDha5Ca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4038600" cy="295835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3556" name="Picture 4" descr="http://franch.biz/blog/pic/top10sites/franchise-direc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447800"/>
            <a:ext cx="3886200" cy="29622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Picture 10" descr="http://im7-tub-ru.yandex.net/i?id=338848596-34-7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4572000"/>
            <a:ext cx="2209800" cy="2286000"/>
          </a:xfrm>
          <a:prstGeom prst="rect">
            <a:avLst/>
          </a:prstGeom>
          <a:noFill/>
        </p:spPr>
      </p:pic>
      <p:pic>
        <p:nvPicPr>
          <p:cNvPr id="10" name="Picture 10" descr="http://im7-tub-ru.yandex.net/i?id=338848596-34-7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4572000"/>
            <a:ext cx="2209800" cy="2286000"/>
          </a:xfrm>
          <a:prstGeom prst="rect">
            <a:avLst/>
          </a:prstGeom>
          <a:noFill/>
        </p:spPr>
      </p:pic>
      <p:pic>
        <p:nvPicPr>
          <p:cNvPr id="11" name="Picture 10" descr="http://im7-tub-ru.yandex.net/i?id=338848596-34-7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4572000"/>
            <a:ext cx="2209800" cy="2286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71600"/>
            <a:ext cx="4572000" cy="5181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Английский язык в быту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2530" name="Picture 2" descr="http://img0.liveinternet.ru/images/attach/c/1/62/600/62600661_HPIM19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733800" cy="279367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532" name="Picture 4" descr="http://savok.name/uploads/instrukcii/t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24000"/>
            <a:ext cx="2895600" cy="140701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534" name="Picture 6" descr="http://t3.gstatic.com/images?q=tbn:ANd9GcTlvN80aDzAL7waNEV88TJPljW5p52-FxGAn5uV1OKtiklRhIF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429000"/>
            <a:ext cx="3351026" cy="307893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2536" name="Picture 8" descr="http://allforlady.com/images/stories/topics2/nazvani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4400" y="4800600"/>
            <a:ext cx="2819400" cy="180217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371600"/>
            <a:ext cx="4572000" cy="5181600"/>
          </a:xfrm>
        </p:spPr>
        <p:txBody>
          <a:bodyPr>
            <a:normAutofit/>
          </a:bodyPr>
          <a:lstStyle/>
          <a:p>
            <a:endParaRPr lang="ru-RU" sz="2000" b="1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45720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Заграничные поездки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1506" name="Picture 2" descr="http://im0-tub-ru.yandex.net/i?id=255333227-5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66800"/>
            <a:ext cx="3505200" cy="2921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508" name="Picture 4" descr="Картинка 17 из 3145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066800"/>
            <a:ext cx="4081124" cy="2895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1510" name="Picture 6" descr="Картинка 27 из 31456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4343400"/>
            <a:ext cx="6096000" cy="23241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1.gstatic.com/images?q=tbn:ANd9GcTe4mofFeN3ItSiS9Nwtots9YmKRDAMnaGwczJaZKYOkObmL17s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44780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Слова и выражения в иностранном городе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pic>
        <p:nvPicPr>
          <p:cNvPr id="20482" name="Picture 2" descr="http://im0-tub-ru.yandex.net/i?id=275298428-1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00200"/>
            <a:ext cx="2766715" cy="21336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Овальная выноска 12"/>
          <p:cNvSpPr/>
          <p:nvPr/>
        </p:nvSpPr>
        <p:spPr>
          <a:xfrm>
            <a:off x="0" y="1371600"/>
            <a:ext cx="5334000" cy="5486400"/>
          </a:xfrm>
          <a:prstGeom prst="wedgeEllipseCallout">
            <a:avLst>
              <a:gd name="adj1" fmla="val 59788"/>
              <a:gd name="adj2" fmla="val -46822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Where is</a:t>
            </a:r>
            <a:r>
              <a:rPr lang="ru-RU" dirty="0" smtClean="0">
                <a:solidFill>
                  <a:srgbClr val="FF0000"/>
                </a:solidFill>
              </a:rPr>
              <a:t>… - где находиться...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… </a:t>
            </a:r>
            <a:r>
              <a:rPr lang="en-US" dirty="0" smtClean="0">
                <a:solidFill>
                  <a:srgbClr val="FF0000"/>
                </a:solidFill>
              </a:rPr>
              <a:t>street - ... </a:t>
            </a:r>
            <a:r>
              <a:rPr lang="ru-RU" dirty="0" smtClean="0">
                <a:solidFill>
                  <a:srgbClr val="FF0000"/>
                </a:solidFill>
              </a:rPr>
              <a:t>улица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… square - ...</a:t>
            </a:r>
            <a:r>
              <a:rPr lang="ru-RU" dirty="0" smtClean="0">
                <a:solidFill>
                  <a:srgbClr val="FF0000"/>
                </a:solidFill>
              </a:rPr>
              <a:t> площадь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… park - ...</a:t>
            </a:r>
            <a:r>
              <a:rPr lang="ru-RU" dirty="0" smtClean="0">
                <a:solidFill>
                  <a:srgbClr val="FF0000"/>
                </a:solidFill>
              </a:rPr>
              <a:t> парк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chemist’s - </a:t>
            </a:r>
            <a:r>
              <a:rPr lang="ru-RU" dirty="0" smtClean="0">
                <a:solidFill>
                  <a:srgbClr val="FF0000"/>
                </a:solidFill>
              </a:rPr>
              <a:t>аптека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clinic - </a:t>
            </a:r>
            <a:r>
              <a:rPr lang="ru-RU" dirty="0" smtClean="0">
                <a:solidFill>
                  <a:srgbClr val="FF0000"/>
                </a:solidFill>
              </a:rPr>
              <a:t>клиника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airport - </a:t>
            </a:r>
            <a:r>
              <a:rPr lang="ru-RU" dirty="0" smtClean="0">
                <a:solidFill>
                  <a:srgbClr val="FF0000"/>
                </a:solidFill>
              </a:rPr>
              <a:t>аэропорт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supermarket – </a:t>
            </a:r>
            <a:r>
              <a:rPr lang="ru-RU" dirty="0" smtClean="0">
                <a:solidFill>
                  <a:srgbClr val="FF0000"/>
                </a:solidFill>
              </a:rPr>
              <a:t>супермаркет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toy shop – </a:t>
            </a:r>
            <a:r>
              <a:rPr lang="ru-RU" dirty="0" smtClean="0">
                <a:solidFill>
                  <a:srgbClr val="FF0000"/>
                </a:solidFill>
              </a:rPr>
              <a:t>магазин игрушек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fishmonger</a:t>
            </a:r>
            <a:r>
              <a:rPr lang="ru-RU" dirty="0" smtClean="0">
                <a:solidFill>
                  <a:srgbClr val="FF0000"/>
                </a:solidFill>
              </a:rPr>
              <a:t>’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ru-RU" dirty="0" smtClean="0">
                <a:solidFill>
                  <a:srgbClr val="FF0000"/>
                </a:solidFill>
              </a:rPr>
              <a:t> – рыбный магазин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butcher</a:t>
            </a:r>
            <a:r>
              <a:rPr lang="ru-RU" dirty="0" smtClean="0">
                <a:solidFill>
                  <a:srgbClr val="FF0000"/>
                </a:solidFill>
              </a:rPr>
              <a:t>’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ru-RU" dirty="0" smtClean="0">
                <a:solidFill>
                  <a:srgbClr val="FF0000"/>
                </a:solidFill>
              </a:rPr>
              <a:t> – мясной магазин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greengrocer</a:t>
            </a:r>
            <a:r>
              <a:rPr lang="ru-RU" dirty="0" smtClean="0">
                <a:solidFill>
                  <a:srgbClr val="FF0000"/>
                </a:solidFill>
              </a:rPr>
              <a:t>’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ru-RU" dirty="0" smtClean="0">
                <a:solidFill>
                  <a:srgbClr val="FF0000"/>
                </a:solidFill>
              </a:rPr>
              <a:t> – овощной магазин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perfumer</a:t>
            </a:r>
            <a:r>
              <a:rPr lang="ru-RU" dirty="0" smtClean="0">
                <a:solidFill>
                  <a:srgbClr val="FF0000"/>
                </a:solidFill>
              </a:rPr>
              <a:t>’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ru-RU" dirty="0" smtClean="0">
                <a:solidFill>
                  <a:srgbClr val="FF0000"/>
                </a:solidFill>
              </a:rPr>
              <a:t> – магазин парфюмерии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stationer</a:t>
            </a:r>
            <a:r>
              <a:rPr lang="ru-RU" dirty="0" smtClean="0">
                <a:solidFill>
                  <a:srgbClr val="FF0000"/>
                </a:solidFill>
              </a:rPr>
              <a:t>’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ru-RU" dirty="0" smtClean="0">
                <a:solidFill>
                  <a:srgbClr val="FF0000"/>
                </a:solidFill>
              </a:rPr>
              <a:t> – магазин канцтоваров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florist</a:t>
            </a:r>
            <a:r>
              <a:rPr lang="ru-RU" dirty="0" smtClean="0">
                <a:solidFill>
                  <a:srgbClr val="FF0000"/>
                </a:solidFill>
              </a:rPr>
              <a:t>’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ru-RU" dirty="0" smtClean="0">
                <a:solidFill>
                  <a:srgbClr val="FF0000"/>
                </a:solidFill>
              </a:rPr>
              <a:t> – магазин цветов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jeweler’s</a:t>
            </a:r>
            <a:r>
              <a:rPr lang="ru-RU" dirty="0" smtClean="0">
                <a:solidFill>
                  <a:srgbClr val="FF0000"/>
                </a:solidFill>
              </a:rPr>
              <a:t> – ювелирный магазин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438400" y="1219200"/>
            <a:ext cx="498855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Овальная выноска 27"/>
          <p:cNvSpPr/>
          <p:nvPr/>
        </p:nvSpPr>
        <p:spPr>
          <a:xfrm>
            <a:off x="5562600" y="4648200"/>
            <a:ext cx="3429000" cy="1905000"/>
          </a:xfrm>
          <a:prstGeom prst="wedgeEllipseCallout">
            <a:avLst>
              <a:gd name="adj1" fmla="val -1942"/>
              <a:gd name="adj2" fmla="val -8494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Help me to find my hotel, please. – </a:t>
            </a:r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Помогите мне найти мой отель, пожалуйста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186</TotalTime>
  <Words>341</Words>
  <Application>Microsoft Office PowerPoint</Application>
  <PresentationFormat>Экран (4:3)</PresentationFormat>
  <Paragraphs>85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АНГЛИЙСКИЙ   ЯЗЫК В   НАШЕЙ   ЖИЗНИ</vt:lpstr>
      <vt:lpstr>Цель работы</vt:lpstr>
      <vt:lpstr>ВВЕДЕНИЕ</vt:lpstr>
      <vt:lpstr>Изучение английского языка в школе</vt:lpstr>
      <vt:lpstr>Слова и выражения в компьютерных играх </vt:lpstr>
      <vt:lpstr>Иностранные сайты</vt:lpstr>
      <vt:lpstr>Английский язык в быту</vt:lpstr>
      <vt:lpstr>Заграничные поездки</vt:lpstr>
      <vt:lpstr>Слова и выражения в иностранном городе</vt:lpstr>
      <vt:lpstr>Слова и выражения в аэропорте и на вокзале</vt:lpstr>
      <vt:lpstr>Учёные, политики и другие</vt:lpstr>
      <vt:lpstr>Это ведь интересно...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 ЯЗЫК В РУССКОЙ ЖИЗНИ</dc:title>
  <dc:creator>Шерлок</dc:creator>
  <cp:lastModifiedBy>England</cp:lastModifiedBy>
  <cp:revision>23</cp:revision>
  <dcterms:created xsi:type="dcterms:W3CDTF">2012-01-11T12:59:40Z</dcterms:created>
  <dcterms:modified xsi:type="dcterms:W3CDTF">2012-01-28T07:35:29Z</dcterms:modified>
</cp:coreProperties>
</file>