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7" r:id="rId5"/>
    <p:sldId id="268" r:id="rId6"/>
    <p:sldId id="259" r:id="rId7"/>
    <p:sldId id="260" r:id="rId8"/>
    <p:sldId id="261" r:id="rId9"/>
    <p:sldId id="269" r:id="rId10"/>
    <p:sldId id="262" r:id="rId11"/>
    <p:sldId id="263" r:id="rId12"/>
    <p:sldId id="264" r:id="rId13"/>
    <p:sldId id="265" r:id="rId14"/>
    <p:sldId id="266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1219200"/>
            <a:ext cx="8229600" cy="38862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Этикет делового человека</a:t>
            </a:r>
            <a:endParaRPr lang="ru-RU" sz="6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33400"/>
            <a:ext cx="7772400" cy="1066800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ВСТАВЬТЕ ПРОПУЩЕННЫЕ ОКОНЧАНИЯ</a:t>
            </a:r>
            <a:endParaRPr lang="ru-RU" sz="2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981200"/>
            <a:ext cx="6400800" cy="36576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ПО ПРИБЫТИ_  НА </a:t>
            </a:r>
            <a:r>
              <a:rPr lang="ru-RU" b="1" dirty="0" smtClean="0">
                <a:solidFill>
                  <a:srgbClr val="7030A0"/>
                </a:solidFill>
              </a:rPr>
              <a:t>СОВЕЩАНИЕ</a:t>
            </a:r>
            <a:endParaRPr lang="ru-RU" b="1" dirty="0" smtClean="0">
              <a:solidFill>
                <a:srgbClr val="7030A0"/>
              </a:solidFill>
            </a:endParaRPr>
          </a:p>
          <a:p>
            <a:r>
              <a:rPr lang="ru-RU" b="1" dirty="0" smtClean="0">
                <a:solidFill>
                  <a:srgbClr val="7030A0"/>
                </a:solidFill>
              </a:rPr>
              <a:t>ПО ПРЕДЪЯВЛЕНИ_  ДОКУМЕНТА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ПО ИСТЕЧЕНИ_  СРОКА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ПО ПРИЕЗД_  В ГОРОД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838199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СОСТАВЬТЕ СЛОВОСОЧЕТАНИЯ С ПАРОНИМАМИ</a:t>
            </a:r>
            <a:endParaRPr lang="ru-RU" sz="2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371600"/>
            <a:ext cx="8077200" cy="5029200"/>
          </a:xfrm>
        </p:spPr>
        <p:txBody>
          <a:bodyPr/>
          <a:lstStyle/>
          <a:p>
            <a:endParaRPr lang="ru-RU" dirty="0" smtClean="0"/>
          </a:p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ГАРАНТИЙНЫЙ-ГАРАНТИРОВАННЫЙ</a:t>
            </a:r>
          </a:p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ЖИЛОЙ-ЖИЛИЩНЫЙ</a:t>
            </a:r>
          </a:p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ТИПИЧНЫЙ-ТИПОВОЙ</a:t>
            </a:r>
          </a:p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КОМАНДИРОВАННЫЙ-КОМАНДИРОВОЧНОЕ</a:t>
            </a:r>
          </a:p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ПРЕДСТАВИТЬ-ПРЕДОСТАВИТЬ</a:t>
            </a:r>
          </a:p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РЕКОМЕНДОВАННЫЙ-РЕКОМЕНДАТЕЛЬНОЕ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1001"/>
            <a:ext cx="7772400" cy="1295399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ОПРЕДЕЛИТЕ ЗНАЧЕНИЕ СЛОВ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1600200"/>
            <a:ext cx="8458200" cy="48006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АКЦИЯ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РИЕЛТОР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БРОКЕР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ТЕНДЕР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БРЕНД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ПИАР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ПЕРТУРБАЦИЯ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34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49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50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1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2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53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200"/>
                            </p:stCondLst>
                            <p:childTnLst>
                              <p:par>
                                <p:cTn id="55" presetID="34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5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5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5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6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34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3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64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5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66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67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750"/>
                            </p:stCondLst>
                            <p:childTnLst>
                              <p:par>
                                <p:cTn id="69" presetID="34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7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7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500"/>
                            </p:stCondLst>
                            <p:childTnLst>
                              <p:par>
                                <p:cTn id="76" presetID="34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77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8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79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0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81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200"/>
                            </p:stCondLst>
                            <p:childTnLst>
                              <p:par>
                                <p:cTn id="83" presetID="34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8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8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8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850"/>
                            </p:stCondLst>
                            <p:childTnLst>
                              <p:par>
                                <p:cTn id="90" presetID="34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9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9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9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1600199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БЕСПРЕЦЕНДЕНТНЫЙ ИНЦИДЕНТ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1752600"/>
            <a:ext cx="8382000" cy="4724400"/>
          </a:xfrm>
        </p:spPr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В ПОЛИЦЕЙСКОМ УЧАСТКЕ ИНДЕНТИФИЦИРОВАЛИ СКОМПРОМЕНТИРОВАВШЕГО СЕБЯ ДЕБОШИРА.ОН ОКАЗАЛСЯ БУГАЛТЕРОМ. «СТРАННАЯ НЫНЧЕ КОНЪЮНКТУРА, - КОНСТАНТИРОВАЛИ В ПОЛИЦИИ. – БУХГАЛТЕРЫ – НЕ НАШ КОНТИНГЕНТ».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457199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ИСПРАВЬТЕ ОШИБКИ</a:t>
            </a:r>
            <a:endParaRPr lang="ru-RU" sz="2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838200"/>
            <a:ext cx="8686800" cy="5715000"/>
          </a:xfrm>
        </p:spPr>
        <p:txBody>
          <a:bodyPr>
            <a:normAutofit/>
          </a:bodyPr>
          <a:lstStyle/>
          <a:p>
            <a:endParaRPr lang="ru-RU" sz="2800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sz="2800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ТУРИСТАМ ПРИШЛОСЬ ИЗМЕНИТЬ МАРШРУТ И ЗАПАСТИСЬ ПРОДУКЦИЕЙ.</a:t>
            </a:r>
          </a:p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ДИПЛОМАНТ УСПЕШНО ЗАВЕРШИЛ РАБОТУ.</a:t>
            </a:r>
          </a:p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ВЫВОДЫ И ПРЕДЛОЖЕНИЯ ДОКЛАДЧИКА БЫЛИ ОСНОВАННЫМИ.</a:t>
            </a:r>
          </a:p>
          <a:p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а 1 из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228600"/>
            <a:ext cx="5638800" cy="624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66800"/>
            <a:ext cx="7772400" cy="3733800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Все великие события начинаются с общения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24400" y="5181600"/>
            <a:ext cx="4038600" cy="1143000"/>
          </a:xfrm>
        </p:spPr>
        <p:txBody>
          <a:bodyPr/>
          <a:lstStyle/>
          <a:p>
            <a:r>
              <a:rPr lang="ru-RU" dirty="0" err="1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rPr>
              <a:t>Скилеф</a:t>
            </a:r>
            <a:r>
              <a:rPr lang="ru-RU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</a:rPr>
              <a:t> (Феликс Кирсанов)</a:t>
            </a:r>
            <a:endParaRPr lang="ru-RU" dirty="0"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Визитки 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G:\визитки\89C3E7DCF4EF-1[1]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676400"/>
            <a:ext cx="3733800" cy="4343400"/>
          </a:xfrm>
          <a:prstGeom prst="rect">
            <a:avLst/>
          </a:prstGeom>
          <a:noFill/>
        </p:spPr>
      </p:pic>
      <p:pic>
        <p:nvPicPr>
          <p:cNvPr id="1027" name="Picture 3" descr="G:\визитки\470566AF21B2-1[1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676400"/>
            <a:ext cx="3962400" cy="441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Визитки </a:t>
            </a:r>
            <a:endParaRPr lang="ru-RU" sz="5400" dirty="0">
              <a:solidFill>
                <a:srgbClr val="FF0000"/>
              </a:solidFill>
            </a:endParaRPr>
          </a:p>
        </p:txBody>
      </p:sp>
      <p:pic>
        <p:nvPicPr>
          <p:cNvPr id="2050" name="Picture 2" descr="G:\визитки\BB7F3CA4867D-1[1]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371600"/>
            <a:ext cx="3962400" cy="4419600"/>
          </a:xfrm>
          <a:prstGeom prst="rect">
            <a:avLst/>
          </a:prstGeom>
          <a:noFill/>
        </p:spPr>
      </p:pic>
      <p:pic>
        <p:nvPicPr>
          <p:cNvPr id="2051" name="Picture 3" descr="G:\визитки\corazon[1]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1447800"/>
            <a:ext cx="4495800" cy="4648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2057399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Определите, что обозначают данные сокращения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590800"/>
            <a:ext cx="6400800" cy="3276600"/>
          </a:xfrm>
        </p:spPr>
        <p:txBody>
          <a:bodyPr>
            <a:noAutofit/>
          </a:bodyPr>
          <a:lstStyle/>
          <a:p>
            <a:pPr algn="l"/>
            <a:r>
              <a:rPr lang="en-US" sz="4000" b="1" dirty="0" err="1" smtClean="0">
                <a:solidFill>
                  <a:schemeClr val="bg2">
                    <a:lumMod val="10000"/>
                  </a:schemeClr>
                </a:solidFill>
              </a:rPr>
              <a:t>a.c</a:t>
            </a:r>
            <a:r>
              <a:rPr lang="en-US" sz="4000" b="1" dirty="0" smtClean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  <a:p>
            <a:pPr algn="l"/>
            <a:r>
              <a:rPr lang="en-US" sz="4000" b="1" dirty="0" err="1" smtClean="0">
                <a:solidFill>
                  <a:schemeClr val="bg2">
                    <a:lumMod val="10000"/>
                  </a:schemeClr>
                </a:solidFill>
              </a:rPr>
              <a:t>p.f</a:t>
            </a:r>
            <a:r>
              <a:rPr lang="en-US" sz="4000" b="1" dirty="0" smtClean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  <a:p>
            <a:pPr algn="l"/>
            <a:r>
              <a:rPr lang="en-US" sz="4000" b="1" dirty="0" err="1" smtClean="0">
                <a:solidFill>
                  <a:schemeClr val="bg2">
                    <a:lumMod val="10000"/>
                  </a:schemeClr>
                </a:solidFill>
              </a:rPr>
              <a:t>p.r</a:t>
            </a:r>
            <a:r>
              <a:rPr lang="en-US" sz="4000" b="1" dirty="0" smtClean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  <a:p>
            <a:pPr algn="l"/>
            <a:r>
              <a:rPr lang="en-US" sz="4000" b="1" dirty="0" err="1" smtClean="0">
                <a:solidFill>
                  <a:schemeClr val="bg2">
                    <a:lumMod val="10000"/>
                  </a:schemeClr>
                </a:solidFill>
              </a:rPr>
              <a:t>p.p.p</a:t>
            </a:r>
            <a:r>
              <a:rPr lang="en-US" sz="4000" b="1" dirty="0" smtClean="0">
                <a:solidFill>
                  <a:schemeClr val="bg2">
                    <a:lumMod val="10000"/>
                  </a:schemeClr>
                </a:solidFill>
              </a:rPr>
              <a:t>.</a:t>
            </a:r>
            <a:endParaRPr lang="ru-RU" sz="4000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5715000"/>
          </a:xfrm>
        </p:spPr>
        <p:txBody>
          <a:bodyPr>
            <a:normAutofit/>
          </a:bodyPr>
          <a:lstStyle/>
          <a:p>
            <a:r>
              <a:rPr lang="en-US" sz="4000" dirty="0" err="1" smtClean="0">
                <a:solidFill>
                  <a:schemeClr val="accent2"/>
                </a:solidFill>
              </a:rPr>
              <a:t>a.c.</a:t>
            </a:r>
            <a:r>
              <a:rPr lang="en-US" sz="4000" dirty="0" smtClean="0">
                <a:solidFill>
                  <a:schemeClr val="accent3">
                    <a:lumMod val="50000"/>
                  </a:schemeClr>
                </a:solidFill>
              </a:rPr>
              <a:t>-(avec compliment)-</a:t>
            </a:r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  <a:t>приветствие в случае посылки подарка или букета; </a:t>
            </a:r>
            <a:r>
              <a:rPr lang="en-US" sz="40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en-US" sz="40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sz="4000" dirty="0" err="1" smtClean="0">
                <a:solidFill>
                  <a:srgbClr val="FF0000"/>
                </a:solidFill>
              </a:rPr>
              <a:t>p.f</a:t>
            </a:r>
            <a:r>
              <a:rPr lang="en-US" sz="4000" dirty="0" smtClean="0">
                <a:solidFill>
                  <a:srgbClr val="FF0000"/>
                </a:solidFill>
              </a:rPr>
              <a:t>.</a:t>
            </a:r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  <a:t>(</a:t>
            </a:r>
            <a:r>
              <a:rPr lang="en-US" sz="4000" dirty="0" smtClean="0">
                <a:solidFill>
                  <a:schemeClr val="accent3">
                    <a:lumMod val="50000"/>
                  </a:schemeClr>
                </a:solidFill>
              </a:rPr>
              <a:t>pour fete)-</a:t>
            </a:r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  <a:t>выражение наилучших пожеланий;</a:t>
            </a:r>
            <a:b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sz="4000" dirty="0" err="1" smtClean="0">
                <a:solidFill>
                  <a:schemeClr val="accent2">
                    <a:lumMod val="75000"/>
                  </a:schemeClr>
                </a:solidFill>
              </a:rPr>
              <a:t>p.r</a:t>
            </a:r>
            <a:r>
              <a:rPr lang="en-US" sz="4000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  <a:t>(</a:t>
            </a:r>
            <a:r>
              <a:rPr lang="en-US" sz="4000" dirty="0" smtClean="0">
                <a:solidFill>
                  <a:schemeClr val="accent3">
                    <a:lumMod val="50000"/>
                  </a:schemeClr>
                </a:solidFill>
              </a:rPr>
              <a:t>pour </a:t>
            </a:r>
            <a:r>
              <a:rPr lang="en-US" sz="4000" dirty="0" err="1" smtClean="0">
                <a:solidFill>
                  <a:schemeClr val="accent3">
                    <a:lumMod val="50000"/>
                  </a:schemeClr>
                </a:solidFill>
              </a:rPr>
              <a:t>remercier</a:t>
            </a:r>
            <a:r>
              <a:rPr lang="en-US" sz="4000" dirty="0" smtClean="0">
                <a:solidFill>
                  <a:schemeClr val="accent3">
                    <a:lumMod val="50000"/>
                  </a:schemeClr>
                </a:solidFill>
              </a:rPr>
              <a:t>)-</a:t>
            </a:r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  <a:t>выражение благодарности;   </a:t>
            </a:r>
            <a:r>
              <a:rPr lang="en-US" sz="40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en-US" sz="40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sz="4000" dirty="0" err="1" smtClean="0">
                <a:solidFill>
                  <a:srgbClr val="C00000"/>
                </a:solidFill>
              </a:rPr>
              <a:t>p.p.p</a:t>
            </a:r>
            <a:r>
              <a:rPr lang="en-US" sz="4000" dirty="0" smtClean="0">
                <a:solidFill>
                  <a:srgbClr val="C00000"/>
                </a:solidFill>
              </a:rPr>
              <a:t>.</a:t>
            </a:r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  <a:t>(</a:t>
            </a:r>
            <a:r>
              <a:rPr lang="en-US" sz="4000" dirty="0" smtClean="0">
                <a:solidFill>
                  <a:schemeClr val="accent3">
                    <a:lumMod val="50000"/>
                  </a:schemeClr>
                </a:solidFill>
              </a:rPr>
              <a:t>pour </a:t>
            </a:r>
            <a:r>
              <a:rPr lang="en-US" sz="4000" dirty="0" err="1" smtClean="0">
                <a:solidFill>
                  <a:schemeClr val="accent3">
                    <a:lumMod val="50000"/>
                  </a:schemeClr>
                </a:solidFill>
              </a:rPr>
              <a:t>prendre</a:t>
            </a:r>
            <a:r>
              <a:rPr lang="en-US" sz="4000" dirty="0" smtClean="0">
                <a:solidFill>
                  <a:schemeClr val="accent3">
                    <a:lumMod val="50000"/>
                  </a:schemeClr>
                </a:solidFill>
              </a:rPr>
              <a:t> part)</a:t>
            </a:r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  <a:t>-выражение соболезнования.</a:t>
            </a:r>
            <a:r>
              <a:rPr lang="ru-RU" dirty="0" smtClean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ru-RU" dirty="0" smtClean="0">
                <a:solidFill>
                  <a:schemeClr val="bg2">
                    <a:lumMod val="10000"/>
                  </a:schemeClr>
                </a:solidFill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1001"/>
            <a:ext cx="7772400" cy="990599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</a:rPr>
              <a:t>УКАЖИТЕ НЕОБХОДИМЫЙ ПАДЕЖ</a:t>
            </a: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981200"/>
            <a:ext cx="7848600" cy="4343400"/>
          </a:xfrm>
        </p:spPr>
        <p:txBody>
          <a:bodyPr numCol="2">
            <a:norm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ОТЧИТАТЬСЯ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СДЕЛАТЬ ОТЧЁТ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РАЗЛИЧАТЬ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ОТЛИЧАТЬ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ПРЕПЯТСТВОВАТЬ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ОПЛАТИТЬ</a:t>
            </a: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ЗАСЛУЖИТЬ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ЗАСЛУЖИВАТЬ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ОПИРАТЬСЯ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ОБОСНОВЫВАТЬ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ЗАПЛАТИТЬ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ОСНОВЫВАТЬСЯ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Эспресо</a:t>
            </a:r>
            <a:r>
              <a:rPr lang="ru-RU" dirty="0" smtClean="0"/>
              <a:t> или </a:t>
            </a:r>
            <a:r>
              <a:rPr lang="ru-RU" dirty="0" err="1" smtClean="0"/>
              <a:t>эспрессо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533401"/>
            <a:ext cx="7772400" cy="2362199"/>
          </a:xfrm>
        </p:spPr>
        <p:txBody>
          <a:bodyPr>
            <a:normAutofit/>
          </a:bodyPr>
          <a:lstStyle/>
          <a:p>
            <a:r>
              <a:rPr lang="ru-RU" sz="4800" b="1" dirty="0" err="1" smtClean="0">
                <a:solidFill>
                  <a:srgbClr val="010000"/>
                </a:solidFill>
              </a:rPr>
              <a:t>к</a:t>
            </a:r>
            <a:r>
              <a:rPr lang="ru-RU" sz="4800" b="1" dirty="0" err="1" smtClean="0">
                <a:solidFill>
                  <a:srgbClr val="010000"/>
                </a:solidFill>
              </a:rPr>
              <a:t>аппуччино</a:t>
            </a:r>
            <a:r>
              <a:rPr lang="ru-RU" sz="4800" b="1" dirty="0" smtClean="0">
                <a:solidFill>
                  <a:srgbClr val="010000"/>
                </a:solidFill>
              </a:rPr>
              <a:t> </a:t>
            </a:r>
            <a:r>
              <a:rPr lang="ru-RU" sz="4800" b="1" dirty="0" smtClean="0">
                <a:solidFill>
                  <a:srgbClr val="010000"/>
                </a:solidFill>
              </a:rPr>
              <a:t>или </a:t>
            </a:r>
            <a:r>
              <a:rPr lang="ru-RU" sz="4800" b="1" dirty="0" err="1" smtClean="0">
                <a:solidFill>
                  <a:srgbClr val="010000"/>
                </a:solidFill>
              </a:rPr>
              <a:t>капучино</a:t>
            </a:r>
            <a:r>
              <a:rPr lang="ru-RU" sz="4800" b="1" dirty="0" smtClean="0">
                <a:solidFill>
                  <a:srgbClr val="010000"/>
                </a:solidFill>
              </a:rPr>
              <a:t>?</a:t>
            </a:r>
            <a:endParaRPr lang="ru-RU" sz="4800" b="1" dirty="0">
              <a:solidFill>
                <a:srgbClr val="01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155</TotalTime>
  <Words>159</Words>
  <Application>Microsoft Office PowerPoint</Application>
  <PresentationFormat>Экран (4:3)</PresentationFormat>
  <Paragraphs>56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Office Theme</vt:lpstr>
      <vt:lpstr>Этикет делового человека</vt:lpstr>
      <vt:lpstr>Слайд 2</vt:lpstr>
      <vt:lpstr>Все великие события начинаются с общения</vt:lpstr>
      <vt:lpstr>Визитки </vt:lpstr>
      <vt:lpstr>Визитки </vt:lpstr>
      <vt:lpstr>Определите, что обозначают данные сокращения</vt:lpstr>
      <vt:lpstr>a.c.-(avec compliment)-приветствие в случае посылки подарка или букета;  p.f.(pour fete)-выражение наилучших пожеланий; p.r.(pour remercier)-выражение благодарности;    p.p.p.(pour prendre part)-выражение соболезнования. </vt:lpstr>
      <vt:lpstr>УКАЖИТЕ НЕОБХОДИМЫЙ ПАДЕЖ</vt:lpstr>
      <vt:lpstr>Эспресо или эспрессо</vt:lpstr>
      <vt:lpstr>ВСТАВЬТЕ ПРОПУЩЕННЫЕ ОКОНЧАНИЯ</vt:lpstr>
      <vt:lpstr>СОСТАВЬТЕ СЛОВОСОЧЕТАНИЯ С ПАРОНИМАМИ</vt:lpstr>
      <vt:lpstr>ОПРЕДЕЛИТЕ ЗНАЧЕНИЕ СЛОВ</vt:lpstr>
      <vt:lpstr>БЕСПРЕЦЕНДЕНТНЫЙ ИНЦИДЕНТ.</vt:lpstr>
      <vt:lpstr>ИСПРАВЬТЕ ОШИБКИ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Этикет делового человека</dc:title>
  <cp:lastModifiedBy>www.PHILka.RU</cp:lastModifiedBy>
  <cp:revision>24</cp:revision>
  <dcterms:modified xsi:type="dcterms:W3CDTF">2010-11-26T03:08:10Z</dcterms:modified>
</cp:coreProperties>
</file>