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3" r:id="rId9"/>
    <p:sldId id="264" r:id="rId10"/>
    <p:sldId id="265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72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936A-4938-4815-AA74-06B24EDCEDB6}" type="datetimeFigureOut">
              <a:rPr lang="ru-RU" smtClean="0"/>
              <a:pPr/>
              <a:t>18.01.2013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80E6549-5FAF-44F3-BF63-79CAF23F817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936A-4938-4815-AA74-06B24EDCEDB6}" type="datetimeFigureOut">
              <a:rPr lang="ru-RU" smtClean="0"/>
              <a:pPr/>
              <a:t>18.01.2013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E6549-5FAF-44F3-BF63-79CAF23F817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936A-4938-4815-AA74-06B24EDCEDB6}" type="datetimeFigureOut">
              <a:rPr lang="ru-RU" smtClean="0"/>
              <a:pPr/>
              <a:t>18.01.2013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E6549-5FAF-44F3-BF63-79CAF23F817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936A-4938-4815-AA74-06B24EDCEDB6}" type="datetimeFigureOut">
              <a:rPr lang="ru-RU" smtClean="0"/>
              <a:pPr/>
              <a:t>18.01.2013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E6549-5FAF-44F3-BF63-79CAF23F817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936A-4938-4815-AA74-06B24EDCEDB6}" type="datetimeFigureOut">
              <a:rPr lang="ru-RU" smtClean="0"/>
              <a:pPr/>
              <a:t>18.01.2013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80E6549-5FAF-44F3-BF63-79CAF23F817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936A-4938-4815-AA74-06B24EDCEDB6}" type="datetimeFigureOut">
              <a:rPr lang="ru-RU" smtClean="0"/>
              <a:pPr/>
              <a:t>18.01.2013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E6549-5FAF-44F3-BF63-79CAF23F817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936A-4938-4815-AA74-06B24EDCEDB6}" type="datetimeFigureOut">
              <a:rPr lang="ru-RU" smtClean="0"/>
              <a:pPr/>
              <a:t>18.01.2013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E6549-5FAF-44F3-BF63-79CAF23F817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936A-4938-4815-AA74-06B24EDCEDB6}" type="datetimeFigureOut">
              <a:rPr lang="ru-RU" smtClean="0"/>
              <a:pPr/>
              <a:t>18.01.2013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E6549-5FAF-44F3-BF63-79CAF23F817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936A-4938-4815-AA74-06B24EDCEDB6}" type="datetimeFigureOut">
              <a:rPr lang="ru-RU" smtClean="0"/>
              <a:pPr/>
              <a:t>18.01.2013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E6549-5FAF-44F3-BF63-79CAF23F817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936A-4938-4815-AA74-06B24EDCEDB6}" type="datetimeFigureOut">
              <a:rPr lang="ru-RU" smtClean="0"/>
              <a:pPr/>
              <a:t>18.01.2013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0E6549-5FAF-44F3-BF63-79CAF23F817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4936A-4938-4815-AA74-06B24EDCEDB6}" type="datetimeFigureOut">
              <a:rPr lang="ru-RU" smtClean="0"/>
              <a:pPr/>
              <a:t>18.01.2013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80E6549-5FAF-44F3-BF63-79CAF23F817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AB4936A-4938-4815-AA74-06B24EDCEDB6}" type="datetimeFigureOut">
              <a:rPr lang="ru-RU" smtClean="0"/>
              <a:pPr/>
              <a:t>18.01.2013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80E6549-5FAF-44F3-BF63-79CAF23F817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8" y="5857892"/>
            <a:ext cx="3257528" cy="80010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Тарасенко Л.А.</a:t>
            </a:r>
          </a:p>
          <a:p>
            <a:r>
              <a:rPr lang="ru-RU" dirty="0" smtClean="0"/>
              <a:t>МБОУ «СОШ№2»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Сочинение-рассуждение  на лингвистическую тему (С 2)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Критерии оценивания сочинения-рассуждения на лингвистическую тему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2" y="1108742"/>
          <a:ext cx="8786874" cy="52035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6"/>
                <a:gridCol w="7286676"/>
                <a:gridCol w="642942"/>
              </a:tblGrid>
              <a:tr h="6429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</a:t>
                      </a:r>
                      <a:r>
                        <a:rPr lang="ru-RU" baseline="-25000" dirty="0" smtClean="0"/>
                        <a:t>1</a:t>
                      </a:r>
                      <a:r>
                        <a:rPr lang="ru-RU" dirty="0" smtClean="0"/>
                        <a:t>К1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Наличие обоснованного ответа на поставленный вопрос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1000128"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Экзаменуемый привел рассуждение на теоретическом уровне.</a:t>
                      </a:r>
                      <a:r>
                        <a:rPr lang="ru-RU" baseline="0" dirty="0" smtClean="0"/>
                        <a:t> Фактических ошибок, связанных с пониманием тезиса, нет.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</a:tr>
              <a:tr h="1000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Экзаменуемый привел рассуждение на теоретическом уровне.</a:t>
                      </a:r>
                      <a:r>
                        <a:rPr lang="ru-RU" baseline="0" dirty="0" smtClean="0"/>
                        <a:t> Допущена 1 фактическая ошибка, связанная с пониманием тезиса.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/>
                </a:tc>
              </a:tr>
              <a:tr h="1000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Экзаменуемый привел рассуждение на теоретическом уровне.</a:t>
                      </a:r>
                      <a:r>
                        <a:rPr lang="ru-RU" baseline="0" dirty="0" smtClean="0"/>
                        <a:t> Допущены 2 больше фактических ошибок, связанная с пониманием тезиса,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или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тезис не доказан,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или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дано рассуждение вне контекста задания, или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тезис доказан на бытовом уровне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Критерии оценивания сочинения-рассуждения на лингвистическую тему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4" y="1000108"/>
          <a:ext cx="8786872" cy="5555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5"/>
                <a:gridCol w="7286676"/>
                <a:gridCol w="642941"/>
              </a:tblGrid>
              <a:tr h="50006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</a:t>
                      </a:r>
                      <a:r>
                        <a:rPr lang="ru-RU" baseline="-25000" dirty="0" smtClean="0"/>
                        <a:t>1</a:t>
                      </a:r>
                      <a:r>
                        <a:rPr lang="ru-RU" dirty="0" smtClean="0"/>
                        <a:t>К2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Наличие примеров-аргументов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714398">
                <a:tc rowSpan="4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Экзаменуемый привел 2 примера-аргумента </a:t>
                      </a:r>
                      <a:r>
                        <a:rPr lang="ru-RU" u="sng" dirty="0" smtClean="0"/>
                        <a:t>из текста</a:t>
                      </a:r>
                      <a:r>
                        <a:rPr lang="ru-RU" dirty="0" smtClean="0"/>
                        <a:t>, верно указав их роль в тексте.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/>
                </a:tc>
              </a:tr>
              <a:tr h="1000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Экзаменуемый привел 2 примера-аргумента </a:t>
                      </a:r>
                      <a:r>
                        <a:rPr lang="ru-RU" u="sng" dirty="0" smtClean="0"/>
                        <a:t>из текста</a:t>
                      </a:r>
                      <a:r>
                        <a:rPr lang="ru-RU" dirty="0" smtClean="0"/>
                        <a:t>, но не указали их роль в тексте,</a:t>
                      </a:r>
                    </a:p>
                    <a:p>
                      <a:r>
                        <a:rPr lang="ru-RU" dirty="0" smtClean="0"/>
                        <a:t>или</a:t>
                      </a:r>
                    </a:p>
                    <a:p>
                      <a:r>
                        <a:rPr lang="ru-RU" dirty="0" smtClean="0"/>
                        <a:t>привел 2 примера-аргумента </a:t>
                      </a:r>
                      <a:r>
                        <a:rPr lang="ru-RU" u="sng" dirty="0" smtClean="0"/>
                        <a:t>из текста</a:t>
                      </a:r>
                      <a:r>
                        <a:rPr lang="ru-RU" dirty="0" smtClean="0"/>
                        <a:t>, указав роль в тексте одного из них,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aseline="0" dirty="0" smtClean="0"/>
                        <a:t>или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привел 1 пример-аргумент </a:t>
                      </a:r>
                      <a:r>
                        <a:rPr lang="ru-RU" u="sng" dirty="0" smtClean="0"/>
                        <a:t>из текста</a:t>
                      </a:r>
                      <a:r>
                        <a:rPr lang="ru-RU" dirty="0" smtClean="0"/>
                        <a:t>, указав его роль в тексте.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</a:tr>
              <a:tr h="1000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Экзаменуемый привел 1 пример-аргумент </a:t>
                      </a:r>
                      <a:r>
                        <a:rPr lang="ru-RU" u="sng" dirty="0" smtClean="0"/>
                        <a:t>из текста</a:t>
                      </a:r>
                      <a:r>
                        <a:rPr lang="ru-RU" dirty="0" smtClean="0"/>
                        <a:t>, не указав его роль в тексте,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/>
                </a:tc>
              </a:tr>
              <a:tr h="1000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Экзаменуемый не привел ни одного пример-аргумент,</a:t>
                      </a:r>
                      <a:r>
                        <a:rPr lang="ru-RU" baseline="0" dirty="0" smtClean="0"/>
                        <a:t> иллюстрирующего тезис,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или</a:t>
                      </a:r>
                    </a:p>
                    <a:p>
                      <a:r>
                        <a:rPr lang="ru-RU" dirty="0" smtClean="0"/>
                        <a:t>экзаменуемый привел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пример-аргумент</a:t>
                      </a:r>
                      <a:r>
                        <a:rPr lang="ru-RU" baseline="0" dirty="0" smtClean="0"/>
                        <a:t> не из прочитанного текста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Критерии оценивания сочинения-рассуждения на лингвистическую тему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4" y="1000108"/>
          <a:ext cx="8786872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5"/>
                <a:gridCol w="7286676"/>
                <a:gridCol w="642941"/>
              </a:tblGrid>
              <a:tr h="50006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</a:t>
                      </a:r>
                      <a:r>
                        <a:rPr lang="ru-RU" baseline="-25000" dirty="0" smtClean="0"/>
                        <a:t>1</a:t>
                      </a:r>
                      <a:r>
                        <a:rPr lang="ru-RU" dirty="0" smtClean="0"/>
                        <a:t>К3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Смысловая целостность,</a:t>
                      </a:r>
                      <a:r>
                        <a:rPr lang="ru-RU" b="1" baseline="0" dirty="0" smtClean="0"/>
                        <a:t> речевая связность и последовательность сочинения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714398"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</a:t>
                      </a:r>
                      <a:r>
                        <a:rPr lang="ru-RU" baseline="0" dirty="0" smtClean="0"/>
                        <a:t> экзаменуемого характеризуется смысловой цельностью, речевой связностью и последовательностью изложения:</a:t>
                      </a:r>
                    </a:p>
                    <a:p>
                      <a:r>
                        <a:rPr lang="ru-RU" baseline="0" dirty="0" smtClean="0"/>
                        <a:t> - логические ошибки отсутствуют, последовательность изложения не нарушена;</a:t>
                      </a:r>
                    </a:p>
                    <a:p>
                      <a:r>
                        <a:rPr lang="ru-RU" baseline="0" dirty="0" smtClean="0"/>
                        <a:t> - в работе нет нарушений абзацного членения текста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</a:tr>
              <a:tr h="1000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</a:t>
                      </a:r>
                      <a:r>
                        <a:rPr lang="ru-RU" baseline="0" dirty="0" smtClean="0"/>
                        <a:t> экзаменуемого характеризуется смысловой цельностью, связностью,  и последовательностью изложения, но допущена 1 логическая ошибка, и/или в работе имеется 1 нарушения абзацного членения текста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/>
                </a:tc>
              </a:tr>
              <a:tr h="1000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r>
                        <a:rPr lang="ru-RU" baseline="0" dirty="0" smtClean="0"/>
                        <a:t> работе экзаменуемого просматривается коммуникативный замысел, но допущено более 1 логической ошибки и/или имеется 2 случая абзацного членения текста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Критерии оценивания сочинения-рассуждения на лингвистическую тему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4" y="1000108"/>
          <a:ext cx="8786872" cy="3640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255"/>
                <a:gridCol w="7286676"/>
                <a:gridCol w="642941"/>
              </a:tblGrid>
              <a:tr h="50006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</a:t>
                      </a:r>
                      <a:r>
                        <a:rPr lang="ru-RU" baseline="-25000" dirty="0" smtClean="0"/>
                        <a:t>1</a:t>
                      </a:r>
                      <a:r>
                        <a:rPr lang="ru-RU" dirty="0" smtClean="0"/>
                        <a:t>К4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Композиционная</a:t>
                      </a:r>
                      <a:r>
                        <a:rPr lang="ru-RU" b="1" baseline="0" dirty="0" smtClean="0"/>
                        <a:t> стройность работы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</a:tr>
              <a:tr h="1000128">
                <a:tc rowSpan="3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</a:t>
                      </a:r>
                      <a:r>
                        <a:rPr lang="ru-RU" baseline="0" dirty="0" smtClean="0"/>
                        <a:t> характеризуется композиционной стройностью и завершенностью, ошибок в построении текста нет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</a:tr>
              <a:tr h="1000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Работа</a:t>
                      </a:r>
                      <a:r>
                        <a:rPr lang="ru-RU" baseline="0" dirty="0" smtClean="0"/>
                        <a:t> характеризуется композиционной стройностью и завершенностью, но допущена 1 ошибка в построении текста</a:t>
                      </a: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/>
                </a:tc>
              </a:tr>
              <a:tr h="100012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работе допущено 2 и более ошибок в построении</a:t>
                      </a:r>
                      <a:r>
                        <a:rPr lang="ru-RU" baseline="0" dirty="0" smtClean="0"/>
                        <a:t> текста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0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Критерии оценивания сочинения-рассуждения на лингвистическую тему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2" y="2214554"/>
          <a:ext cx="8786872" cy="1285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43931"/>
                <a:gridCol w="642941"/>
              </a:tblGrid>
              <a:tr h="12858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Максимальное количество баллов за сочинение по критериям С</a:t>
                      </a:r>
                      <a:r>
                        <a:rPr lang="ru-RU" b="1" baseline="-25000" dirty="0" smtClean="0"/>
                        <a:t>1</a:t>
                      </a:r>
                      <a:r>
                        <a:rPr lang="ru-RU" b="1" dirty="0" smtClean="0"/>
                        <a:t>К1</a:t>
                      </a:r>
                      <a:r>
                        <a:rPr lang="ru-RU" b="1" baseline="0" dirty="0" smtClean="0"/>
                        <a:t> – С</a:t>
                      </a:r>
                      <a:r>
                        <a:rPr lang="ru-RU" b="1" baseline="-25000" dirty="0" smtClean="0"/>
                        <a:t>1</a:t>
                      </a:r>
                      <a:r>
                        <a:rPr lang="ru-RU" b="1" baseline="0" dirty="0" smtClean="0"/>
                        <a:t>К4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9</a:t>
                      </a:r>
                      <a:endParaRPr lang="ru-RU" sz="3200" b="1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214314"/>
            <a:ext cx="8715436" cy="11429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60"/>
            <a:ext cx="8572560" cy="11430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Используя  прочитанный  текст  из  части 2,  выполните  на  отдельном   листе задание С2. 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43004" y="1669806"/>
            <a:ext cx="7986714" cy="4973904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Напишите  сочинение-рассуждение,  раскрывая  смысл  высказывания   лингвиста Г.Степанова </a:t>
            </a:r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«Словарь языка свидетельствует, о чём думают люди, а грамматика –как они думают».</a:t>
            </a:r>
            <a:r>
              <a:rPr lang="ru-RU" sz="9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9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Аргументируя свой ответ, приведите 2 (два) примера из прочитанного текста. Приводя примеры, </a:t>
            </a:r>
            <a:r>
              <a:rPr lang="ru-RU" sz="9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указывайте номера нужных предложений или применяйте  цитирование. </a:t>
            </a:r>
          </a:p>
          <a:p>
            <a:r>
              <a:rPr lang="ru-RU" sz="9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можете писать работу в научном или публицистическом стиле, раскрывая  тему на лингвистическом материале. Начать  сочинение Вы можете словами   Г.Степанова. </a:t>
            </a:r>
          </a:p>
          <a:p>
            <a:r>
              <a:rPr lang="ru-RU" sz="9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Объём  сочинения  должен  составлять  </a:t>
            </a:r>
            <a:r>
              <a:rPr lang="ru-RU" sz="9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 менее 70  </a:t>
            </a:r>
            <a:r>
              <a:rPr lang="ru-RU" sz="9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слов. Сочинение  пишите   </a:t>
            </a:r>
            <a:r>
              <a:rPr lang="ru-RU" sz="9600" b="1" u="sng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аккуратно, разборчивым </a:t>
            </a:r>
            <a:r>
              <a:rPr lang="ru-RU" sz="9600" b="1" u="sng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почерком</a:t>
            </a:r>
            <a:r>
              <a:rPr lang="ru-RU" b="1" u="sng" dirty="0" err="1" smtClean="0">
                <a:solidFill>
                  <a:schemeClr val="accent2">
                    <a:lumMod val="50000"/>
                  </a:schemeClr>
                </a:solidFill>
              </a:rPr>
              <a:t>.ю</a:t>
            </a:r>
            <a:endParaRPr lang="ru-RU" b="1" u="sng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1071546"/>
            <a:ext cx="8501122" cy="52864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77240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  №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85786" y="1285860"/>
            <a:ext cx="7772400" cy="45720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  <a:endParaRPr lang="ru-RU" sz="28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Тезис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Рассуждение о смысле высказывания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Пример лексического явления в тексте, его роль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Пример грамматического явления в тексте, его роль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Вывод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1071546"/>
            <a:ext cx="8501122" cy="52864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7772400" cy="72547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СХЕМА №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815400"/>
            <a:ext cx="7772400" cy="54711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Тезис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Рассуждение о первой части  тезиса (лексика)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Пример лексического явления в тексте, его роль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Рассуждение о второй части тезиса (грамматика)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Пример грамматического явления в тексте, его роль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 Вывод </a:t>
            </a:r>
          </a:p>
          <a:p>
            <a:pPr>
              <a:buNone/>
            </a:pP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357158" y="1071546"/>
            <a:ext cx="8501122" cy="52864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690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Лексика </a:t>
            </a:r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(А2, В1)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4000504"/>
            <a:ext cx="7772400" cy="20192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Корни                      Приставки            Суффиксы </a:t>
            </a:r>
          </a:p>
          <a:p>
            <a:pPr>
              <a:buNone/>
            </a:pP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(написание которых зависит от значения)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1907704" y="2344320"/>
            <a:ext cx="2520280" cy="1656184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427984" y="2344320"/>
            <a:ext cx="0" cy="1656184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427984" y="2344320"/>
            <a:ext cx="2952328" cy="1584176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3286116" y="1500174"/>
            <a:ext cx="2286016" cy="85725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871566" y="1571612"/>
            <a:ext cx="7772400" cy="785818"/>
          </a:xfrm>
          <a:prstGeom prst="rect">
            <a:avLst/>
          </a:prstGeom>
        </p:spPr>
        <p:txBody>
          <a:bodyPr vert="horz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32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			      Морфемы 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3200" b="1" i="1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animBg="1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357158" y="357166"/>
            <a:ext cx="8501122" cy="60722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2786050" y="1857364"/>
            <a:ext cx="1643074" cy="500066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2714612" y="2571744"/>
            <a:ext cx="2786082" cy="21431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6200000" flipH="1">
            <a:off x="4321967" y="1678769"/>
            <a:ext cx="1714512" cy="785818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3321835" y="2536025"/>
            <a:ext cx="2786082" cy="285752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214942" y="1142984"/>
            <a:ext cx="857256" cy="785818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 flipV="1">
            <a:off x="2714612" y="1142984"/>
            <a:ext cx="857256" cy="71438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4" name="Овал 53"/>
          <p:cNvSpPr/>
          <p:nvPr/>
        </p:nvSpPr>
        <p:spPr>
          <a:xfrm>
            <a:off x="3286116" y="428604"/>
            <a:ext cx="2286016" cy="85725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488" y="428604"/>
            <a:ext cx="2786082" cy="73889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2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Лексика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500034" y="1928802"/>
            <a:ext cx="2143140" cy="738890"/>
          </a:xfrm>
          <a:prstGeom prst="rect">
            <a:avLst/>
          </a:prstGeom>
          <a:ln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kumimoji="0" lang="ru-RU" sz="3200" b="1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Синонимы</a:t>
            </a:r>
            <a:endParaRPr kumimoji="0" lang="ru-RU" sz="3200" b="1" i="0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4857752" y="4214818"/>
            <a:ext cx="3357586" cy="785818"/>
          </a:xfrm>
          <a:prstGeom prst="rect">
            <a:avLst/>
          </a:prstGeom>
          <a:ln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Однозначные слова</a:t>
            </a:r>
            <a:endParaRPr kumimoji="0" lang="ru-RU" sz="2800" b="1" i="0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7" name="Содержимое 2"/>
          <p:cNvSpPr txBox="1">
            <a:spLocks/>
          </p:cNvSpPr>
          <p:nvPr/>
        </p:nvSpPr>
        <p:spPr>
          <a:xfrm>
            <a:off x="857224" y="4214818"/>
            <a:ext cx="3143272" cy="857256"/>
          </a:xfrm>
          <a:prstGeom prst="rect">
            <a:avLst/>
          </a:prstGeom>
          <a:ln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Фразеологизмы</a:t>
            </a:r>
            <a:endParaRPr kumimoji="0" lang="ru-RU" sz="3200" b="1" i="0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9" name="Содержимое 2"/>
          <p:cNvSpPr txBox="1">
            <a:spLocks/>
          </p:cNvSpPr>
          <p:nvPr/>
        </p:nvSpPr>
        <p:spPr>
          <a:xfrm>
            <a:off x="785786" y="3047300"/>
            <a:ext cx="2643206" cy="738890"/>
          </a:xfrm>
          <a:prstGeom prst="rect">
            <a:avLst/>
          </a:prstGeom>
          <a:ln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Историзмы</a:t>
            </a:r>
            <a:endParaRPr kumimoji="0" lang="ru-RU" sz="3200" b="1" i="0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0" name="Содержимое 2"/>
          <p:cNvSpPr txBox="1">
            <a:spLocks/>
          </p:cNvSpPr>
          <p:nvPr/>
        </p:nvSpPr>
        <p:spPr>
          <a:xfrm>
            <a:off x="5572132" y="3071810"/>
            <a:ext cx="2643206" cy="738890"/>
          </a:xfrm>
          <a:prstGeom prst="rect">
            <a:avLst/>
          </a:prstGeom>
          <a:ln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Архаизмы</a:t>
            </a:r>
            <a:endParaRPr kumimoji="0" lang="ru-RU" sz="3200" b="1" i="0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1" name="Содержимое 2"/>
          <p:cNvSpPr txBox="1">
            <a:spLocks/>
          </p:cNvSpPr>
          <p:nvPr/>
        </p:nvSpPr>
        <p:spPr>
          <a:xfrm>
            <a:off x="6143636" y="1928802"/>
            <a:ext cx="2428892" cy="738890"/>
          </a:xfrm>
          <a:prstGeom prst="rect">
            <a:avLst/>
          </a:prstGeom>
          <a:ln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Антонимы</a:t>
            </a:r>
            <a:endParaRPr kumimoji="0" lang="ru-RU" sz="3200" b="1" i="0" u="none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3" grpId="0" build="p"/>
      <p:bldP spid="13" grpId="0" animBg="1"/>
      <p:bldP spid="15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57158" y="357166"/>
            <a:ext cx="8501122" cy="60722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214414" y="3047300"/>
            <a:ext cx="2143140" cy="738890"/>
          </a:xfrm>
          <a:prstGeom prst="rect">
            <a:avLst/>
          </a:prstGeom>
          <a:ln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274320" lvl="0" indent="-274320" algn="ctr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kumimoji="0" lang="ru-RU" sz="3200" i="0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Окончания</a:t>
            </a:r>
            <a:endParaRPr kumimoji="0" lang="ru-RU" sz="3200" i="0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715008" y="2975862"/>
            <a:ext cx="2214578" cy="738890"/>
          </a:xfrm>
          <a:prstGeom prst="rect">
            <a:avLst/>
          </a:prstGeom>
          <a:ln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274320" lvl="0" indent="-274320" algn="ctr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Предлоги</a:t>
            </a:r>
            <a:endParaRPr kumimoji="0" lang="ru-RU" sz="3200" i="0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714744" y="4690374"/>
            <a:ext cx="1714512" cy="738890"/>
          </a:xfrm>
          <a:prstGeom prst="rect">
            <a:avLst/>
          </a:prstGeom>
          <a:ln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274320" lvl="0" indent="-274320" algn="ctr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Союзы</a:t>
            </a:r>
            <a:endParaRPr kumimoji="0" lang="ru-RU" sz="3200" i="0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2357422" y="1618540"/>
            <a:ext cx="1428762" cy="128588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3107521" y="3083019"/>
            <a:ext cx="2857520" cy="71438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357818" y="1618540"/>
            <a:ext cx="1428760" cy="1214446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3071802" y="1047036"/>
            <a:ext cx="2928958" cy="85725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642910" y="1071546"/>
            <a:ext cx="7772400" cy="642942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  <a:defRPr/>
            </a:pPr>
            <a:r>
              <a:rPr kumimoji="0" lang="ru-RU" sz="28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  </a:t>
            </a:r>
            <a:r>
              <a:rPr kumimoji="0" lang="ru-RU" sz="3200" b="1" i="0" u="sng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Грамматика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endParaRPr kumimoji="0" lang="ru-RU" sz="2800" b="1" i="0" u="sng" strike="noStrike" kern="1200" cap="none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2800" b="1" i="0" u="sng" strike="noStrike" kern="1200" cap="none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2800" b="1" i="0" u="sng" strike="noStrike" kern="1200" cap="none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1428728" y="500042"/>
            <a:ext cx="6929486" cy="428628"/>
          </a:xfrm>
          <a:prstGeom prst="rect">
            <a:avLst/>
          </a:prstGeom>
        </p:spPr>
        <p:txBody>
          <a:bodyPr>
            <a:normAutofit fontScale="925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  <a:defRPr/>
            </a:pPr>
            <a:r>
              <a:rPr kumimoji="0" lang="ru-RU" sz="28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В2,В3,В4,В5,В7,В8,В9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endParaRPr kumimoji="0" lang="ru-RU" sz="2800" b="1" i="0" u="sng" strike="noStrike" kern="1200" cap="none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2800" b="1" i="0" u="sng" strike="noStrike" kern="1200" cap="none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2800" b="1" i="0" u="sng" strike="noStrike" kern="1200" cap="none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0" grpId="0" animBg="1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57158" y="357166"/>
            <a:ext cx="8501122" cy="60722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428604"/>
            <a:ext cx="8501122" cy="59293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571472" y="2714620"/>
            <a:ext cx="3214710" cy="738890"/>
          </a:xfrm>
          <a:prstGeom prst="rect">
            <a:avLst/>
          </a:prstGeom>
          <a:ln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kumimoji="0" lang="ru-RU" sz="3200" b="1" i="0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Словосочетание</a:t>
            </a:r>
            <a:endParaRPr kumimoji="0" lang="ru-RU" sz="3200" b="1" i="0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5214942" y="2643182"/>
            <a:ext cx="3571900" cy="738890"/>
          </a:xfrm>
          <a:prstGeom prst="rect">
            <a:avLst/>
          </a:prstGeom>
          <a:ln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>
            <a:normAutofit fontScale="92500"/>
          </a:bodyPr>
          <a:lstStyle/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kumimoji="0" lang="ru-RU" sz="3200" b="1" i="0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Простое предложение</a:t>
            </a:r>
            <a:endParaRPr kumimoji="0" lang="ru-RU" sz="3200" b="1" i="0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1428728" y="4357694"/>
            <a:ext cx="6286544" cy="738890"/>
          </a:xfrm>
          <a:prstGeom prst="rect">
            <a:avLst/>
          </a:prstGeom>
          <a:ln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>
            <a:normAutofit fontScale="92500"/>
          </a:bodyPr>
          <a:lstStyle/>
          <a:p>
            <a:pPr marL="274320" lvl="0" indent="-274320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Простое осложнённое предложение</a:t>
            </a:r>
            <a:endParaRPr kumimoji="0" lang="ru-RU" sz="3200" b="1" i="0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 flipV="1">
            <a:off x="2357422" y="1285860"/>
            <a:ext cx="1428762" cy="128588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3107521" y="2750339"/>
            <a:ext cx="2857520" cy="71438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357818" y="1285860"/>
            <a:ext cx="1428760" cy="1214446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Овал 25"/>
          <p:cNvSpPr/>
          <p:nvPr/>
        </p:nvSpPr>
        <p:spPr>
          <a:xfrm>
            <a:off x="3071802" y="714356"/>
            <a:ext cx="2928958" cy="85725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785794"/>
            <a:ext cx="7772400" cy="78581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buNone/>
            </a:pP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32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Грамматика</a:t>
            </a:r>
            <a:endParaRPr lang="ru-RU" sz="2800" b="1" u="sng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u="sng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u="sng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Скругленный прямоугольник 19"/>
          <p:cNvSpPr/>
          <p:nvPr/>
        </p:nvSpPr>
        <p:spPr>
          <a:xfrm>
            <a:off x="357158" y="357166"/>
            <a:ext cx="8501122" cy="60722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571472" y="4500570"/>
            <a:ext cx="4000528" cy="738890"/>
          </a:xfrm>
          <a:prstGeom prst="rect">
            <a:avLst/>
          </a:prstGeom>
          <a:ln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274320" indent="-274320" algn="ctr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kumimoji="0" lang="ru-RU" sz="3200" b="1" i="0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Подчинительная связь </a:t>
            </a:r>
          </a:p>
          <a:p>
            <a:pPr marL="274320" lvl="0" indent="-274320" algn="ctr">
              <a:spcBef>
                <a:spcPts val="580"/>
              </a:spcBef>
              <a:buClr>
                <a:schemeClr val="accent1"/>
              </a:buClr>
              <a:buSzPct val="85000"/>
            </a:pPr>
            <a:endParaRPr kumimoji="0" lang="ru-RU" sz="3200" b="1" i="0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4857752" y="4500570"/>
            <a:ext cx="4000528" cy="738890"/>
          </a:xfrm>
          <a:prstGeom prst="rect">
            <a:avLst/>
          </a:prstGeom>
          <a:ln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274320" lvl="0" indent="-274320" algn="ctr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kumimoji="0" lang="ru-RU" sz="3200" b="1" i="0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Сочинительная связь</a:t>
            </a:r>
            <a:endParaRPr kumimoji="0" lang="ru-RU" sz="3200" b="1" i="0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2214546" y="2143116"/>
            <a:ext cx="4929222" cy="738890"/>
          </a:xfrm>
          <a:prstGeom prst="rect">
            <a:avLst/>
          </a:prstGeom>
          <a:ln>
            <a:solidFill>
              <a:schemeClr val="accent2"/>
            </a:solidFill>
          </a:ln>
          <a:effectLst>
            <a:glow rad="63500">
              <a:schemeClr val="accent2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>
            <a:normAutofit/>
          </a:bodyPr>
          <a:lstStyle/>
          <a:p>
            <a:pPr marL="274320" lvl="0" indent="-274320" algn="ctr">
              <a:spcBef>
                <a:spcPts val="580"/>
              </a:spcBef>
              <a:buClr>
                <a:schemeClr val="accent1"/>
              </a:buClr>
              <a:buSzPct val="85000"/>
            </a:pPr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Сложное предложение</a:t>
            </a:r>
            <a:endParaRPr kumimoji="0" lang="ru-RU" sz="3200" b="1" i="0" strike="noStrike" kern="1200" normalizeH="0" baseline="0" noProof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 rot="10800000" flipV="1">
            <a:off x="2143108" y="3071810"/>
            <a:ext cx="1428762" cy="128588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4214810" y="1785132"/>
            <a:ext cx="571504" cy="1588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214942" y="3143248"/>
            <a:ext cx="1428760" cy="1214446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1" name="Овал 20"/>
          <p:cNvSpPr/>
          <p:nvPr/>
        </p:nvSpPr>
        <p:spPr>
          <a:xfrm>
            <a:off x="3071802" y="714356"/>
            <a:ext cx="2928958" cy="85725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642910" y="785794"/>
            <a:ext cx="7772400" cy="928694"/>
          </a:xfrm>
          <a:prstGeom prst="rect">
            <a:avLst/>
          </a:prstGeom>
        </p:spPr>
        <p:txBody>
          <a:bodyPr vert="horz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kumimoji="0" lang="ru-RU" sz="28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                         </a:t>
            </a:r>
            <a:r>
              <a:rPr kumimoji="0" lang="ru-RU" sz="3200" b="1" i="0" u="sng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Грамматика</a:t>
            </a:r>
            <a:endParaRPr kumimoji="0" lang="ru-RU" sz="2800" b="1" i="0" u="sng" strike="noStrike" kern="1200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2800" b="1" i="0" u="sng" strike="noStrike" kern="1200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58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endParaRPr kumimoji="0" lang="ru-RU" sz="2800" b="1" i="0" u="sng" strike="noStrike" kern="1200" spc="50" normalizeH="0" baseline="0" noProof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21" grpId="0" animBg="1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</TotalTime>
  <Words>611</Words>
  <Application>Microsoft Office PowerPoint</Application>
  <PresentationFormat>Экран (4:3)</PresentationFormat>
  <Paragraphs>101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Справедливость</vt:lpstr>
      <vt:lpstr>Сочинение-рассуждение  на лингвистическую тему (С 2)</vt:lpstr>
      <vt:lpstr>Используя  прочитанный  текст  из  части 2,  выполните  на  отдельном   листе задание С2. </vt:lpstr>
      <vt:lpstr>СХЕМА  № 1</vt:lpstr>
      <vt:lpstr>СХЕМА № 2</vt:lpstr>
      <vt:lpstr> Лексика (А2, В1)</vt:lpstr>
      <vt:lpstr>Слайд 6</vt:lpstr>
      <vt:lpstr>Слайд 7</vt:lpstr>
      <vt:lpstr>Слайд 8</vt:lpstr>
      <vt:lpstr>Слайд 9</vt:lpstr>
      <vt:lpstr>Критерии оценивания сочинения-рассуждения на лингвистическую тему</vt:lpstr>
      <vt:lpstr>Критерии оценивания сочинения-рассуждения на лингвистическую тему</vt:lpstr>
      <vt:lpstr>Критерии оценивания сочинения-рассуждения на лингвистическую тему</vt:lpstr>
      <vt:lpstr>Критерии оценивания сочинения-рассуждения на лингвистическую тему</vt:lpstr>
      <vt:lpstr>Критерии оценивания сочинения-рассуждения на лингвистическую тему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Татьяна</dc:creator>
  <cp:lastModifiedBy>top</cp:lastModifiedBy>
  <cp:revision>23</cp:revision>
  <dcterms:created xsi:type="dcterms:W3CDTF">2013-01-11T11:57:02Z</dcterms:created>
  <dcterms:modified xsi:type="dcterms:W3CDTF">2013-01-18T01:58:18Z</dcterms:modified>
</cp:coreProperties>
</file>