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0" r:id="rId15"/>
    <p:sldId id="269" r:id="rId16"/>
    <p:sldId id="271" r:id="rId17"/>
    <p:sldId id="272"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8" d="100"/>
          <a:sy n="88" d="100"/>
        </p:scale>
        <p:origin x="-106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5B106E36-FD25-4E2D-B0AA-010F637433A0}" type="datetimeFigureOut">
              <a:rPr lang="ru-RU" smtClean="0"/>
              <a:pPr/>
              <a:t>17.01.2013</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17.01.2013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17.01.2013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5B106E36-FD25-4E2D-B0AA-010F637433A0}" type="datetimeFigureOut">
              <a:rPr lang="ru-RU" smtClean="0"/>
              <a:pPr/>
              <a:t>17.01.2013</a:t>
            </a:fld>
            <a:endParaRPr lang="ru-RU"/>
          </a:p>
        </p:txBody>
      </p:sp>
      <p:sp>
        <p:nvSpPr>
          <p:cNvPr id="9" name="Номер слайда 8"/>
          <p:cNvSpPr>
            <a:spLocks noGrp="1"/>
          </p:cNvSpPr>
          <p:nvPr>
            <p:ph type="sldNum" sz="quarter" idx="15"/>
          </p:nvPr>
        </p:nvSpPr>
        <p:spPr/>
        <p:txBody>
          <a:bodyPr rtlCol="0"/>
          <a:lstStyle/>
          <a:p>
            <a:fld id="{725C68B6-61C2-468F-89AB-4B9F7531AA68}"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5B106E36-FD25-4E2D-B0AA-010F637433A0}" type="datetimeFigureOut">
              <a:rPr lang="ru-RU" smtClean="0"/>
              <a:pPr/>
              <a:t>17.01.2013</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17.01.2013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17.01.2013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5B106E36-FD25-4E2D-B0AA-010F637433A0}" type="datetimeFigureOut">
              <a:rPr lang="ru-RU" smtClean="0"/>
              <a:pPr/>
              <a:t>17.01.2013</a:t>
            </a:fld>
            <a:endParaRPr lang="ru-RU"/>
          </a:p>
        </p:txBody>
      </p:sp>
      <p:sp>
        <p:nvSpPr>
          <p:cNvPr id="7" name="Номер слайда 6"/>
          <p:cNvSpPr>
            <a:spLocks noGrp="1"/>
          </p:cNvSpPr>
          <p:nvPr>
            <p:ph type="sldNum" sz="quarter" idx="11"/>
          </p:nvPr>
        </p:nvSpPr>
        <p:spPr/>
        <p:txBody>
          <a:bodyPr rtlCol="0"/>
          <a:lstStyle/>
          <a:p>
            <a:fld id="{725C68B6-61C2-468F-89AB-4B9F7531AA68}"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17.01.2013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5B106E36-FD25-4E2D-B0AA-010F637433A0}" type="datetimeFigureOut">
              <a:rPr lang="ru-RU" smtClean="0"/>
              <a:pPr/>
              <a:t>17.01.2013</a:t>
            </a:fld>
            <a:endParaRPr lang="ru-RU"/>
          </a:p>
        </p:txBody>
      </p:sp>
      <p:sp>
        <p:nvSpPr>
          <p:cNvPr id="22" name="Номер слайда 21"/>
          <p:cNvSpPr>
            <a:spLocks noGrp="1"/>
          </p:cNvSpPr>
          <p:nvPr>
            <p:ph type="sldNum" sz="quarter" idx="15"/>
          </p:nvPr>
        </p:nvSpPr>
        <p:spPr/>
        <p:txBody>
          <a:bodyPr rtlCol="0"/>
          <a:lstStyle/>
          <a:p>
            <a:fld id="{725C68B6-61C2-468F-89AB-4B9F7531AA68}"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5B106E36-FD25-4E2D-B0AA-010F637433A0}" type="datetimeFigureOut">
              <a:rPr lang="ru-RU" smtClean="0"/>
              <a:pPr/>
              <a:t>17.01.2013</a:t>
            </a:fld>
            <a:endParaRPr lang="ru-RU"/>
          </a:p>
        </p:txBody>
      </p:sp>
      <p:sp>
        <p:nvSpPr>
          <p:cNvPr id="18" name="Номер слайда 17"/>
          <p:cNvSpPr>
            <a:spLocks noGrp="1"/>
          </p:cNvSpPr>
          <p:nvPr>
            <p:ph type="sldNum" sz="quarter" idx="11"/>
          </p:nvPr>
        </p:nvSpPr>
        <p:spPr/>
        <p:txBody>
          <a:bodyPr rtlCol="0"/>
          <a:lstStyle/>
          <a:p>
            <a:fld id="{725C68B6-61C2-468F-89AB-4B9F7531AA68}"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5B106E36-FD25-4E2D-B0AA-010F637433A0}" type="datetimeFigureOut">
              <a:rPr lang="ru-RU" smtClean="0"/>
              <a:pPr/>
              <a:t>17.01.2013</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10" Type="http://schemas.openxmlformats.org/officeDocument/2006/relationships/image" Target="../media/image15.jpeg"/><Relationship Id="rId4" Type="http://schemas.openxmlformats.org/officeDocument/2006/relationships/image" Target="../media/image9.jpeg"/><Relationship Id="rId9" Type="http://schemas.openxmlformats.org/officeDocument/2006/relationships/image" Target="../media/image14.jpeg"/></Relationships>
</file>

<file path=ppt/slides/_rels/slide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929190" y="5003322"/>
            <a:ext cx="4071966" cy="1497512"/>
          </a:xfrm>
        </p:spPr>
        <p:txBody>
          <a:bodyPr/>
          <a:lstStyle/>
          <a:p>
            <a:pPr algn="r"/>
            <a:r>
              <a:rPr lang="ru-RU" sz="1600" dirty="0" smtClean="0"/>
              <a:t>ПОДГОТОВИЛА: Васильева Анастасия Сергеевна</a:t>
            </a:r>
          </a:p>
          <a:p>
            <a:pPr algn="r"/>
            <a:r>
              <a:rPr lang="ru-RU" dirty="0" smtClean="0"/>
              <a:t>ПСИХОЛОГ-ПЕДАГОГ</a:t>
            </a:r>
          </a:p>
          <a:p>
            <a:pPr algn="r"/>
            <a:r>
              <a:rPr lang="ru-RU" dirty="0" smtClean="0"/>
              <a:t>МБОУ Пестриковская СОШ</a:t>
            </a:r>
            <a:endParaRPr lang="ru-RU" dirty="0"/>
          </a:p>
        </p:txBody>
      </p:sp>
      <p:sp>
        <p:nvSpPr>
          <p:cNvPr id="4" name="Прямоугольник 3"/>
          <p:cNvSpPr/>
          <p:nvPr/>
        </p:nvSpPr>
        <p:spPr>
          <a:xfrm>
            <a:off x="1428728" y="0"/>
            <a:ext cx="7715271" cy="2585323"/>
          </a:xfrm>
          <a:prstGeom prst="rect">
            <a:avLst/>
          </a:prstGeom>
          <a:noFill/>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ru-RU" sz="54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КРУЖОК ПО ПСИХОЛОГИИ</a:t>
            </a:r>
            <a:br>
              <a:rPr lang="ru-RU" sz="54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br>
            <a:r>
              <a:rPr lang="ru-RU" sz="54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«САМОПОЗНАЙКА»</a:t>
            </a:r>
            <a:endParaRPr lang="ru-RU" sz="5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pic>
        <p:nvPicPr>
          <p:cNvPr id="22530" name="Picture 2" descr="http://im3-tub-ru.yandex.net/i?id=324764124-52-72"/>
          <p:cNvPicPr>
            <a:picLocks noChangeAspect="1" noChangeArrowheads="1"/>
          </p:cNvPicPr>
          <p:nvPr/>
        </p:nvPicPr>
        <p:blipFill>
          <a:blip r:embed="rId2"/>
          <a:srcRect/>
          <a:stretch>
            <a:fillRect/>
          </a:stretch>
        </p:blipFill>
        <p:spPr bwMode="auto">
          <a:xfrm>
            <a:off x="214282" y="142852"/>
            <a:ext cx="1428750" cy="1428750"/>
          </a:xfrm>
          <a:prstGeom prst="rect">
            <a:avLst/>
          </a:prstGeom>
          <a:noFill/>
        </p:spPr>
      </p:pic>
    </p:spTree>
  </p:cSld>
  <p:clrMapOvr>
    <a:masterClrMapping/>
  </p:clrMapOvr>
  <p:transition>
    <p:wedg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2" descr="http://www.your-mind.ru/wp-content/uploads/2010/03/8.jpg"/>
          <p:cNvPicPr>
            <a:picLocks noChangeAspect="1" noChangeArrowheads="1"/>
          </p:cNvPicPr>
          <p:nvPr/>
        </p:nvPicPr>
        <p:blipFill>
          <a:blip r:embed="rId2"/>
          <a:srcRect/>
          <a:stretch>
            <a:fillRect/>
          </a:stretch>
        </p:blipFill>
        <p:spPr bwMode="auto">
          <a:xfrm>
            <a:off x="571472" y="142852"/>
            <a:ext cx="7429552" cy="6500858"/>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http://psychology.biznet.ru/images/pictures/01260.jpg"/>
          <p:cNvPicPr>
            <a:picLocks noChangeAspect="1" noChangeArrowheads="1"/>
          </p:cNvPicPr>
          <p:nvPr/>
        </p:nvPicPr>
        <p:blipFill>
          <a:blip r:embed="rId2"/>
          <a:srcRect/>
          <a:stretch>
            <a:fillRect/>
          </a:stretch>
        </p:blipFill>
        <p:spPr bwMode="auto">
          <a:xfrm>
            <a:off x="214282" y="142852"/>
            <a:ext cx="4762500" cy="4357718"/>
          </a:xfrm>
          <a:prstGeom prst="rect">
            <a:avLst/>
          </a:prstGeom>
          <a:noFill/>
        </p:spPr>
      </p:pic>
      <p:pic>
        <p:nvPicPr>
          <p:cNvPr id="29700" name="Picture 4" descr="http://psychology.biznet.ru/images/pictures/f12d5.jpg"/>
          <p:cNvPicPr>
            <a:picLocks noChangeAspect="1" noChangeArrowheads="1"/>
          </p:cNvPicPr>
          <p:nvPr/>
        </p:nvPicPr>
        <p:blipFill>
          <a:blip r:embed="rId3"/>
          <a:srcRect/>
          <a:stretch>
            <a:fillRect/>
          </a:stretch>
        </p:blipFill>
        <p:spPr bwMode="auto">
          <a:xfrm>
            <a:off x="5000628" y="1357298"/>
            <a:ext cx="3810000" cy="5324475"/>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amp;Scy;&amp;pcy;&amp;rcy;&amp;yacy;&amp;tcy;&amp;acy;&amp;ncy;&amp;ncy;&amp;ycy;&amp;iecy; &amp;icy;&amp;zcy;&amp;ocy;&amp;bcy;&amp;rcy;&amp;acy;&amp;zhcy;&amp;iecy;&amp;ncy;&amp;icy;&amp;yacy; &amp;vcy; &amp;kcy;&amp;acy;&amp;rcy;&amp;tcy;&amp;icy;&amp;ncy;&amp;acy;&amp;khcy;-&amp;icy;&amp;lcy;&amp;lcy;&amp;yucy;&amp;zcy;&amp;icy;&amp;yacy;&amp;khcy; &amp;Ocy;&amp;kcy;&amp;tcy;&amp;acy;&amp;vcy;&amp;icy;&amp;ocy; &amp;Ocy;&amp;kcy;&amp;acy;&amp;mcy;&amp;pcy;&amp;ocy;"/>
          <p:cNvPicPr>
            <a:picLocks noChangeAspect="1" noChangeArrowheads="1"/>
          </p:cNvPicPr>
          <p:nvPr/>
        </p:nvPicPr>
        <p:blipFill>
          <a:blip r:embed="rId2"/>
          <a:srcRect/>
          <a:stretch>
            <a:fillRect/>
          </a:stretch>
        </p:blipFill>
        <p:spPr bwMode="auto">
          <a:xfrm>
            <a:off x="357158" y="142852"/>
            <a:ext cx="3714776" cy="6500882"/>
          </a:xfrm>
          <a:prstGeom prst="rect">
            <a:avLst/>
          </a:prstGeom>
          <a:noFill/>
        </p:spPr>
      </p:pic>
      <p:pic>
        <p:nvPicPr>
          <p:cNvPr id="28676" name="Picture 4" descr="http://psychology.biznet.ru/images/pictures/05258.jpg"/>
          <p:cNvPicPr>
            <a:picLocks noChangeAspect="1" noChangeArrowheads="1"/>
          </p:cNvPicPr>
          <p:nvPr/>
        </p:nvPicPr>
        <p:blipFill>
          <a:blip r:embed="rId3"/>
          <a:srcRect/>
          <a:stretch>
            <a:fillRect/>
          </a:stretch>
        </p:blipFill>
        <p:spPr bwMode="auto">
          <a:xfrm>
            <a:off x="4857752" y="357166"/>
            <a:ext cx="3362325" cy="476250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http://psychology.biznet.ru/images/pictures/67f6d.jpg"/>
          <p:cNvPicPr>
            <a:picLocks noChangeAspect="1" noChangeArrowheads="1"/>
          </p:cNvPicPr>
          <p:nvPr/>
        </p:nvPicPr>
        <p:blipFill>
          <a:blip r:embed="rId2"/>
          <a:srcRect/>
          <a:stretch>
            <a:fillRect/>
          </a:stretch>
        </p:blipFill>
        <p:spPr bwMode="auto">
          <a:xfrm>
            <a:off x="428596" y="214290"/>
            <a:ext cx="7429552" cy="6357958"/>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amp;chcy;&amp;tcy;&amp;ocy; &amp;vcy;&amp;ycy; &amp;vcy;&amp;icy;&amp;dcy;&amp;icy;&amp;tcy;&amp;iecy; &amp;ncy;&amp;acy; &amp;kcy;&amp;rcy;&amp;tcy;&amp;icy;&amp;ncy;&amp;kcy;&amp;iecy;"/>
          <p:cNvPicPr/>
          <p:nvPr/>
        </p:nvPicPr>
        <p:blipFill>
          <a:blip r:embed="rId2"/>
          <a:srcRect/>
          <a:stretch>
            <a:fillRect/>
          </a:stretch>
        </p:blipFill>
        <p:spPr bwMode="auto">
          <a:xfrm>
            <a:off x="714348" y="357166"/>
            <a:ext cx="7358114" cy="6143667"/>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500042"/>
            <a:ext cx="7467600" cy="5929354"/>
          </a:xfrm>
        </p:spPr>
        <p:txBody>
          <a:bodyPr>
            <a:normAutofit/>
          </a:bodyPr>
          <a:lstStyle/>
          <a:p>
            <a:pPr lvl="0"/>
            <a:r>
              <a:rPr lang="en-US" sz="2000" dirty="0" smtClean="0"/>
              <a:t>1.</a:t>
            </a:r>
            <a:r>
              <a:rPr lang="ru-RU" sz="2000" dirty="0" smtClean="0"/>
              <a:t>Мама </a:t>
            </a:r>
            <a:r>
              <a:rPr lang="ru-RU" sz="2000" dirty="0" smtClean="0"/>
              <a:t>купила яблоки, сливы, клубнику и чернику. Какого варенья она не могла сварить из этих фруктов и ягод? </a:t>
            </a:r>
            <a:br>
              <a:rPr lang="ru-RU" sz="2000" dirty="0" smtClean="0"/>
            </a:br>
            <a:r>
              <a:rPr lang="ru-RU" sz="2000" dirty="0" smtClean="0"/>
              <a:t/>
            </a:r>
            <a:br>
              <a:rPr lang="ru-RU" sz="2000" dirty="0" smtClean="0"/>
            </a:br>
            <a:r>
              <a:rPr lang="ru-RU" sz="2000" dirty="0" smtClean="0"/>
              <a:t>(А) </a:t>
            </a:r>
            <a:r>
              <a:rPr lang="ru-RU" sz="2000" i="1" dirty="0" smtClean="0"/>
              <a:t>яблочного</a:t>
            </a:r>
            <a:r>
              <a:rPr lang="ru-RU" sz="2000" dirty="0" smtClean="0"/>
              <a:t>; (Б) </a:t>
            </a:r>
            <a:r>
              <a:rPr lang="ru-RU" sz="2000" i="1" dirty="0" smtClean="0"/>
              <a:t>сливочного</a:t>
            </a:r>
            <a:r>
              <a:rPr lang="ru-RU" sz="2000" dirty="0" smtClean="0"/>
              <a:t>; (В) </a:t>
            </a:r>
            <a:r>
              <a:rPr lang="ru-RU" sz="2000" i="1" dirty="0" smtClean="0"/>
              <a:t>клубничного</a:t>
            </a:r>
            <a:r>
              <a:rPr lang="ru-RU" sz="2000" dirty="0" smtClean="0"/>
              <a:t>; (Г) </a:t>
            </a:r>
            <a:r>
              <a:rPr lang="ru-RU" sz="2000" i="1" dirty="0" smtClean="0"/>
              <a:t>черничного</a:t>
            </a:r>
            <a:r>
              <a:rPr lang="ru-RU" sz="2000" dirty="0" smtClean="0"/>
              <a:t>; (Д) она могла сварить все эти варенья. </a:t>
            </a:r>
            <a:r>
              <a:rPr lang="en-US" sz="2000" dirty="0" smtClean="0"/>
              <a:t/>
            </a:r>
            <a:br>
              <a:rPr lang="en-US" sz="2000" dirty="0" smtClean="0"/>
            </a:br>
            <a:r>
              <a:rPr lang="ru-RU" dirty="0" smtClean="0"/>
              <a:t/>
            </a:r>
            <a:br>
              <a:rPr lang="ru-RU" dirty="0" smtClean="0"/>
            </a:br>
            <a:r>
              <a:rPr lang="en-US" sz="2000" dirty="0" smtClean="0"/>
              <a:t>2</a:t>
            </a:r>
            <a:r>
              <a:rPr lang="en-US" dirty="0" smtClean="0"/>
              <a:t>.</a:t>
            </a:r>
            <a:r>
              <a:rPr lang="ru-RU" sz="2200" dirty="0" smtClean="0"/>
              <a:t>Какая </a:t>
            </a:r>
            <a:r>
              <a:rPr lang="ru-RU" sz="2200" dirty="0" smtClean="0"/>
              <a:t>рыба дала название одному из свойств человеческого характера? </a:t>
            </a:r>
            <a:br>
              <a:rPr lang="ru-RU" sz="2200" dirty="0" smtClean="0"/>
            </a:br>
            <a:r>
              <a:rPr lang="ru-RU" sz="2200" dirty="0" smtClean="0"/>
              <a:t/>
            </a:r>
            <a:br>
              <a:rPr lang="ru-RU" sz="2200" dirty="0" smtClean="0"/>
            </a:br>
            <a:r>
              <a:rPr lang="ru-RU" sz="2200" dirty="0" smtClean="0"/>
              <a:t>(А) </a:t>
            </a:r>
            <a:r>
              <a:rPr lang="ru-RU" sz="2200" i="1" dirty="0" smtClean="0"/>
              <a:t>щука</a:t>
            </a:r>
            <a:r>
              <a:rPr lang="ru-RU" sz="2200" dirty="0" smtClean="0"/>
              <a:t>; (Б) </a:t>
            </a:r>
            <a:r>
              <a:rPr lang="ru-RU" sz="2200" i="1" dirty="0" smtClean="0"/>
              <a:t>ёрш</a:t>
            </a:r>
            <a:r>
              <a:rPr lang="ru-RU" sz="2200" dirty="0" smtClean="0"/>
              <a:t>; (В) </a:t>
            </a:r>
            <a:r>
              <a:rPr lang="ru-RU" sz="2200" i="1" dirty="0" smtClean="0"/>
              <a:t>сом</a:t>
            </a:r>
            <a:r>
              <a:rPr lang="ru-RU" sz="2200" dirty="0" smtClean="0"/>
              <a:t>; (Г) </a:t>
            </a:r>
            <a:r>
              <a:rPr lang="ru-RU" sz="2200" i="1" dirty="0" smtClean="0"/>
              <a:t>линь</a:t>
            </a:r>
            <a:r>
              <a:rPr lang="ru-RU" sz="2200" dirty="0" smtClean="0"/>
              <a:t>; (Д) </a:t>
            </a:r>
            <a:r>
              <a:rPr lang="ru-RU" sz="2200" i="1" dirty="0" smtClean="0"/>
              <a:t>акула</a:t>
            </a:r>
            <a:r>
              <a:rPr lang="ru-RU" sz="2200" dirty="0" smtClean="0"/>
              <a:t>. </a:t>
            </a:r>
            <a:r>
              <a:rPr lang="en-US" sz="2200" dirty="0" smtClean="0"/>
              <a:t/>
            </a:r>
            <a:br>
              <a:rPr lang="en-US" sz="2200" dirty="0" smtClean="0"/>
            </a:br>
            <a:r>
              <a:rPr lang="ru-RU" dirty="0" smtClean="0"/>
              <a:t/>
            </a:r>
            <a:br>
              <a:rPr lang="ru-RU" dirty="0" smtClean="0"/>
            </a:br>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p:txBody>
          <a:bodyPr/>
          <a:lstStyle/>
          <a:p>
            <a:endParaRPr lang="ru-RU"/>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p:txBody>
          <a:bodyPr/>
          <a:lstStyle/>
          <a:p>
            <a:endParaRPr lang="ru-RU"/>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http://psychology.biznet.ru/images/pictures/8ce34.jpg"/>
          <p:cNvPicPr>
            <a:picLocks noChangeAspect="1" noChangeArrowheads="1"/>
          </p:cNvPicPr>
          <p:nvPr/>
        </p:nvPicPr>
        <p:blipFill>
          <a:blip r:embed="rId2"/>
          <a:srcRect/>
          <a:stretch>
            <a:fillRect/>
          </a:stretch>
        </p:blipFill>
        <p:spPr bwMode="auto">
          <a:xfrm>
            <a:off x="500034" y="214290"/>
            <a:ext cx="7858180" cy="642942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642910" y="500043"/>
            <a:ext cx="7643866" cy="5847755"/>
          </a:xfrm>
          <a:prstGeom prst="rect">
            <a:avLst/>
          </a:prstGeom>
        </p:spPr>
        <p:txBody>
          <a:bodyPr wrap="square">
            <a:spAutoFit/>
          </a:bodyPr>
          <a:lstStyle/>
          <a:p>
            <a:pPr>
              <a:buFontTx/>
              <a:buChar char="-"/>
            </a:pPr>
            <a:r>
              <a:rPr lang="ru-RU" sz="1600" b="1" dirty="0" smtClean="0">
                <a:solidFill>
                  <a:schemeClr val="accent2">
                    <a:lumMod val="75000"/>
                  </a:schemeClr>
                </a:solidFill>
              </a:rPr>
              <a:t>Когда черной кошке легче всего пробраться в дом? </a:t>
            </a:r>
          </a:p>
          <a:p>
            <a:pPr>
              <a:buFontTx/>
              <a:buChar char="-"/>
            </a:pPr>
            <a:r>
              <a:rPr lang="ru-RU" sz="1600" b="1" dirty="0" smtClean="0">
                <a:solidFill>
                  <a:schemeClr val="accent2">
                    <a:lumMod val="75000"/>
                  </a:schemeClr>
                </a:solidFill>
              </a:rPr>
              <a:t> Как можно перенести воду в решете?</a:t>
            </a:r>
          </a:p>
          <a:p>
            <a:pPr>
              <a:buFontTx/>
              <a:buChar char="-"/>
            </a:pPr>
            <a:r>
              <a:rPr lang="ru-RU" sz="1600" b="1" dirty="0" smtClean="0">
                <a:solidFill>
                  <a:schemeClr val="accent2">
                    <a:lumMod val="75000"/>
                  </a:schemeClr>
                </a:solidFill>
              </a:rPr>
              <a:t> В каком году люди едят больше обыкновенного? </a:t>
            </a:r>
          </a:p>
          <a:p>
            <a:pPr>
              <a:buFontTx/>
              <a:buChar char="-"/>
            </a:pPr>
            <a:r>
              <a:rPr lang="ru-RU" sz="1600" b="1" dirty="0" smtClean="0">
                <a:solidFill>
                  <a:schemeClr val="accent2">
                    <a:lumMod val="75000"/>
                  </a:schemeClr>
                </a:solidFill>
              </a:rPr>
              <a:t>Что будет делать ворона, прожив три года? </a:t>
            </a:r>
          </a:p>
          <a:p>
            <a:pPr>
              <a:buFontTx/>
              <a:buChar char="-"/>
            </a:pPr>
            <a:r>
              <a:rPr lang="ru-RU" sz="1600" b="1" dirty="0" smtClean="0">
                <a:solidFill>
                  <a:schemeClr val="accent2">
                    <a:lumMod val="75000"/>
                  </a:schemeClr>
                </a:solidFill>
              </a:rPr>
              <a:t>Без чего хлеба не испечешь?</a:t>
            </a:r>
            <a:r>
              <a:rPr lang="ru-RU" sz="1600" b="1" i="1" dirty="0" smtClean="0">
                <a:solidFill>
                  <a:schemeClr val="accent2">
                    <a:lumMod val="75000"/>
                  </a:schemeClr>
                </a:solidFill>
              </a:rPr>
              <a:t> </a:t>
            </a:r>
          </a:p>
          <a:p>
            <a:pPr>
              <a:buFontTx/>
              <a:buChar char="-"/>
            </a:pPr>
            <a:r>
              <a:rPr lang="ru-RU" sz="1600" b="1" dirty="0" smtClean="0">
                <a:solidFill>
                  <a:schemeClr val="accent2">
                    <a:lumMod val="75000"/>
                  </a:schemeClr>
                </a:solidFill>
              </a:rPr>
              <a:t>От чего утка плавает? </a:t>
            </a:r>
          </a:p>
          <a:p>
            <a:pPr>
              <a:buFontTx/>
              <a:buChar char="-"/>
            </a:pPr>
            <a:r>
              <a:rPr lang="ru-RU" sz="1600" b="1" dirty="0" smtClean="0">
                <a:solidFill>
                  <a:schemeClr val="accent2">
                    <a:lumMod val="75000"/>
                  </a:schemeClr>
                </a:solidFill>
              </a:rPr>
              <a:t>Как правильно говорить: «Не вижу белый желток» или «Не вижу белого   желтка»? </a:t>
            </a:r>
          </a:p>
          <a:p>
            <a:pPr>
              <a:buFontTx/>
              <a:buChar char="-"/>
            </a:pPr>
            <a:r>
              <a:rPr lang="ru-RU" sz="1600" b="1" dirty="0" smtClean="0">
                <a:solidFill>
                  <a:schemeClr val="accent2">
                    <a:lumMod val="75000"/>
                  </a:schemeClr>
                </a:solidFill>
              </a:rPr>
              <a:t>Чем кончается день и ночь? </a:t>
            </a:r>
          </a:p>
          <a:p>
            <a:pPr>
              <a:buFontTx/>
              <a:buChar char="-"/>
            </a:pPr>
            <a:r>
              <a:rPr lang="ru-RU" sz="1600" b="1" dirty="0" smtClean="0">
                <a:solidFill>
                  <a:schemeClr val="accent2">
                    <a:lumMod val="75000"/>
                  </a:schemeClr>
                </a:solidFill>
              </a:rPr>
              <a:t>Каким будет сивый конь, если его искупают? </a:t>
            </a:r>
          </a:p>
          <a:p>
            <a:pPr>
              <a:buFontTx/>
              <a:buChar char="-"/>
            </a:pPr>
            <a:r>
              <a:rPr lang="ru-RU" sz="1600" b="1" dirty="0" smtClean="0">
                <a:solidFill>
                  <a:schemeClr val="accent2">
                    <a:lumMod val="75000"/>
                  </a:schemeClr>
                </a:solidFill>
              </a:rPr>
              <a:t>Когда сутки короче: зимой или летом? </a:t>
            </a:r>
          </a:p>
          <a:p>
            <a:pPr>
              <a:buFontTx/>
              <a:buChar char="-"/>
            </a:pPr>
            <a:r>
              <a:rPr lang="ru-RU" sz="1600" b="1" dirty="0" smtClean="0">
                <a:solidFill>
                  <a:schemeClr val="accent2">
                    <a:lumMod val="75000"/>
                  </a:schemeClr>
                </a:solidFill>
              </a:rPr>
              <a:t>Какие часы показывают верное время только два раза в сутки? </a:t>
            </a:r>
          </a:p>
          <a:p>
            <a:pPr>
              <a:buFontTx/>
              <a:buChar char="-"/>
            </a:pPr>
            <a:r>
              <a:rPr lang="ru-RU" sz="1600" b="1" dirty="0" smtClean="0">
                <a:solidFill>
                  <a:schemeClr val="accent2">
                    <a:lumMod val="75000"/>
                  </a:schemeClr>
                </a:solidFill>
              </a:rPr>
              <a:t>На березе росло 90 яблок. Подул сильный ветер, и 10 яблок упало. Сколько осталось? </a:t>
            </a:r>
          </a:p>
          <a:p>
            <a:pPr>
              <a:buFontTx/>
              <a:buChar char="-"/>
            </a:pPr>
            <a:r>
              <a:rPr lang="ru-RU" sz="1600" b="1" dirty="0" smtClean="0">
                <a:solidFill>
                  <a:schemeClr val="accent2">
                    <a:lumMod val="75000"/>
                  </a:schemeClr>
                </a:solidFill>
              </a:rPr>
              <a:t>Под каким деревом сидит заяц, когда идет дождь? </a:t>
            </a:r>
          </a:p>
          <a:p>
            <a:pPr>
              <a:buFontTx/>
              <a:buChar char="-"/>
            </a:pPr>
            <a:r>
              <a:rPr lang="ru-RU" sz="1600" b="1" dirty="0" smtClean="0">
                <a:solidFill>
                  <a:schemeClr val="accent2">
                    <a:lumMod val="75000"/>
                  </a:schemeClr>
                </a:solidFill>
              </a:rPr>
              <a:t>Какой рукой лучше размешать чай</a:t>
            </a:r>
          </a:p>
          <a:p>
            <a:pPr>
              <a:buFontTx/>
              <a:buChar char="-"/>
            </a:pPr>
            <a:r>
              <a:rPr lang="ru-RU" sz="1600" b="1" dirty="0" smtClean="0">
                <a:solidFill>
                  <a:schemeClr val="accent2">
                    <a:lumMod val="75000"/>
                  </a:schemeClr>
                </a:solidFill>
              </a:rPr>
              <a:t> Может ли страус назвать себя птицей?</a:t>
            </a:r>
          </a:p>
          <a:p>
            <a:pPr>
              <a:buFontTx/>
              <a:buChar char="-"/>
            </a:pPr>
            <a:r>
              <a:rPr lang="ru-RU" sz="1600" b="1" dirty="0" smtClean="0">
                <a:solidFill>
                  <a:schemeClr val="accent2">
                    <a:lumMod val="75000"/>
                  </a:schemeClr>
                </a:solidFill>
              </a:rPr>
              <a:t>Что с земли легко поднимаешь, но далеко не закинешь? </a:t>
            </a:r>
          </a:p>
          <a:p>
            <a:pPr>
              <a:buFontTx/>
              <a:buChar char="-"/>
            </a:pPr>
            <a:r>
              <a:rPr lang="ru-RU" sz="1600" b="1" dirty="0" smtClean="0">
                <a:solidFill>
                  <a:schemeClr val="accent2">
                    <a:lumMod val="75000"/>
                  </a:schemeClr>
                </a:solidFill>
              </a:rPr>
              <a:t>Каким гребнем голову не расчешешь? </a:t>
            </a:r>
          </a:p>
          <a:p>
            <a:pPr>
              <a:buFontTx/>
              <a:buChar char="-"/>
            </a:pPr>
            <a:r>
              <a:rPr lang="ru-RU" sz="1600" b="1" dirty="0" smtClean="0">
                <a:solidFill>
                  <a:schemeClr val="accent2">
                    <a:lumMod val="75000"/>
                  </a:schemeClr>
                </a:solidFill>
              </a:rPr>
              <a:t>Что стоит между окном и дверью</a:t>
            </a:r>
            <a:r>
              <a:rPr lang="ru-RU" sz="1400" b="1" dirty="0" smtClean="0">
                <a:solidFill>
                  <a:schemeClr val="accent2">
                    <a:lumMod val="75000"/>
                  </a:schemeClr>
                </a:solidFill>
              </a:rPr>
              <a:t>? </a:t>
            </a:r>
          </a:p>
          <a:p>
            <a:pPr>
              <a:buFontTx/>
              <a:buChar char="-"/>
            </a:pPr>
            <a:endParaRPr lang="ru-RU" b="1" dirty="0" smtClean="0">
              <a:solidFill>
                <a:schemeClr val="accent2">
                  <a:lumMod val="75000"/>
                </a:schemeClr>
              </a:solidFill>
            </a:endParaRPr>
          </a:p>
          <a:p>
            <a:pPr>
              <a:buFontTx/>
              <a:buChar char="-"/>
            </a:pPr>
            <a:endParaRPr lang="ru-RU" b="1" dirty="0" smtClean="0">
              <a:solidFill>
                <a:schemeClr val="accent2">
                  <a:lumMod val="75000"/>
                </a:schemeClr>
              </a:solidFill>
            </a:endParaRPr>
          </a:p>
          <a:p>
            <a:pPr>
              <a:buFontTx/>
              <a:buChar char="-"/>
            </a:pP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928662" y="142852"/>
            <a:ext cx="7072362" cy="7386638"/>
          </a:xfrm>
          <a:prstGeom prst="rect">
            <a:avLst/>
          </a:prstGeom>
        </p:spPr>
        <p:txBody>
          <a:bodyPr wrap="square">
            <a:spAutoFit/>
          </a:bodyPr>
          <a:lstStyle/>
          <a:p>
            <a:r>
              <a:rPr lang="ru-RU" sz="1600" b="1" dirty="0" smtClean="0">
                <a:solidFill>
                  <a:schemeClr val="accent2">
                    <a:lumMod val="75000"/>
                  </a:schemeClr>
                </a:solidFill>
              </a:rPr>
              <a:t>-Что можно приготовить, но нельзя съесть?</a:t>
            </a:r>
          </a:p>
          <a:p>
            <a:r>
              <a:rPr lang="ru-RU" sz="1600" b="1" dirty="0" smtClean="0">
                <a:solidFill>
                  <a:schemeClr val="accent2">
                    <a:lumMod val="75000"/>
                  </a:schemeClr>
                </a:solidFill>
              </a:rPr>
              <a:t>- Собака была привязана к десятиметровой веревке, а прошла триста метров. Как ей это удалось? </a:t>
            </a:r>
          </a:p>
          <a:p>
            <a:r>
              <a:rPr lang="ru-RU" sz="1600" b="1" dirty="0" smtClean="0">
                <a:solidFill>
                  <a:schemeClr val="accent2">
                    <a:lumMod val="75000"/>
                  </a:schemeClr>
                </a:solidFill>
              </a:rPr>
              <a:t>-Мужчина вел большой грузовик. Фары не горели, луны на небе не было, фонари вдоль дороги не светили. Женщина переходила дорогу перед машиной, но водитель ее не задавил, как ему удалось разглядеть ее? </a:t>
            </a:r>
          </a:p>
          <a:p>
            <a:r>
              <a:rPr lang="ru-RU" sz="1600" b="1" dirty="0" smtClean="0">
                <a:solidFill>
                  <a:schemeClr val="accent2">
                    <a:lumMod val="75000"/>
                  </a:schemeClr>
                </a:solidFill>
              </a:rPr>
              <a:t>-Сколько яиц можно съесть натощак? </a:t>
            </a:r>
          </a:p>
          <a:p>
            <a:r>
              <a:rPr lang="ru-RU" sz="1600" b="1" dirty="0" smtClean="0">
                <a:solidFill>
                  <a:schemeClr val="accent2">
                    <a:lumMod val="75000"/>
                  </a:schemeClr>
                </a:solidFill>
              </a:rPr>
              <a:t>-На какое дерево садится ворона во время проливного дождя? </a:t>
            </a:r>
          </a:p>
          <a:p>
            <a:r>
              <a:rPr lang="ru-RU" sz="1600" b="1" dirty="0" smtClean="0">
                <a:solidFill>
                  <a:schemeClr val="accent2">
                    <a:lumMod val="75000"/>
                  </a:schemeClr>
                </a:solidFill>
              </a:rPr>
              <a:t>-Сколько минут надо варить крутое яйцо – две – три – пять? </a:t>
            </a:r>
          </a:p>
          <a:p>
            <a:r>
              <a:rPr lang="ru-RU" sz="1600" b="1" dirty="0" smtClean="0">
                <a:solidFill>
                  <a:schemeClr val="accent2">
                    <a:lumMod val="75000"/>
                  </a:schemeClr>
                </a:solidFill>
              </a:rPr>
              <a:t>-Что делается с красным шелковым платком, если его опустить в воду на 5 минут на дно моря? </a:t>
            </a:r>
          </a:p>
          <a:p>
            <a:r>
              <a:rPr lang="ru-RU" sz="1600" b="1" dirty="0" smtClean="0">
                <a:solidFill>
                  <a:schemeClr val="accent2">
                    <a:lumMod val="75000"/>
                  </a:schemeClr>
                </a:solidFill>
              </a:rPr>
              <a:t>-Что у человека под ногами, когда он идет по мосту? </a:t>
            </a:r>
          </a:p>
          <a:p>
            <a:r>
              <a:rPr lang="ru-RU" sz="1600" b="1" dirty="0" smtClean="0">
                <a:solidFill>
                  <a:schemeClr val="accent2">
                    <a:lumMod val="75000"/>
                  </a:schemeClr>
                </a:solidFill>
              </a:rPr>
              <a:t>-Что нужно сделать, чтобы отпилить ветку, на которой сидит ворона, не потревожив ее? </a:t>
            </a:r>
          </a:p>
          <a:p>
            <a:r>
              <a:rPr lang="ru-RU" sz="1600" b="1" dirty="0" smtClean="0">
                <a:solidFill>
                  <a:schemeClr val="accent2">
                    <a:lumMod val="75000"/>
                  </a:schemeClr>
                </a:solidFill>
              </a:rPr>
              <a:t>-У семерых братьев по сестре, сколько всего сестер? </a:t>
            </a:r>
          </a:p>
          <a:p>
            <a:r>
              <a:rPr lang="ru-RU" sz="1600" b="1" dirty="0" smtClean="0">
                <a:solidFill>
                  <a:schemeClr val="accent2">
                    <a:lumMod val="75000"/>
                  </a:schemeClr>
                </a:solidFill>
              </a:rPr>
              <a:t>-Ворона летит, а собака на хвосте сидит. Может ли это быть? </a:t>
            </a:r>
          </a:p>
          <a:p>
            <a:r>
              <a:rPr lang="ru-RU" sz="1600" b="1" dirty="0" smtClean="0">
                <a:solidFill>
                  <a:schemeClr val="accent2">
                    <a:lumMod val="75000"/>
                  </a:schemeClr>
                </a:solidFill>
              </a:rPr>
              <a:t>-Кто над нами вверх ногами? </a:t>
            </a:r>
          </a:p>
          <a:p>
            <a:r>
              <a:rPr lang="ru-RU" sz="1600" b="1" dirty="0" smtClean="0">
                <a:solidFill>
                  <a:schemeClr val="accent2">
                    <a:lumMod val="75000"/>
                  </a:schemeClr>
                </a:solidFill>
              </a:rPr>
              <a:t>-Летели три страуса. Охотники одного убили. Сколько страусов осталось? </a:t>
            </a:r>
          </a:p>
          <a:p>
            <a:r>
              <a:rPr lang="ru-RU" sz="1600" b="1" dirty="0" smtClean="0">
                <a:solidFill>
                  <a:schemeClr val="accent2">
                    <a:lumMod val="75000"/>
                  </a:schemeClr>
                </a:solidFill>
              </a:rPr>
              <a:t>-Что можно увидеть с закрытыми глазами? </a:t>
            </a:r>
          </a:p>
          <a:p>
            <a:r>
              <a:rPr lang="ru-RU" sz="1600" b="1" dirty="0" smtClean="0">
                <a:solidFill>
                  <a:schemeClr val="accent2">
                    <a:lumMod val="75000"/>
                  </a:schemeClr>
                </a:solidFill>
              </a:rPr>
              <a:t>-Какой болезнью на суше никто не болеет? </a:t>
            </a:r>
          </a:p>
          <a:p>
            <a:r>
              <a:rPr lang="ru-RU" sz="1600" b="1" dirty="0" smtClean="0">
                <a:solidFill>
                  <a:schemeClr val="accent2">
                    <a:lumMod val="75000"/>
                  </a:schemeClr>
                </a:solidFill>
              </a:rPr>
              <a:t>-Из какой посуды нельзя поесть?</a:t>
            </a:r>
          </a:p>
          <a:p>
            <a:r>
              <a:rPr lang="ru-RU" sz="1600" b="1" dirty="0" smtClean="0">
                <a:solidFill>
                  <a:schemeClr val="accent2">
                    <a:lumMod val="75000"/>
                  </a:schemeClr>
                </a:solidFill>
              </a:rPr>
              <a:t> </a:t>
            </a:r>
          </a:p>
          <a:p>
            <a:endParaRPr lang="ru-RU" b="1" dirty="0" smtClean="0">
              <a:solidFill>
                <a:schemeClr val="accent2">
                  <a:lumMod val="75000"/>
                </a:schemeClr>
              </a:solidFill>
            </a:endParaRPr>
          </a:p>
          <a:p>
            <a:endParaRPr lang="ru-RU" dirty="0" smtClean="0"/>
          </a:p>
          <a:p>
            <a:endParaRPr lang="ru-RU" dirty="0" smtClean="0"/>
          </a:p>
          <a:p>
            <a:endParaRPr lang="ru-RU" dirty="0" smtClean="0"/>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8" name="Picture 4" descr="http://psychology.biznet.ru/images/pictures/d5e72.jpg"/>
          <p:cNvPicPr>
            <a:picLocks noChangeAspect="1" noChangeArrowheads="1"/>
          </p:cNvPicPr>
          <p:nvPr/>
        </p:nvPicPr>
        <p:blipFill>
          <a:blip r:embed="rId2"/>
          <a:srcRect/>
          <a:stretch>
            <a:fillRect/>
          </a:stretch>
        </p:blipFill>
        <p:spPr bwMode="auto">
          <a:xfrm>
            <a:off x="1785918" y="142852"/>
            <a:ext cx="5715040" cy="6572296"/>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amp;kcy;&amp;acy;&amp;rcy;&amp;tcy;&amp;icy;&amp;ncy;&amp;kcy;&amp;icy; &amp;scy; &amp;ncy;&amp;acy;&amp;dcy;&amp;pcy;&amp;icy;&amp;scy;&amp;yacy;&amp;mcy;&amp;icy;"/>
          <p:cNvPicPr>
            <a:picLocks noChangeAspect="1" noChangeArrowheads="1"/>
          </p:cNvPicPr>
          <p:nvPr/>
        </p:nvPicPr>
        <p:blipFill>
          <a:blip r:embed="rId2"/>
          <a:srcRect/>
          <a:stretch>
            <a:fillRect/>
          </a:stretch>
        </p:blipFill>
        <p:spPr bwMode="auto">
          <a:xfrm>
            <a:off x="2285984" y="1428736"/>
            <a:ext cx="4572000" cy="2505076"/>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www.your-mind.ru/wp-content/uploads/2010/03/1.jpg"/>
          <p:cNvPicPr>
            <a:picLocks noChangeAspect="1" noChangeArrowheads="1"/>
          </p:cNvPicPr>
          <p:nvPr/>
        </p:nvPicPr>
        <p:blipFill>
          <a:blip r:embed="rId2"/>
          <a:srcRect/>
          <a:stretch>
            <a:fillRect/>
          </a:stretch>
        </p:blipFill>
        <p:spPr bwMode="auto">
          <a:xfrm>
            <a:off x="214282" y="214290"/>
            <a:ext cx="7929618" cy="6357982"/>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http://www.your-mind.ru/wp-content/uploads/2010/03/2.jpg"/>
          <p:cNvPicPr>
            <a:picLocks noChangeAspect="1" noChangeArrowheads="1"/>
          </p:cNvPicPr>
          <p:nvPr/>
        </p:nvPicPr>
        <p:blipFill>
          <a:blip r:embed="rId2"/>
          <a:srcRect/>
          <a:stretch>
            <a:fillRect/>
          </a:stretch>
        </p:blipFill>
        <p:spPr bwMode="auto">
          <a:xfrm>
            <a:off x="142844" y="0"/>
            <a:ext cx="2344723" cy="2543196"/>
          </a:xfrm>
          <a:prstGeom prst="rect">
            <a:avLst/>
          </a:prstGeom>
          <a:noFill/>
        </p:spPr>
      </p:pic>
      <p:pic>
        <p:nvPicPr>
          <p:cNvPr id="3078" name="Picture 6" descr="http://www.your-mind.ru/wp-content/uploads/2010/03/32.jpg"/>
          <p:cNvPicPr>
            <a:picLocks noChangeAspect="1" noChangeArrowheads="1"/>
          </p:cNvPicPr>
          <p:nvPr/>
        </p:nvPicPr>
        <p:blipFill>
          <a:blip r:embed="rId3"/>
          <a:srcRect/>
          <a:stretch>
            <a:fillRect/>
          </a:stretch>
        </p:blipFill>
        <p:spPr bwMode="auto">
          <a:xfrm>
            <a:off x="6215074" y="2714620"/>
            <a:ext cx="2142347" cy="1785951"/>
          </a:xfrm>
          <a:prstGeom prst="rect">
            <a:avLst/>
          </a:prstGeom>
          <a:noFill/>
        </p:spPr>
      </p:pic>
      <p:pic>
        <p:nvPicPr>
          <p:cNvPr id="3080" name="Picture 8" descr="http://www.your-mind.ru/wp-content/uploads/2010/03/5.jpg"/>
          <p:cNvPicPr>
            <a:picLocks noChangeAspect="1" noChangeArrowheads="1"/>
          </p:cNvPicPr>
          <p:nvPr/>
        </p:nvPicPr>
        <p:blipFill>
          <a:blip r:embed="rId4"/>
          <a:srcRect/>
          <a:stretch>
            <a:fillRect/>
          </a:stretch>
        </p:blipFill>
        <p:spPr bwMode="auto">
          <a:xfrm>
            <a:off x="2714612" y="142852"/>
            <a:ext cx="3429024" cy="1785926"/>
          </a:xfrm>
          <a:prstGeom prst="rect">
            <a:avLst/>
          </a:prstGeom>
          <a:noFill/>
        </p:spPr>
      </p:pic>
      <p:pic>
        <p:nvPicPr>
          <p:cNvPr id="3082" name="Picture 10" descr="http://www.your-mind.ru/wp-content/uploads/2010/03/7.jpg"/>
          <p:cNvPicPr>
            <a:picLocks noChangeAspect="1" noChangeArrowheads="1"/>
          </p:cNvPicPr>
          <p:nvPr/>
        </p:nvPicPr>
        <p:blipFill>
          <a:blip r:embed="rId5"/>
          <a:srcRect/>
          <a:stretch>
            <a:fillRect/>
          </a:stretch>
        </p:blipFill>
        <p:spPr bwMode="auto">
          <a:xfrm>
            <a:off x="2857488" y="4643452"/>
            <a:ext cx="2714644" cy="2214548"/>
          </a:xfrm>
          <a:prstGeom prst="rect">
            <a:avLst/>
          </a:prstGeom>
          <a:noFill/>
        </p:spPr>
      </p:pic>
      <p:pic>
        <p:nvPicPr>
          <p:cNvPr id="3086" name="Picture 14" descr="http://www.your-mind.ru/wp-content/uploads/2010/03/10.jpg"/>
          <p:cNvPicPr>
            <a:picLocks noChangeAspect="1" noChangeArrowheads="1"/>
          </p:cNvPicPr>
          <p:nvPr/>
        </p:nvPicPr>
        <p:blipFill>
          <a:blip r:embed="rId6"/>
          <a:srcRect/>
          <a:stretch>
            <a:fillRect/>
          </a:stretch>
        </p:blipFill>
        <p:spPr bwMode="auto">
          <a:xfrm>
            <a:off x="6572264" y="-714404"/>
            <a:ext cx="2322530" cy="3143272"/>
          </a:xfrm>
          <a:prstGeom prst="rect">
            <a:avLst/>
          </a:prstGeom>
          <a:noFill/>
        </p:spPr>
      </p:pic>
      <p:pic>
        <p:nvPicPr>
          <p:cNvPr id="3088" name="Picture 16" descr="http://www.your-mind.ru/wp-content/uploads/2010/03/121.jpg"/>
          <p:cNvPicPr>
            <a:picLocks noChangeAspect="1" noChangeArrowheads="1"/>
          </p:cNvPicPr>
          <p:nvPr/>
        </p:nvPicPr>
        <p:blipFill>
          <a:blip r:embed="rId7"/>
          <a:srcRect/>
          <a:stretch>
            <a:fillRect/>
          </a:stretch>
        </p:blipFill>
        <p:spPr bwMode="auto">
          <a:xfrm>
            <a:off x="142845" y="2571744"/>
            <a:ext cx="2643206" cy="2217764"/>
          </a:xfrm>
          <a:prstGeom prst="rect">
            <a:avLst/>
          </a:prstGeom>
          <a:noFill/>
        </p:spPr>
      </p:pic>
      <p:pic>
        <p:nvPicPr>
          <p:cNvPr id="3090" name="Picture 18" descr="http://www.your-mind.ru/wp-content/uploads/2010/03/17.jpg"/>
          <p:cNvPicPr>
            <a:picLocks noChangeAspect="1" noChangeArrowheads="1"/>
          </p:cNvPicPr>
          <p:nvPr/>
        </p:nvPicPr>
        <p:blipFill>
          <a:blip r:embed="rId8"/>
          <a:srcRect/>
          <a:stretch>
            <a:fillRect/>
          </a:stretch>
        </p:blipFill>
        <p:spPr bwMode="auto">
          <a:xfrm>
            <a:off x="3000364" y="2214554"/>
            <a:ext cx="2786042" cy="2085964"/>
          </a:xfrm>
          <a:prstGeom prst="rect">
            <a:avLst/>
          </a:prstGeom>
          <a:noFill/>
        </p:spPr>
      </p:pic>
      <p:pic>
        <p:nvPicPr>
          <p:cNvPr id="3094" name="Picture 22" descr="http://www.your-mind.ru/wp-content/uploads/2010/03/19.jpg"/>
          <p:cNvPicPr>
            <a:picLocks noChangeAspect="1" noChangeArrowheads="1"/>
          </p:cNvPicPr>
          <p:nvPr/>
        </p:nvPicPr>
        <p:blipFill>
          <a:blip r:embed="rId9"/>
          <a:srcRect/>
          <a:stretch>
            <a:fillRect/>
          </a:stretch>
        </p:blipFill>
        <p:spPr bwMode="auto">
          <a:xfrm>
            <a:off x="142844" y="4857760"/>
            <a:ext cx="2571728" cy="1800212"/>
          </a:xfrm>
          <a:prstGeom prst="rect">
            <a:avLst/>
          </a:prstGeom>
          <a:noFill/>
        </p:spPr>
      </p:pic>
      <p:pic>
        <p:nvPicPr>
          <p:cNvPr id="3096" name="Picture 24" descr="http://www.your-mind.ru/wp-content/uploads/2010/03/23.jpg"/>
          <p:cNvPicPr>
            <a:picLocks noChangeAspect="1" noChangeArrowheads="1"/>
          </p:cNvPicPr>
          <p:nvPr/>
        </p:nvPicPr>
        <p:blipFill>
          <a:blip r:embed="rId10"/>
          <a:srcRect/>
          <a:stretch>
            <a:fillRect/>
          </a:stretch>
        </p:blipFill>
        <p:spPr bwMode="auto">
          <a:xfrm>
            <a:off x="5715008" y="4581514"/>
            <a:ext cx="2428852" cy="2276486"/>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0" descr="http://www.your-mind.ru/wp-content/uploads/2010/03/20.jpg"/>
          <p:cNvPicPr>
            <a:picLocks noChangeAspect="1" noChangeArrowheads="1"/>
          </p:cNvPicPr>
          <p:nvPr/>
        </p:nvPicPr>
        <p:blipFill>
          <a:blip r:embed="rId2"/>
          <a:srcRect/>
          <a:stretch>
            <a:fillRect/>
          </a:stretch>
        </p:blipFill>
        <p:spPr bwMode="auto">
          <a:xfrm>
            <a:off x="285720" y="357166"/>
            <a:ext cx="7572428" cy="6357958"/>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Начальная">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44</TotalTime>
  <Words>418</Words>
  <PresentationFormat>Экран (4:3)</PresentationFormat>
  <Paragraphs>44</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Эркер</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1.Мама купила яблоки, сливы, клубнику и чернику. Какого варенья она не могла сварить из этих фруктов и ягод?   (А) яблочного; (Б) сливочного; (В) клубничного; (Г) черничного; (Д) она могла сварить все эти варенья.   2.Какая рыба дала название одному из свойств человеческого характера?   (А) щука; (Б) ёрш; (В) сом; (Г) линь; (Д) акула.   </vt:lpstr>
      <vt:lpstr>Слайд 16</vt:lpstr>
      <vt:lpstr>Слайд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Пользователь</cp:lastModifiedBy>
  <cp:revision>6</cp:revision>
  <dcterms:modified xsi:type="dcterms:W3CDTF">2013-01-17T05:08:06Z</dcterms:modified>
</cp:coreProperties>
</file>