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B1EC6E-B18E-4D75-BC80-17E0A1A51266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58BC35-1876-4D3C-88A0-922ED0BDD6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Видообразование</a:t>
            </a:r>
            <a:r>
              <a:rPr lang="ru-RU" sz="3600" dirty="0" smtClean="0"/>
              <a:t>-результат </a:t>
            </a:r>
            <a:r>
              <a:rPr lang="ru-RU" sz="3600" dirty="0" err="1" smtClean="0"/>
              <a:t>микроэволюции</a:t>
            </a:r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44363" y="1268760"/>
            <a:ext cx="6483644" cy="23166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Вид</a:t>
            </a:r>
            <a:r>
              <a:rPr lang="ru-RU" dirty="0" smtClean="0"/>
              <a:t>- </a:t>
            </a:r>
            <a:r>
              <a:rPr lang="ru-RU" dirty="0" smtClean="0">
                <a:solidFill>
                  <a:schemeClr val="tx1"/>
                </a:solidFill>
              </a:rPr>
              <a:t>генетически закрытая система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253058" y="2427087"/>
            <a:ext cx="468121" cy="9299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891514" y="2427087"/>
            <a:ext cx="511550" cy="929905"/>
          </a:xfrm>
          <a:prstGeom prst="downArrow">
            <a:avLst>
              <a:gd name="adj1" fmla="val 50000"/>
              <a:gd name="adj2" fmla="val 43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79712" y="1838400"/>
            <a:ext cx="5688632" cy="584774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57268" y="3585414"/>
            <a:ext cx="32377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Аллопатрическое</a:t>
            </a:r>
          </a:p>
          <a:p>
            <a:pPr algn="ctr"/>
            <a:r>
              <a:rPr lang="ru-RU" sz="3200" dirty="0" smtClean="0"/>
              <a:t>(медленные)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426527" y="2995501"/>
            <a:ext cx="3368487" cy="18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923370" y="3603213"/>
            <a:ext cx="31520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Симпатрическое</a:t>
            </a:r>
            <a:endParaRPr lang="ru-RU" sz="3200" b="1" dirty="0" smtClean="0"/>
          </a:p>
          <a:p>
            <a:pPr algn="ctr"/>
            <a:r>
              <a:rPr lang="ru-RU" sz="3200" dirty="0" smtClean="0"/>
              <a:t>(быстрые)</a:t>
            </a:r>
          </a:p>
        </p:txBody>
      </p:sp>
      <p:sp>
        <p:nvSpPr>
          <p:cNvPr id="17" name="Овал 16"/>
          <p:cNvSpPr/>
          <p:nvPr/>
        </p:nvSpPr>
        <p:spPr>
          <a:xfrm>
            <a:off x="5898473" y="2923493"/>
            <a:ext cx="3082254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747229" y="4762351"/>
            <a:ext cx="3849131" cy="7404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147335" y="1842312"/>
            <a:ext cx="5497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Механизмы видообразования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761619" y="4867709"/>
            <a:ext cx="384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Изоляция популяций</a:t>
            </a:r>
            <a:endParaRPr lang="ru-RU" sz="3200" i="1" dirty="0"/>
          </a:p>
        </p:txBody>
      </p:sp>
      <p:sp>
        <p:nvSpPr>
          <p:cNvPr id="28" name="Блок-схема: сохраненные данные 27"/>
          <p:cNvSpPr/>
          <p:nvPr/>
        </p:nvSpPr>
        <p:spPr>
          <a:xfrm>
            <a:off x="426527" y="5536177"/>
            <a:ext cx="4145473" cy="1133183"/>
          </a:xfrm>
          <a:prstGeom prst="flowChartOnline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сохраненные данные 30"/>
          <p:cNvSpPr/>
          <p:nvPr/>
        </p:nvSpPr>
        <p:spPr>
          <a:xfrm rot="10800000">
            <a:off x="4824028" y="5536177"/>
            <a:ext cx="3923928" cy="1133183"/>
          </a:xfrm>
          <a:prstGeom prst="flowChartOnline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65428" y="5810380"/>
            <a:ext cx="3027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Географическая</a:t>
            </a:r>
            <a:endParaRPr lang="ru-RU" sz="32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5580112" y="5844856"/>
            <a:ext cx="2810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Экологическая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59029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97092"/>
            <a:ext cx="89644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Микроэволюция</a:t>
            </a:r>
            <a:r>
              <a:rPr lang="ru-RU" sz="2800" b="1" dirty="0"/>
              <a:t> </a:t>
            </a:r>
            <a:r>
              <a:rPr lang="ru-RU" sz="2800" dirty="0"/>
              <a:t>— это </a:t>
            </a:r>
            <a:r>
              <a:rPr lang="ru-RU" sz="2800" dirty="0" smtClean="0"/>
              <a:t>совокупность </a:t>
            </a:r>
            <a:r>
              <a:rPr lang="ru-RU" sz="2800" dirty="0"/>
              <a:t>эволюционных </a:t>
            </a:r>
            <a:r>
              <a:rPr lang="ru-RU" sz="2800" dirty="0" smtClean="0"/>
              <a:t>процессов , происходящих </a:t>
            </a:r>
            <a:r>
              <a:rPr lang="ru-RU" sz="2800" dirty="0"/>
              <a:t>на уровне </a:t>
            </a:r>
            <a:r>
              <a:rPr lang="ru-RU" sz="2800" dirty="0" smtClean="0"/>
              <a:t>популяций</a:t>
            </a:r>
            <a:r>
              <a:rPr lang="ru-RU" sz="2800" dirty="0"/>
              <a:t>. </a:t>
            </a:r>
            <a:r>
              <a:rPr lang="ru-RU" sz="2800" dirty="0" smtClean="0"/>
              <a:t>заканчивается </a:t>
            </a:r>
            <a:r>
              <a:rPr lang="ru-RU" sz="2800" dirty="0"/>
              <a:t>образованием </a:t>
            </a:r>
            <a:r>
              <a:rPr lang="ru-RU" sz="2800" b="1" dirty="0"/>
              <a:t>новых видов.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0531" y="1305342"/>
            <a:ext cx="8964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Показатели популяции</a:t>
            </a:r>
            <a:endParaRPr lang="ru-RU" sz="2800" b="1" dirty="0"/>
          </a:p>
          <a:p>
            <a:r>
              <a:rPr lang="ru-RU" sz="2800" b="1" dirty="0"/>
              <a:t>Численность </a:t>
            </a:r>
            <a:r>
              <a:rPr lang="ru-RU" sz="2800" dirty="0"/>
              <a:t>(количество особей в ее </a:t>
            </a:r>
            <a:r>
              <a:rPr lang="ru-RU" sz="2800" dirty="0" smtClean="0"/>
              <a:t>составе</a:t>
            </a:r>
            <a:r>
              <a:rPr lang="ru-RU" sz="2800" dirty="0"/>
              <a:t>)</a:t>
            </a:r>
          </a:p>
          <a:p>
            <a:r>
              <a:rPr lang="ru-RU" sz="2800" b="1" dirty="0"/>
              <a:t>Плотность </a:t>
            </a:r>
            <a:r>
              <a:rPr lang="ru-RU" sz="2800" dirty="0"/>
              <a:t>(среднее количество особей на единицу площади, объема)</a:t>
            </a:r>
          </a:p>
          <a:p>
            <a:r>
              <a:rPr lang="ru-RU" sz="2800" b="1" dirty="0"/>
              <a:t>Биомасса </a:t>
            </a:r>
            <a:r>
              <a:rPr lang="ru-RU" sz="2800" dirty="0"/>
              <a:t>(масса особей на единицу площади, объема)</a:t>
            </a:r>
          </a:p>
          <a:p>
            <a:r>
              <a:rPr lang="ru-RU" sz="2800" b="1" dirty="0"/>
              <a:t>Рождаемость </a:t>
            </a:r>
            <a:r>
              <a:rPr lang="ru-RU" sz="2800" dirty="0"/>
              <a:t>(количество особей, родившихся за единицу времени)</a:t>
            </a:r>
          </a:p>
          <a:p>
            <a:r>
              <a:rPr lang="ru-RU" sz="2800" b="1" dirty="0"/>
              <a:t>Смертность </a:t>
            </a:r>
            <a:r>
              <a:rPr lang="ru-RU" sz="2800" dirty="0"/>
              <a:t>(количество особей, гибнущих за единицу времени)</a:t>
            </a:r>
          </a:p>
          <a:p>
            <a:r>
              <a:rPr lang="ru-RU" sz="2800" b="1" dirty="0"/>
              <a:t>Прирост </a:t>
            </a:r>
            <a:r>
              <a:rPr lang="ru-RU" sz="2800" dirty="0"/>
              <a:t>(разность между рождаемостью и смертностью)</a:t>
            </a:r>
          </a:p>
          <a:p>
            <a:r>
              <a:rPr lang="ru-RU" sz="2800" b="1" dirty="0"/>
              <a:t>Ареал </a:t>
            </a:r>
            <a:r>
              <a:rPr lang="ru-RU" sz="2800" dirty="0"/>
              <a:t>(территория, которую занимает популяция)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1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188639"/>
            <a:ext cx="89289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Особенности структуры популяций</a:t>
            </a:r>
          </a:p>
          <a:p>
            <a:r>
              <a:rPr lang="ru-RU" sz="2800" b="1" dirty="0" smtClean="0"/>
              <a:t>Половая</a:t>
            </a:r>
            <a:r>
              <a:rPr lang="ru-RU" sz="2800" dirty="0" smtClean="0"/>
              <a:t> . Соотношение особей разных полов.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Прирост</a:t>
            </a:r>
          </a:p>
          <a:p>
            <a:r>
              <a:rPr lang="ru-RU" sz="2800" i="1" u="sng" dirty="0" smtClean="0"/>
              <a:t>Положительный </a:t>
            </a:r>
            <a:r>
              <a:rPr lang="ru-RU" sz="2800" dirty="0" smtClean="0"/>
              <a:t>-интенсивность рождаемости превышает смертность</a:t>
            </a:r>
          </a:p>
          <a:p>
            <a:r>
              <a:rPr lang="ru-RU" sz="2800" i="1" u="sng" dirty="0" smtClean="0"/>
              <a:t>Отрицательный-</a:t>
            </a:r>
            <a:r>
              <a:rPr lang="ru-RU" sz="2800" dirty="0" smtClean="0"/>
              <a:t>смертность превышает рождаемость</a:t>
            </a:r>
          </a:p>
          <a:p>
            <a:r>
              <a:rPr lang="ru-RU" sz="2800" b="1" dirty="0" smtClean="0"/>
              <a:t>Возрастная.</a:t>
            </a:r>
            <a:r>
              <a:rPr lang="ru-RU" sz="2800" dirty="0" smtClean="0"/>
              <a:t> Соотношения особей разного возраста.</a:t>
            </a:r>
            <a:endParaRPr lang="ru-RU" sz="2800" b="1" dirty="0" smtClean="0"/>
          </a:p>
          <a:p>
            <a:r>
              <a:rPr lang="ru-RU" sz="2800" b="1" dirty="0" smtClean="0"/>
              <a:t>Пространственная. </a:t>
            </a:r>
            <a:r>
              <a:rPr lang="ru-RU" sz="2800" dirty="0" smtClean="0"/>
              <a:t>Распределения особей по занимаемой ими территории.</a:t>
            </a:r>
          </a:p>
          <a:p>
            <a:r>
              <a:rPr lang="ru-RU" sz="2800" i="1" u="sng" dirty="0" smtClean="0"/>
              <a:t>Популяции оседлых видов</a:t>
            </a:r>
            <a:r>
              <a:rPr lang="ru-RU" sz="2800" dirty="0" smtClean="0"/>
              <a:t>-не перемещаются.</a:t>
            </a:r>
          </a:p>
          <a:p>
            <a:r>
              <a:rPr lang="ru-RU" sz="2800" i="1" u="sng" dirty="0" smtClean="0"/>
              <a:t>Популяции кочевых видо</a:t>
            </a:r>
            <a:r>
              <a:rPr lang="ru-RU" sz="2800" dirty="0" smtClean="0"/>
              <a:t>в-на небольшие расстояния.</a:t>
            </a:r>
          </a:p>
          <a:p>
            <a:r>
              <a:rPr lang="ru-RU" sz="2800" i="1" u="sng" dirty="0"/>
              <a:t>Популяции мигрирующих </a:t>
            </a:r>
            <a:r>
              <a:rPr lang="ru-RU" sz="2800" i="1" u="sng" dirty="0" smtClean="0"/>
              <a:t>видов</a:t>
            </a:r>
            <a:r>
              <a:rPr lang="ru-RU" sz="2800" dirty="0" smtClean="0"/>
              <a:t>-</a:t>
            </a:r>
            <a:r>
              <a:rPr lang="ru-RU" sz="2800" dirty="0"/>
              <a:t>з</a:t>
            </a:r>
            <a:r>
              <a:rPr lang="ru-RU" sz="2800" dirty="0" smtClean="0"/>
              <a:t>акономерно </a:t>
            </a:r>
            <a:r>
              <a:rPr lang="ru-RU" sz="2800" dirty="0"/>
              <a:t>меняют </a:t>
            </a:r>
            <a:r>
              <a:rPr lang="ru-RU" sz="2800" dirty="0" smtClean="0"/>
              <a:t>места обитания</a:t>
            </a:r>
            <a:r>
              <a:rPr lang="ru-RU" sz="2800" dirty="0"/>
              <a:t>, перемещаются </a:t>
            </a:r>
            <a:r>
              <a:rPr lang="ru-RU" sz="2800" dirty="0" smtClean="0"/>
              <a:t>на значительные расстояния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15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7605464"/>
            <a:ext cx="8469916" cy="13623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088"/>
            <a:ext cx="4290556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ВИД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79512" y="620688"/>
            <a:ext cx="4290556" cy="3941763"/>
          </a:xfrm>
        </p:spPr>
        <p:txBody>
          <a:bodyPr>
            <a:noAutofit/>
          </a:bodyPr>
          <a:lstStyle/>
          <a:p>
            <a:r>
              <a:rPr lang="ru-RU" sz="2000" dirty="0"/>
              <a:t>совокупность особей,</a:t>
            </a:r>
          </a:p>
          <a:p>
            <a:r>
              <a:rPr lang="ru-RU" sz="2000" dirty="0"/>
              <a:t>сходных между собой по строению,</a:t>
            </a:r>
          </a:p>
          <a:p>
            <a:r>
              <a:rPr lang="ru-RU" sz="2000" dirty="0"/>
              <a:t>функциям, месту в </a:t>
            </a:r>
            <a:r>
              <a:rPr lang="ru-RU" sz="2000" dirty="0" smtClean="0"/>
              <a:t>биогеоценозе </a:t>
            </a:r>
            <a:r>
              <a:rPr lang="ru-RU" sz="2000" dirty="0"/>
              <a:t>(экологическая ниша), </a:t>
            </a:r>
            <a:r>
              <a:rPr lang="ru-RU" sz="2000" dirty="0" smtClean="0"/>
              <a:t>заселяющих </a:t>
            </a:r>
            <a:r>
              <a:rPr lang="ru-RU" sz="2000" dirty="0"/>
              <a:t>определенную часть биосферы</a:t>
            </a:r>
          </a:p>
          <a:p>
            <a:r>
              <a:rPr lang="ru-RU" sz="2000" dirty="0"/>
              <a:t>(ареал), свободно </a:t>
            </a:r>
            <a:r>
              <a:rPr lang="ru-RU" sz="2000" dirty="0" smtClean="0"/>
              <a:t>скрещивающихся </a:t>
            </a:r>
            <a:r>
              <a:rPr lang="ru-RU" sz="2000" dirty="0"/>
              <a:t>между собой в природе, дающих</a:t>
            </a:r>
          </a:p>
          <a:p>
            <a:r>
              <a:rPr lang="ru-RU" sz="2000" dirty="0"/>
              <a:t>плодовитых потомков и не </a:t>
            </a:r>
            <a:r>
              <a:rPr lang="ru-RU" sz="2000" dirty="0" smtClean="0"/>
              <a:t>скрещивающихся с </a:t>
            </a:r>
            <a:r>
              <a:rPr lang="ru-RU" sz="2000" dirty="0"/>
              <a:t>другими видами.</a:t>
            </a:r>
          </a:p>
          <a:p>
            <a:r>
              <a:rPr lang="ru-RU" sz="2000" dirty="0"/>
              <a:t>Вид — основная структурная</a:t>
            </a:r>
          </a:p>
          <a:p>
            <a:r>
              <a:rPr lang="ru-RU" sz="2000" dirty="0"/>
              <a:t>и таксономическая </a:t>
            </a:r>
            <a:r>
              <a:rPr lang="ru-RU" sz="2000" dirty="0" smtClean="0"/>
              <a:t>единица. </a:t>
            </a:r>
            <a:r>
              <a:rPr lang="ru-RU" sz="2000" dirty="0"/>
              <a:t>В природе </a:t>
            </a:r>
            <a:r>
              <a:rPr lang="ru-RU" sz="2000" dirty="0" smtClean="0"/>
              <a:t>виды существуют </a:t>
            </a:r>
            <a:r>
              <a:rPr lang="ru-RU" sz="2000" dirty="0"/>
              <a:t>в форме популяций.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6016" y="-30476"/>
            <a:ext cx="4292241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популяция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620688"/>
            <a:ext cx="4288536" cy="3941763"/>
          </a:xfrm>
        </p:spPr>
        <p:txBody>
          <a:bodyPr>
            <a:noAutofit/>
          </a:bodyPr>
          <a:lstStyle/>
          <a:p>
            <a:r>
              <a:rPr lang="ru-RU" sz="1800" dirty="0"/>
              <a:t>совокупность </a:t>
            </a:r>
            <a:r>
              <a:rPr lang="ru-RU" sz="1800" dirty="0" smtClean="0"/>
              <a:t>особей </a:t>
            </a:r>
            <a:r>
              <a:rPr lang="ru-RU" sz="1800" dirty="0"/>
              <a:t>одного вида, относительно </a:t>
            </a:r>
            <a:r>
              <a:rPr lang="ru-RU" sz="1800" dirty="0" smtClean="0"/>
              <a:t>изолированная </a:t>
            </a:r>
            <a:r>
              <a:rPr lang="ru-RU" sz="1800" dirty="0"/>
              <a:t>от подобных </a:t>
            </a:r>
            <a:r>
              <a:rPr lang="ru-RU" sz="1800" dirty="0" smtClean="0"/>
              <a:t>совокупностей того </a:t>
            </a:r>
            <a:r>
              <a:rPr lang="ru-RU" sz="1800" dirty="0"/>
              <a:t>же вида, продолжительное </a:t>
            </a:r>
            <a:r>
              <a:rPr lang="ru-RU" sz="1800" dirty="0" smtClean="0"/>
              <a:t>время </a:t>
            </a:r>
            <a:r>
              <a:rPr lang="ru-RU" sz="1800" dirty="0"/>
              <a:t>занимающая определенное </a:t>
            </a:r>
            <a:r>
              <a:rPr lang="ru-RU" sz="1800" dirty="0" smtClean="0"/>
              <a:t>пространство </a:t>
            </a:r>
            <a:r>
              <a:rPr lang="ru-RU" sz="1800" dirty="0"/>
              <a:t>и воссоздающая себя </a:t>
            </a:r>
            <a:r>
              <a:rPr lang="ru-RU" sz="1800" dirty="0" smtClean="0"/>
              <a:t>на протяжении </a:t>
            </a:r>
            <a:r>
              <a:rPr lang="ru-RU" sz="1800" dirty="0"/>
              <a:t>большого числа </a:t>
            </a:r>
            <a:r>
              <a:rPr lang="ru-RU" sz="1800" dirty="0" smtClean="0"/>
              <a:t>поколений</a:t>
            </a:r>
            <a:r>
              <a:rPr lang="ru-RU" sz="1800" dirty="0"/>
              <a:t>. </a:t>
            </a:r>
            <a:endParaRPr lang="ru-RU" sz="1800" dirty="0" smtClean="0"/>
          </a:p>
          <a:p>
            <a:r>
              <a:rPr lang="ru-RU" sz="1800" dirty="0" smtClean="0"/>
              <a:t>Популяция </a:t>
            </a:r>
            <a:r>
              <a:rPr lang="ru-RU" sz="1800" dirty="0"/>
              <a:t>— форма </a:t>
            </a:r>
            <a:r>
              <a:rPr lang="ru-RU" sz="1800" dirty="0" smtClean="0"/>
              <a:t>существования </a:t>
            </a:r>
            <a:r>
              <a:rPr lang="ru-RU" sz="1800" dirty="0"/>
              <a:t>вида, единица эволюции.</a:t>
            </a:r>
          </a:p>
          <a:p>
            <a:r>
              <a:rPr lang="ru-RU" sz="1800" dirty="0"/>
              <a:t>Популяция способна продолжи-</a:t>
            </a:r>
          </a:p>
          <a:p>
            <a:r>
              <a:rPr lang="ru-RU" sz="1800" dirty="0"/>
              <a:t>тельное время поддерживать свою</a:t>
            </a:r>
          </a:p>
          <a:p>
            <a:r>
              <a:rPr lang="ru-RU" sz="1800" dirty="0"/>
              <a:t>численность благодаря </a:t>
            </a:r>
            <a:r>
              <a:rPr lang="ru-RU" sz="1800" dirty="0" smtClean="0"/>
              <a:t>размножению</a:t>
            </a:r>
            <a:r>
              <a:rPr lang="ru-RU" sz="1800" dirty="0"/>
              <a:t>, обмениваться генетической</a:t>
            </a:r>
          </a:p>
          <a:p>
            <a:r>
              <a:rPr lang="ru-RU" sz="1800" dirty="0"/>
              <a:t>информацией и эволюционировать. Популяция является основной </a:t>
            </a:r>
            <a:r>
              <a:rPr lang="ru-RU" sz="1800" dirty="0" smtClean="0"/>
              <a:t>естественной </a:t>
            </a:r>
            <a:r>
              <a:rPr lang="ru-RU" sz="1800" dirty="0"/>
              <a:t>единицей </a:t>
            </a:r>
            <a:r>
              <a:rPr lang="ru-RU" sz="1800" dirty="0" smtClean="0"/>
              <a:t>существования</a:t>
            </a:r>
            <a:r>
              <a:rPr lang="ru-RU" sz="1800" dirty="0"/>
              <a:t>, приспособления, </a:t>
            </a:r>
            <a:r>
              <a:rPr lang="ru-RU" sz="1800" dirty="0" smtClean="0"/>
              <a:t>воспроизведения </a:t>
            </a:r>
            <a:r>
              <a:rPr lang="ru-RU" sz="1800" dirty="0"/>
              <a:t>и эволюции вида.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845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71690"/>
            <a:ext cx="8820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Формы приспособленности организмов к </a:t>
            </a:r>
            <a:r>
              <a:rPr lang="ru-RU" sz="2400" b="1" dirty="0" smtClean="0"/>
              <a:t>условиям </a:t>
            </a:r>
            <a:r>
              <a:rPr lang="ru-RU" sz="2400" b="1" dirty="0"/>
              <a:t>среды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92696"/>
            <a:ext cx="23239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Особенности</a:t>
            </a:r>
          </a:p>
          <a:p>
            <a:r>
              <a:rPr lang="ru-RU" sz="2800" dirty="0"/>
              <a:t>размножения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692274" y="745697"/>
            <a:ext cx="21964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Особенности</a:t>
            </a:r>
          </a:p>
          <a:p>
            <a:r>
              <a:rPr lang="ru-RU" sz="2800" dirty="0"/>
              <a:t>поведения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7267" y="745696"/>
            <a:ext cx="19271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Морфо</a:t>
            </a:r>
          </a:p>
          <a:p>
            <a:r>
              <a:rPr lang="ru-RU" sz="2800" dirty="0" smtClean="0"/>
              <a:t>логические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6032" y="691455"/>
            <a:ext cx="1997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Физио</a:t>
            </a:r>
            <a:endParaRPr lang="ru-RU" sz="2800" dirty="0" smtClean="0"/>
          </a:p>
          <a:p>
            <a:r>
              <a:rPr lang="ru-RU" sz="2800" dirty="0" smtClean="0"/>
              <a:t>логические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64" y="1988839"/>
            <a:ext cx="20556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Многочисленное</a:t>
            </a:r>
          </a:p>
          <a:p>
            <a:r>
              <a:rPr lang="ru-RU" sz="2000" dirty="0" smtClean="0"/>
              <a:t>потомство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2914876"/>
            <a:ext cx="1217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Половое</a:t>
            </a:r>
          </a:p>
          <a:p>
            <a:r>
              <a:rPr lang="ru-RU" sz="2000" dirty="0" smtClean="0"/>
              <a:t>бесполое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3664" y="3954262"/>
            <a:ext cx="2163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Скорость </a:t>
            </a:r>
          </a:p>
          <a:p>
            <a:r>
              <a:rPr lang="ru-RU" sz="2000" dirty="0" smtClean="0"/>
              <a:t>смены поколений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2878062" y="1988839"/>
            <a:ext cx="912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Угроза</a:t>
            </a:r>
          </a:p>
          <a:p>
            <a:r>
              <a:rPr lang="ru-RU" dirty="0" smtClean="0"/>
              <a:t>защита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78062" y="3187505"/>
            <a:ext cx="1286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Забота </a:t>
            </a:r>
          </a:p>
          <a:p>
            <a:r>
              <a:rPr lang="ru-RU" dirty="0" smtClean="0"/>
              <a:t>о потомках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822116" y="4092761"/>
            <a:ext cx="13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Добывание </a:t>
            </a:r>
          </a:p>
          <a:p>
            <a:r>
              <a:rPr lang="ru-RU" dirty="0" smtClean="0"/>
              <a:t>пищи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517609" y="1881698"/>
            <a:ext cx="2356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Защита</a:t>
            </a:r>
          </a:p>
          <a:p>
            <a:r>
              <a:rPr lang="ru-RU" dirty="0" smtClean="0"/>
              <a:t>Угрожающая окраска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949788" y="3187505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мимикрия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12062" y="4089086"/>
            <a:ext cx="1697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Маскирующая </a:t>
            </a:r>
          </a:p>
          <a:p>
            <a:r>
              <a:rPr lang="ru-RU" dirty="0" smtClean="0"/>
              <a:t>форма тела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452320" y="1881697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 разным</a:t>
            </a:r>
          </a:p>
          <a:p>
            <a:r>
              <a:rPr lang="ru-RU" dirty="0" smtClean="0"/>
              <a:t> средам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394612" y="3187504"/>
            <a:ext cx="1229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 разным </a:t>
            </a:r>
          </a:p>
          <a:p>
            <a:r>
              <a:rPr lang="ru-RU" dirty="0" smtClean="0"/>
              <a:t>факторам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223" y="4600593"/>
            <a:ext cx="90445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Приспособленность видов </a:t>
            </a:r>
            <a:r>
              <a:rPr lang="ru-RU" sz="2800" dirty="0" smtClean="0"/>
              <a:t>всегда относительна </a:t>
            </a:r>
            <a:r>
              <a:rPr lang="ru-RU" sz="2800" dirty="0"/>
              <a:t>и полезна </a:t>
            </a:r>
            <a:r>
              <a:rPr lang="ru-RU" sz="2800" dirty="0" smtClean="0"/>
              <a:t>в </a:t>
            </a:r>
            <a:r>
              <a:rPr lang="ru-RU" sz="2800" dirty="0"/>
              <a:t>тех </a:t>
            </a:r>
            <a:r>
              <a:rPr lang="ru-RU" sz="2800" dirty="0" smtClean="0"/>
              <a:t>условиях </a:t>
            </a:r>
            <a:r>
              <a:rPr lang="ru-RU" sz="2800" dirty="0"/>
              <a:t>среды, </a:t>
            </a:r>
            <a:r>
              <a:rPr lang="ru-RU" sz="2800" dirty="0" smtClean="0"/>
              <a:t>где происходил естественный </a:t>
            </a:r>
            <a:r>
              <a:rPr lang="ru-RU" sz="2800" dirty="0"/>
              <a:t>отбор</a:t>
            </a:r>
            <a:r>
              <a:rPr lang="ru-RU" sz="2800" dirty="0" smtClean="0"/>
              <a:t>. Относительна ,потому что </a:t>
            </a:r>
            <a:r>
              <a:rPr lang="ru-RU" sz="2800" dirty="0"/>
              <a:t>среда изменяется, поэтому </a:t>
            </a:r>
            <a:r>
              <a:rPr lang="ru-RU" sz="2800" dirty="0" smtClean="0"/>
              <a:t>адаптации</a:t>
            </a:r>
            <a:r>
              <a:rPr lang="ru-RU" sz="2800" dirty="0"/>
              <a:t>, выработанные в одних </a:t>
            </a:r>
            <a:r>
              <a:rPr lang="ru-RU" sz="2800" dirty="0" smtClean="0"/>
              <a:t>условиях </a:t>
            </a:r>
            <a:r>
              <a:rPr lang="ru-RU" sz="2800" dirty="0"/>
              <a:t>существования, теряют </a:t>
            </a:r>
            <a:r>
              <a:rPr lang="ru-RU" sz="2800" dirty="0" smtClean="0"/>
              <a:t>свое значение </a:t>
            </a:r>
            <a:r>
              <a:rPr lang="ru-RU" sz="2800" dirty="0"/>
              <a:t>в других.</a:t>
            </a:r>
          </a:p>
          <a:p>
            <a:endParaRPr lang="ru-RU" sz="28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3613" y="745696"/>
            <a:ext cx="2250293" cy="9011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692274" y="745697"/>
            <a:ext cx="2196435" cy="901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047268" y="719195"/>
            <a:ext cx="2072900" cy="9806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146032" y="745697"/>
            <a:ext cx="1972103" cy="9541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2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Аллопатрическое (географическое или</a:t>
            </a:r>
            <a:br>
              <a:rPr lang="ru-RU" smtClean="0"/>
            </a:br>
            <a:r>
              <a:rPr lang="ru-RU" smtClean="0"/>
              <a:t>пространственное)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74030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Расширение ареала исходного вида или расчленением ареала на изолированные части физическими препятствиями (изменение климата, горы, реки)</a:t>
            </a:r>
          </a:p>
          <a:p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94297" y="1052736"/>
            <a:ext cx="8136904" cy="252028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027877" y="3284984"/>
            <a:ext cx="484632" cy="504056"/>
          </a:xfrm>
          <a:prstGeom prst="downArrow">
            <a:avLst>
              <a:gd name="adj1" fmla="val 3856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19892" y="3590884"/>
            <a:ext cx="430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Генетические различия</a:t>
            </a:r>
            <a:endParaRPr lang="ru-RU" sz="32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021265" y="4050583"/>
            <a:ext cx="441483" cy="5633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244356" y="4352484"/>
            <a:ext cx="3756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Естественный отбор</a:t>
            </a:r>
            <a:endParaRPr lang="ru-RU" sz="3200" dirty="0"/>
          </a:p>
        </p:txBody>
      </p:sp>
      <p:sp>
        <p:nvSpPr>
          <p:cNvPr id="14" name="Тройная стрелка влево/вправо/вверх 13"/>
          <p:cNvSpPr/>
          <p:nvPr/>
        </p:nvSpPr>
        <p:spPr>
          <a:xfrm rot="10800000">
            <a:off x="3542907" y="4797152"/>
            <a:ext cx="1398198" cy="792088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1520" y="4853136"/>
            <a:ext cx="34054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u="sng" dirty="0" smtClean="0"/>
              <a:t>Стабилизирующий</a:t>
            </a:r>
          </a:p>
          <a:p>
            <a:r>
              <a:rPr lang="ru-RU" sz="2400" dirty="0" smtClean="0"/>
              <a:t>(сохранение признаков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56939" y="5444979"/>
            <a:ext cx="18293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u="sng" dirty="0" smtClean="0"/>
              <a:t>Движущий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09558" y="4921759"/>
            <a:ext cx="2439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u="sng" dirty="0" err="1"/>
              <a:t>Д</a:t>
            </a:r>
            <a:r>
              <a:rPr lang="ru-RU" sz="2800" i="1" u="sng" dirty="0" err="1" smtClean="0"/>
              <a:t>езруптивный</a:t>
            </a:r>
            <a:endParaRPr lang="ru-RU" sz="2800" i="1" u="sng" dirty="0"/>
          </a:p>
        </p:txBody>
      </p:sp>
      <p:sp>
        <p:nvSpPr>
          <p:cNvPr id="19" name="Выгнутая влево стрелка 18"/>
          <p:cNvSpPr/>
          <p:nvPr/>
        </p:nvSpPr>
        <p:spPr>
          <a:xfrm>
            <a:off x="2792843" y="5651562"/>
            <a:ext cx="864096" cy="93610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8099153" y="5193196"/>
            <a:ext cx="864096" cy="13321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35330" y="5958257"/>
            <a:ext cx="4270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Дивергенция</a:t>
            </a:r>
          </a:p>
          <a:p>
            <a:r>
              <a:rPr lang="ru-RU" sz="2800" dirty="0" smtClean="0"/>
              <a:t> (расхождение)признаков</a:t>
            </a:r>
            <a:endParaRPr lang="ru-RU" sz="2800" dirty="0"/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3656939" y="5999513"/>
            <a:ext cx="4319241" cy="858487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9313" y="5768144"/>
            <a:ext cx="3052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Нет</a:t>
            </a:r>
          </a:p>
          <a:p>
            <a:r>
              <a:rPr lang="ru-RU" sz="2800" dirty="0" smtClean="0"/>
              <a:t> видообразования</a:t>
            </a:r>
            <a:endParaRPr lang="ru-RU" sz="2800" dirty="0"/>
          </a:p>
        </p:txBody>
      </p:sp>
      <p:sp>
        <p:nvSpPr>
          <p:cNvPr id="29" name="Стрелка вниз 28"/>
          <p:cNvSpPr/>
          <p:nvPr/>
        </p:nvSpPr>
        <p:spPr>
          <a:xfrm>
            <a:off x="1313216" y="5651562"/>
            <a:ext cx="484632" cy="3217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959" y="188640"/>
            <a:ext cx="9714449" cy="84124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Дезруптивное</a:t>
            </a:r>
            <a:r>
              <a:rPr lang="ru-RU" dirty="0" smtClean="0"/>
              <a:t>                   расширение ареала </a:t>
            </a:r>
            <a:endParaRPr lang="ru-RU" dirty="0"/>
          </a:p>
        </p:txBody>
      </p:sp>
      <p:pic>
        <p:nvPicPr>
          <p:cNvPr id="9" name="Объект 8" descr="http://im2-tub-ru.yandex.net/i?id=206456863-21-7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2016224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0-tub-ru.yandex.net/i?id=272368953-04-7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45975"/>
            <a:ext cx="1858243" cy="205332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409563" y="2771535"/>
            <a:ext cx="2220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Ландыш </a:t>
            </a:r>
          </a:p>
          <a:p>
            <a:r>
              <a:rPr lang="ru-RU" sz="2800" dirty="0" smtClean="0"/>
              <a:t>европейский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-135483" y="5301208"/>
            <a:ext cx="29928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Ландыш</a:t>
            </a:r>
          </a:p>
          <a:p>
            <a:r>
              <a:rPr lang="ru-RU" sz="2800" dirty="0" smtClean="0"/>
              <a:t> дальневосточный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5959" y="1340768"/>
            <a:ext cx="4787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Сокращение </a:t>
            </a:r>
          </a:p>
          <a:p>
            <a:r>
              <a:rPr lang="ru-RU" sz="2400" dirty="0" smtClean="0"/>
              <a:t>широколиственных лесов Евразии</a:t>
            </a:r>
          </a:p>
          <a:p>
            <a:r>
              <a:rPr lang="ru-RU" sz="2400" dirty="0" smtClean="0"/>
              <a:t> в четвертичный период</a:t>
            </a:r>
            <a:endParaRPr lang="ru-RU" sz="2400" dirty="0"/>
          </a:p>
        </p:txBody>
      </p:sp>
      <p:pic>
        <p:nvPicPr>
          <p:cNvPr id="14" name="Объект 13" descr="http://im6-tub-ru.yandex.net/i?id=121815495-58-72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688" y="1390410"/>
            <a:ext cx="1913552" cy="2110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im7-tub-ru.yandex.net/i?id=362964916-21-7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3576549"/>
            <a:ext cx="2146925" cy="199608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7062229" y="1571600"/>
            <a:ext cx="188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Заяц-русак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836168" y="4499912"/>
            <a:ext cx="1912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Заяц-беляк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630043" y="5572634"/>
            <a:ext cx="4585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Уничтожение лесов во круг</a:t>
            </a:r>
          </a:p>
          <a:p>
            <a:r>
              <a:rPr lang="ru-RU" sz="2400" dirty="0" smtClean="0"/>
              <a:t> городов, привело к расселению </a:t>
            </a:r>
          </a:p>
          <a:p>
            <a:r>
              <a:rPr lang="ru-RU" sz="2400" dirty="0" smtClean="0"/>
              <a:t>зайца-русака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37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5733256"/>
            <a:ext cx="8458200" cy="5207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Дивергенция (по форме клюва) </a:t>
            </a:r>
            <a:r>
              <a:rPr lang="ru-RU" sz="2800" dirty="0" err="1" smtClean="0"/>
              <a:t>Галапагосских</a:t>
            </a:r>
            <a:r>
              <a:rPr lang="ru-RU" sz="2800" dirty="0" smtClean="0"/>
              <a:t> вьюрков( по Дарвину)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Популяции </a:t>
            </a:r>
            <a:r>
              <a:rPr lang="ru-RU" sz="2800" dirty="0" smtClean="0"/>
              <a:t>одного </a:t>
            </a:r>
            <a:r>
              <a:rPr lang="ru-RU" sz="2800" dirty="0"/>
              <a:t>вида могут</a:t>
            </a:r>
          </a:p>
          <a:p>
            <a:r>
              <a:rPr lang="ru-RU" sz="2800" dirty="0"/>
              <a:t>оказаться в </a:t>
            </a:r>
            <a:r>
              <a:rPr lang="ru-RU" sz="2800" dirty="0" smtClean="0"/>
              <a:t>разных </a:t>
            </a:r>
            <a:r>
              <a:rPr lang="ru-RU" sz="2800" dirty="0"/>
              <a:t>условиях</a:t>
            </a:r>
          </a:p>
          <a:p>
            <a:r>
              <a:rPr lang="ru-RU" sz="2800" dirty="0" smtClean="0"/>
              <a:t>существования,</a:t>
            </a:r>
          </a:p>
          <a:p>
            <a:r>
              <a:rPr lang="ru-RU" sz="2800" dirty="0" smtClean="0"/>
              <a:t>(например по типу питания) хотя </a:t>
            </a:r>
            <a:r>
              <a:rPr lang="ru-RU" sz="2800" dirty="0"/>
              <a:t>и </a:t>
            </a:r>
            <a:r>
              <a:rPr lang="ru-RU" sz="2800" dirty="0" smtClean="0"/>
              <a:t>остаются </a:t>
            </a:r>
            <a:r>
              <a:rPr lang="ru-RU" sz="2800" dirty="0"/>
              <a:t>в пределах</a:t>
            </a:r>
          </a:p>
          <a:p>
            <a:r>
              <a:rPr lang="ru-RU" sz="2800" dirty="0"/>
              <a:t>своего ареала</a:t>
            </a:r>
            <a:endParaRPr lang="ru-RU" sz="2800" dirty="0"/>
          </a:p>
        </p:txBody>
      </p:sp>
      <p:pic>
        <p:nvPicPr>
          <p:cNvPr id="8" name="Объект 7" descr="http://bio.1september.ru/2009/03/9.gif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6632"/>
            <a:ext cx="5040560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6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Расширение ареала </a:t>
            </a:r>
            <a:br>
              <a:rPr lang="ru-RU" sz="2800" dirty="0" smtClean="0"/>
            </a:br>
            <a:r>
              <a:rPr lang="ru-RU" sz="2800" dirty="0" smtClean="0"/>
              <a:t>(по паразитическому пути)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Н. И. Вавилов впервые обратил внимание, на то, </a:t>
            </a:r>
            <a:r>
              <a:rPr lang="ru-RU" sz="2400" dirty="0"/>
              <a:t>ч</a:t>
            </a:r>
            <a:r>
              <a:rPr lang="ru-RU" sz="2400" dirty="0" smtClean="0"/>
              <a:t>то рожь встречалась ранее , как сорняк пшеницы и расселялась вслед за ней на север. Оказалось, что рожь более холодоустойчива, и выживая, она заняла новый ареал.</a:t>
            </a:r>
            <a:endParaRPr lang="ru-RU" sz="2400" dirty="0"/>
          </a:p>
        </p:txBody>
      </p:sp>
      <p:pic>
        <p:nvPicPr>
          <p:cNvPr id="5" name="Объект 4" descr="http://im2-tub-ru.yandex.net/i?id=251691113-52-7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2736304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3-tub-ru.yandex.net/i?id=21505516-46-7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297" y="2695437"/>
            <a:ext cx="3168353" cy="25550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755169" y="764704"/>
            <a:ext cx="959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Рожь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3972985"/>
            <a:ext cx="1632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Пшеница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298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Разчленение</a:t>
            </a:r>
            <a:r>
              <a:rPr lang="ru-RU" sz="3200" dirty="0" smtClean="0"/>
              <a:t> ареала (острова)</a:t>
            </a:r>
            <a:endParaRPr lang="ru-RU" sz="3200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>
          <a:xfrm>
            <a:off x="251520" y="116632"/>
            <a:ext cx="4290556" cy="63976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АФРИКА-материк</a:t>
            </a:r>
            <a:endParaRPr lang="ru-RU" sz="2800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МАДАГАСКАР-остров</a:t>
            </a:r>
            <a:endParaRPr lang="ru-RU" sz="2800" dirty="0"/>
          </a:p>
        </p:txBody>
      </p:sp>
      <p:sp>
        <p:nvSpPr>
          <p:cNvPr id="17" name="Объект 1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u="sng" dirty="0" smtClean="0"/>
              <a:t>Нет</a:t>
            </a:r>
            <a:r>
              <a:rPr lang="ru-RU" dirty="0" smtClean="0"/>
              <a:t> типичных для Африки </a:t>
            </a:r>
            <a:r>
              <a:rPr lang="ru-RU" u="sng" dirty="0" smtClean="0"/>
              <a:t>копытных, хищников и обезьян</a:t>
            </a:r>
            <a:r>
              <a:rPr lang="ru-RU" dirty="0" smtClean="0"/>
              <a:t>. Но много видов </a:t>
            </a:r>
            <a:r>
              <a:rPr lang="ru-RU" b="1" dirty="0" smtClean="0"/>
              <a:t>лемуров</a:t>
            </a:r>
            <a:r>
              <a:rPr lang="ru-RU" dirty="0" smtClean="0"/>
              <a:t>, образующих </a:t>
            </a:r>
            <a:r>
              <a:rPr lang="ru-RU" b="1" dirty="0" smtClean="0"/>
              <a:t>эндемичные семейства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" name="Рисунок 17" descr="http://im4-tub-ru.yandex.net/i?id=535544489-55-7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2976"/>
            <a:ext cx="252028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Объект 18" descr="Картинка 1 из 56445"/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216024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://im3-tub-ru.yandex.net/i?id=178364619-27-7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12776"/>
            <a:ext cx="1969188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im0-tub-ru.yandex.net/i?id=208661117-05-7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272" y="2644056"/>
            <a:ext cx="1899026" cy="1360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://im2-tub-ru.yandex.net/i?id=175957095-36-7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7" y="3412730"/>
            <a:ext cx="1741695" cy="1428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im2-tub-ru.yandex.net/i?id=580417741-31-7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272" y="4172082"/>
            <a:ext cx="1909308" cy="1337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://im4-tub-ru.yandex.net/i?id=366696174-29-7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213" y="3365677"/>
            <a:ext cx="1416641" cy="1940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/>
          <p:cNvSpPr txBox="1"/>
          <p:nvPr/>
        </p:nvSpPr>
        <p:spPr>
          <a:xfrm>
            <a:off x="835760" y="900127"/>
            <a:ext cx="1404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Антилопа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357887" y="900127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Зебра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93119" y="2954866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Носорог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22609" y="4988985"/>
            <a:ext cx="939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Гиена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3859787" y="2874296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Леопард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143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Симпатрическое</a:t>
            </a:r>
            <a:r>
              <a:rPr lang="ru-RU" dirty="0" smtClean="0"/>
              <a:t> (Экологическое)</a:t>
            </a:r>
            <a:br>
              <a:rPr lang="ru-RU" dirty="0" smtClean="0"/>
            </a:b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Генетические различия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45259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Гибридизация.</a:t>
            </a:r>
          </a:p>
          <a:p>
            <a:r>
              <a:rPr lang="ru-RU" dirty="0" smtClean="0"/>
              <a:t>Новый </a:t>
            </a:r>
            <a:r>
              <a:rPr lang="ru-RU" dirty="0"/>
              <a:t>вид </a:t>
            </a:r>
            <a:r>
              <a:rPr lang="ru-RU" dirty="0" smtClean="0"/>
              <a:t>в </a:t>
            </a:r>
            <a:r>
              <a:rPr lang="ru-RU" dirty="0"/>
              <a:t>результате </a:t>
            </a:r>
            <a:r>
              <a:rPr lang="ru-RU" dirty="0" smtClean="0"/>
              <a:t>скрещивания </a:t>
            </a:r>
            <a:r>
              <a:rPr lang="ru-RU" dirty="0"/>
              <a:t>между </a:t>
            </a:r>
            <a:r>
              <a:rPr lang="ru-RU" dirty="0" smtClean="0"/>
              <a:t>особями родственных </a:t>
            </a:r>
            <a:r>
              <a:rPr lang="ru-RU" dirty="0"/>
              <a:t>видов, </a:t>
            </a:r>
            <a:r>
              <a:rPr lang="ru-RU" dirty="0" smtClean="0"/>
              <a:t>когда гибридные потомки, способны образовывать плодовитые поколения.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1700808"/>
            <a:ext cx="8496944" cy="2376264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im0-tub-ru.yandex.net/i?id=50396355-20-7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55" y="4322098"/>
            <a:ext cx="1656184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0-tub-ru.yandex.net/i?id=93306862-43-7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694" y="4369459"/>
            <a:ext cx="1570861" cy="1510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im6-tub-ru.yandex.net/i?id=344665575-58-7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528" y="4369458"/>
            <a:ext cx="1930901" cy="151088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Умножение 14"/>
          <p:cNvSpPr/>
          <p:nvPr/>
        </p:nvSpPr>
        <p:spPr>
          <a:xfrm flipH="1">
            <a:off x="2620586" y="4297660"/>
            <a:ext cx="1296144" cy="162145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5688092" y="4773107"/>
            <a:ext cx="1296144" cy="61014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140417" y="3784684"/>
            <a:ext cx="1035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Тёрн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112837" y="3826114"/>
            <a:ext cx="1299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Алыча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7292846" y="3784684"/>
            <a:ext cx="1252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Слива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1049045" y="5837225"/>
            <a:ext cx="1218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r>
              <a:rPr lang="en-US" sz="2800" dirty="0" smtClean="0"/>
              <a:t>n=32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126691" y="5835723"/>
            <a:ext cx="1206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2n=16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7302362" y="5837225"/>
            <a:ext cx="1218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2n=48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95536" y="6313388"/>
            <a:ext cx="8307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Гибридизация с последующим удвоением хромосом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371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5574015"/>
            <a:ext cx="8458200" cy="5207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Полиплоидия-</a:t>
            </a:r>
            <a:br>
              <a:rPr lang="ru-RU" sz="2800" dirty="0" smtClean="0"/>
            </a:br>
            <a:r>
              <a:rPr lang="ru-RU" sz="2800" dirty="0" smtClean="0"/>
              <a:t>кратное увеличение числа хромосом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/>
              <a:t>Полипоиды </a:t>
            </a:r>
            <a:r>
              <a:rPr lang="ru-RU" sz="2400" dirty="0" smtClean="0"/>
              <a:t>возникают</a:t>
            </a:r>
            <a:endParaRPr lang="ru-RU" sz="2400" dirty="0"/>
          </a:p>
          <a:p>
            <a:r>
              <a:rPr lang="ru-RU" sz="2400" dirty="0"/>
              <a:t>в </a:t>
            </a:r>
            <a:r>
              <a:rPr lang="ru-RU" sz="2400" dirty="0" smtClean="0"/>
              <a:t>естественных </a:t>
            </a:r>
            <a:r>
              <a:rPr lang="ru-RU" sz="2400" dirty="0"/>
              <a:t>условиях,</a:t>
            </a:r>
          </a:p>
          <a:p>
            <a:r>
              <a:rPr lang="ru-RU" sz="2400" dirty="0"/>
              <a:t>жизнеустойчивые</a:t>
            </a:r>
          </a:p>
          <a:p>
            <a:r>
              <a:rPr lang="ru-RU" sz="2400" dirty="0"/>
              <a:t>формы </a:t>
            </a:r>
            <a:r>
              <a:rPr lang="ru-RU" sz="2400" dirty="0" smtClean="0"/>
              <a:t>распространяются </a:t>
            </a:r>
            <a:r>
              <a:rPr lang="ru-RU" sz="2400" dirty="0"/>
              <a:t>и дают</a:t>
            </a:r>
          </a:p>
          <a:p>
            <a:r>
              <a:rPr lang="ru-RU" sz="2400" dirty="0"/>
              <a:t>начало новому</a:t>
            </a:r>
          </a:p>
          <a:p>
            <a:r>
              <a:rPr lang="ru-RU" sz="2400" dirty="0"/>
              <a:t>виду (</a:t>
            </a:r>
            <a:r>
              <a:rPr lang="ru-RU" sz="2400" dirty="0" smtClean="0"/>
              <a:t>преимущественно </a:t>
            </a:r>
            <a:r>
              <a:rPr lang="ru-RU" sz="2400" dirty="0"/>
              <a:t>у растений)</a:t>
            </a:r>
            <a:endParaRPr lang="ru-RU" sz="2400" dirty="0"/>
          </a:p>
        </p:txBody>
      </p:sp>
      <p:pic>
        <p:nvPicPr>
          <p:cNvPr id="10" name="Объект 9" descr="http://im3-tub-ru.yandex.net/i?id=9747289-63-7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8927"/>
            <a:ext cx="252028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im7-tub-ru.yandex.net/i?id=312690071-39-7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155" y="3157849"/>
            <a:ext cx="3083029" cy="243304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5486396" y="476672"/>
            <a:ext cx="37345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роде Хризантем </a:t>
            </a:r>
          </a:p>
          <a:p>
            <a:r>
              <a:rPr lang="ru-RU" sz="2400" dirty="0" smtClean="0"/>
              <a:t>все виды</a:t>
            </a:r>
          </a:p>
          <a:p>
            <a:r>
              <a:rPr lang="ru-RU" sz="2400" dirty="0" smtClean="0"/>
              <a:t> имеют набор хромосом</a:t>
            </a:r>
          </a:p>
          <a:p>
            <a:r>
              <a:rPr lang="ru-RU" sz="2400" dirty="0" smtClean="0"/>
              <a:t>Кратный 9: 18, 27, 36…90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4509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117345" y="3260812"/>
            <a:ext cx="276075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 роде </a:t>
            </a:r>
            <a:r>
              <a:rPr lang="ru-RU" sz="2400" dirty="0" smtClean="0"/>
              <a:t>Картофеля </a:t>
            </a:r>
            <a:endParaRPr lang="ru-RU" sz="2400" dirty="0"/>
          </a:p>
          <a:p>
            <a:r>
              <a:rPr lang="ru-RU" sz="2400" dirty="0"/>
              <a:t>и</a:t>
            </a:r>
            <a:r>
              <a:rPr lang="ru-RU" sz="2400" dirty="0" smtClean="0"/>
              <a:t>сходный  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набор хромосом</a:t>
            </a:r>
          </a:p>
          <a:p>
            <a:r>
              <a:rPr lang="ru-RU" sz="2400" dirty="0" smtClean="0"/>
              <a:t>кратный 12: 24,36.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2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Хромосомные мутации </a:t>
            </a:r>
            <a:br>
              <a:rPr lang="ru-RU" sz="2800" dirty="0" smtClean="0"/>
            </a:br>
            <a:r>
              <a:rPr lang="ru-RU" sz="2800" dirty="0" smtClean="0"/>
              <a:t>(репродуктивная изоляция)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620688"/>
            <a:ext cx="3008313" cy="480060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Объект 4" descr="http://im0-tub-ru.yandex.net/i?id=256471202-66-7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591872" cy="4896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72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298</TotalTime>
  <Words>642</Words>
  <Application>Microsoft Office PowerPoint</Application>
  <PresentationFormat>Экран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Видообразование-результат микроэволюции</vt:lpstr>
      <vt:lpstr>Аллопатрическое (географическое или пространственное)</vt:lpstr>
      <vt:lpstr>Дезруптивное                   расширение ареала </vt:lpstr>
      <vt:lpstr>Дивергенция (по форме клюва) Галапагосских вьюрков( по Дарвину)</vt:lpstr>
      <vt:lpstr>Расширение ареала  (по паразитическому пути)</vt:lpstr>
      <vt:lpstr>Разчленение ареала (острова)</vt:lpstr>
      <vt:lpstr>Симпатрическое (Экологическое) Генетические различия</vt:lpstr>
      <vt:lpstr>Полиплоидия- кратное увеличение числа хромосом</vt:lpstr>
      <vt:lpstr>Хромосомные мутации  (репродуктивная изоляция)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Видообразование-результат микроэволюции</dc:title>
  <dc:creator>user</dc:creator>
  <cp:lastModifiedBy>user</cp:lastModifiedBy>
  <cp:revision>34</cp:revision>
  <dcterms:created xsi:type="dcterms:W3CDTF">2011-11-11T19:25:58Z</dcterms:created>
  <dcterms:modified xsi:type="dcterms:W3CDTF">2011-11-12T00:25:21Z</dcterms:modified>
</cp:coreProperties>
</file>