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9" r:id="rId2"/>
    <p:sldId id="256" r:id="rId3"/>
    <p:sldId id="257" r:id="rId4"/>
    <p:sldId id="260" r:id="rId5"/>
    <p:sldId id="261" r:id="rId6"/>
    <p:sldId id="271" r:id="rId7"/>
    <p:sldId id="262" r:id="rId8"/>
    <p:sldId id="264" r:id="rId9"/>
    <p:sldId id="265" r:id="rId10"/>
    <p:sldId id="266" r:id="rId11"/>
    <p:sldId id="272" r:id="rId12"/>
    <p:sldId id="276" r:id="rId13"/>
    <p:sldId id="267" r:id="rId14"/>
    <p:sldId id="268" r:id="rId15"/>
    <p:sldId id="269" r:id="rId16"/>
    <p:sldId id="270" r:id="rId17"/>
    <p:sldId id="274" r:id="rId18"/>
    <p:sldId id="275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1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717" autoAdjust="0"/>
  </p:normalViewPr>
  <p:slideViewPr>
    <p:cSldViewPr>
      <p:cViewPr>
        <p:scale>
          <a:sx n="100" d="100"/>
          <a:sy n="100" d="100"/>
        </p:scale>
        <p:origin x="-294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AD8AE8-AEAD-4DAB-AC35-66118FF6F9CA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4C474C-1573-4B5B-9449-C532A9808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628800"/>
            <a:ext cx="5616624" cy="1772768"/>
          </a:xfrm>
        </p:spPr>
        <p:txBody>
          <a:bodyPr/>
          <a:lstStyle/>
          <a:p>
            <a:pPr algn="ctr"/>
            <a:r>
              <a:rPr lang="ru-RU" sz="3600" dirty="0"/>
              <a:t>Учение о клетке. Цитоплазматическое строение клетки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32656"/>
            <a:ext cx="5904656" cy="1101248"/>
          </a:xfrm>
        </p:spPr>
        <p:txBody>
          <a:bodyPr/>
          <a:lstStyle/>
          <a:p>
            <a:pPr algn="ctr"/>
            <a:r>
              <a:rPr lang="ru-RU" dirty="0" smtClean="0"/>
              <a:t>ГБОУ СПО МО </a:t>
            </a:r>
          </a:p>
          <a:p>
            <a:pPr algn="ctr"/>
            <a:r>
              <a:rPr lang="ru-RU" dirty="0" smtClean="0"/>
              <a:t>«Орехово-Зуевский медицинский колледж»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41390" y="414908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Деловая игра «Биологический турнир» для студентов группы 01 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фарм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01 М, 02М</a:t>
            </a:r>
          </a:p>
          <a:p>
            <a:pPr algn="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Подготовила и провела Мурашова Н.Г.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661248"/>
            <a:ext cx="191156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2013 г.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451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Вывод: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Все клетки имеют одинаковый общий план строения.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IV раунд: найди различия в строении клеток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Растительная клетка</a:t>
            </a:r>
          </a:p>
          <a:p>
            <a:r>
              <a:rPr lang="ru-RU" sz="4800" dirty="0" smtClean="0"/>
              <a:t>Животная клетка</a:t>
            </a:r>
          </a:p>
          <a:p>
            <a:r>
              <a:rPr lang="ru-RU" sz="4800" dirty="0" smtClean="0"/>
              <a:t>Бактериальная клетка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IV раунд: найди различия в строении клеток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143900" cy="542926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D:\Users\Общий\Desktop\клетка\растительная кле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14554"/>
            <a:ext cx="278608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D:\Users\Общий\Desktop\клетка\живот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071678"/>
            <a:ext cx="2828925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D:\Users\Общий\Desktop\клетка\бактериальн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000240"/>
            <a:ext cx="2143140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sz="3200"/>
              <a:t>IV </a:t>
            </a:r>
            <a:r>
              <a:rPr lang="ru-RU" sz="3200" dirty="0"/>
              <a:t>раунд: найди различия в строении клеток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85852" y="1357298"/>
            <a:ext cx="5643602" cy="602512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Растительная клетка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растительная клет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071678"/>
            <a:ext cx="6286544" cy="427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IV раунд: найди различия в строении клеток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42976" y="1500174"/>
            <a:ext cx="5897880" cy="602512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Животная клетка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животна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343150"/>
            <a:ext cx="5715040" cy="4229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143800" cy="117348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IV раунд: найди различия в строении клеток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85852" y="1285860"/>
            <a:ext cx="5072098" cy="602512"/>
          </a:xfrm>
          <a:ln>
            <a:solidFill>
              <a:schemeClr val="accent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Бактериальная клетка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00240"/>
            <a:ext cx="6643734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вопросы </a:t>
            </a:r>
            <a:r>
              <a:rPr lang="ru-RU" sz="3600" dirty="0"/>
              <a:t>капитанам команд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1538" y="1571612"/>
            <a:ext cx="5897880" cy="42862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Команда №1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000" dirty="0" smtClean="0"/>
              <a:t>1)Какую функцию выполняют лизосомы?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Внутриклеточное расщепление и переваривание</a:t>
            </a:r>
          </a:p>
          <a:p>
            <a:pPr marL="457200" indent="-457200">
              <a:buNone/>
            </a:pPr>
            <a:r>
              <a:rPr lang="ru-RU" sz="2000" dirty="0" smtClean="0"/>
              <a:t>веществ, поступающих в клетку и удаление из клетки</a:t>
            </a:r>
          </a:p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2) Назовите пигмент старения у человека.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Липофусцин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вопросы капитанам команд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1538" y="1571612"/>
            <a:ext cx="5897880" cy="60251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Команда №2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000" dirty="0" smtClean="0"/>
              <a:t>1) Перечислите известные вам виды пластид.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Лейкопласты, хлоропласты, хромопласты.</a:t>
            </a:r>
          </a:p>
          <a:p>
            <a:pPr marL="457200" indent="-457200">
              <a:buAutoNum type="arabicParenR"/>
            </a:pP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2) Назовите их месторасположение в частях растений.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Корень, стебель и лист, цветок или плод.</a:t>
            </a:r>
            <a:endParaRPr lang="ru-RU" sz="2000" dirty="0"/>
          </a:p>
        </p:txBody>
      </p:sp>
      <p:pic>
        <p:nvPicPr>
          <p:cNvPr id="2050" name="Picture 2" descr="D:\Users\Общий\Desktop\клетка\r-1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786050" y="4071942"/>
            <a:ext cx="2143140" cy="2643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5897880" cy="117348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вопросы капитанам команд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786050" y="1571612"/>
            <a:ext cx="4786346" cy="6025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Команда №3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000" dirty="0" smtClean="0"/>
              <a:t>1) Когда у бактерий образуются споры?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В неблагоприятных условиях внешней среды.</a:t>
            </a:r>
          </a:p>
          <a:p>
            <a:pPr marL="457200" indent="-457200">
              <a:buNone/>
            </a:pPr>
            <a:r>
              <a:rPr lang="ru-RU" sz="2000" dirty="0" smtClean="0"/>
              <a:t>Спора – это особый тип покоящейся клетки с высокой</a:t>
            </a:r>
          </a:p>
          <a:p>
            <a:pPr marL="457200" indent="-457200">
              <a:buNone/>
            </a:pPr>
            <a:r>
              <a:rPr lang="ru-RU" sz="2000" dirty="0" smtClean="0"/>
              <a:t>устойчивостью к высоким температурам, высушиванию,</a:t>
            </a:r>
          </a:p>
          <a:p>
            <a:pPr marL="457200" indent="-457200">
              <a:buNone/>
            </a:pPr>
            <a:r>
              <a:rPr lang="ru-RU" sz="2000" dirty="0" smtClean="0"/>
              <a:t>радиации, кислотам и ядовитым веществам. УФО для них</a:t>
            </a:r>
          </a:p>
          <a:p>
            <a:pPr marL="457200" indent="-457200">
              <a:buNone/>
            </a:pPr>
            <a:r>
              <a:rPr lang="ru-RU" sz="2000" dirty="0" smtClean="0"/>
              <a:t>губительно.</a:t>
            </a:r>
          </a:p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2) Каковы функции спор?</a:t>
            </a:r>
          </a:p>
          <a:p>
            <a:pPr marL="457200" indent="-457200">
              <a:buNone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Ответ: </a:t>
            </a:r>
            <a:r>
              <a:rPr lang="ru-RU" sz="2000" dirty="0" smtClean="0"/>
              <a:t>Сохранение и выживание в неблагоприятных</a:t>
            </a:r>
          </a:p>
          <a:p>
            <a:pPr marL="457200" indent="-457200">
              <a:buNone/>
            </a:pPr>
            <a:r>
              <a:rPr lang="ru-RU" sz="2000" dirty="0" smtClean="0"/>
              <a:t>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3600"/>
              <a:t>V</a:t>
            </a:r>
            <a:r>
              <a:rPr lang="ru-RU" sz="3600" dirty="0"/>
              <a:t> раунд: тестовые задания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500174"/>
            <a:ext cx="5897880" cy="6025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Как оценить результаты.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За каждое правильно выполненное задание части 1(</a:t>
            </a:r>
            <a:r>
              <a:rPr lang="en-US" sz="2000" dirty="0" smtClean="0"/>
              <a:t>A</a:t>
            </a:r>
            <a:r>
              <a:rPr lang="ru-RU" sz="2000" dirty="0" smtClean="0"/>
              <a:t>)</a:t>
            </a:r>
          </a:p>
          <a:p>
            <a:pPr>
              <a:buNone/>
            </a:pPr>
            <a:r>
              <a:rPr lang="ru-RU" sz="2000" dirty="0" smtClean="0"/>
              <a:t>участник получает 1 балл, правильно выполненное</a:t>
            </a:r>
          </a:p>
          <a:p>
            <a:pPr>
              <a:buNone/>
            </a:pPr>
            <a:r>
              <a:rPr lang="ru-RU" sz="2000" dirty="0" smtClean="0"/>
              <a:t>задание части 2(</a:t>
            </a:r>
            <a:r>
              <a:rPr lang="en-US" sz="2000" dirty="0" smtClean="0"/>
              <a:t>B</a:t>
            </a:r>
            <a:r>
              <a:rPr lang="ru-RU" sz="2000" dirty="0" smtClean="0"/>
              <a:t>) оценивается максимально в 2 балла.</a:t>
            </a:r>
          </a:p>
          <a:p>
            <a:pPr>
              <a:buNone/>
            </a:pPr>
            <a:r>
              <a:rPr lang="ru-RU" sz="2000" dirty="0" smtClean="0"/>
              <a:t>Задание этой части оценивается в зависимости от</a:t>
            </a:r>
          </a:p>
          <a:p>
            <a:pPr>
              <a:buNone/>
            </a:pPr>
            <a:r>
              <a:rPr lang="ru-RU" sz="2000" dirty="0" smtClean="0"/>
              <a:t>правильности выполнения – 0, 1 и 2 баллами. За</a:t>
            </a:r>
          </a:p>
          <a:p>
            <a:pPr>
              <a:buNone/>
            </a:pPr>
            <a:r>
              <a:rPr lang="ru-RU" sz="2000" dirty="0" smtClean="0"/>
              <a:t>неправильный ответ выставляется 0 баллов. Если</a:t>
            </a:r>
          </a:p>
          <a:p>
            <a:pPr>
              <a:buNone/>
            </a:pPr>
            <a:r>
              <a:rPr lang="ru-RU" sz="2000" dirty="0" smtClean="0"/>
              <a:t>участник дал частично правильный ответ и допустил одну</a:t>
            </a:r>
          </a:p>
          <a:p>
            <a:pPr>
              <a:buNone/>
            </a:pPr>
            <a:r>
              <a:rPr lang="ru-RU" sz="2000" dirty="0" smtClean="0"/>
              <a:t>ошибку – 1 балл. При правильно выполненном задании</a:t>
            </a:r>
          </a:p>
          <a:p>
            <a:pPr>
              <a:buNone/>
            </a:pPr>
            <a:r>
              <a:rPr lang="ru-RU" sz="2000" dirty="0" smtClean="0"/>
              <a:t>Части 3</a:t>
            </a:r>
            <a:r>
              <a:rPr lang="en-US" sz="2000" dirty="0" smtClean="0"/>
              <a:t>(C)</a:t>
            </a:r>
            <a:r>
              <a:rPr lang="ru-RU" sz="2000" dirty="0" smtClean="0"/>
              <a:t> выставляется максимальный балл 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85728"/>
            <a:ext cx="6500826" cy="2153788"/>
          </a:xfrm>
        </p:spPr>
        <p:txBody>
          <a:bodyPr/>
          <a:lstStyle/>
          <a:p>
            <a:pPr algn="ctr"/>
            <a:r>
              <a:rPr lang="ru-RU" dirty="0" smtClean="0"/>
              <a:t>Учение о клетке. Цитоплазматическое строение клетки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2571744"/>
            <a:ext cx="5114778" cy="407196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Тема актуальна, т.к. в основе всех живых организмов, в т.ч. и человека лежит клеточное строение и знания общебиологических закономерностей необходимы для формирования научных мировоззрений и развития ключевых компетентностей студентов. Вне клетки нет жизни. </a:t>
            </a:r>
            <a:endParaRPr lang="ru-RU" sz="2400" dirty="0"/>
          </a:p>
        </p:txBody>
      </p:sp>
      <p:pic>
        <p:nvPicPr>
          <p:cNvPr id="1027" name="Picture 3" descr="D:\Users\Общий\Desktop\клетка\klet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78"/>
            <a:ext cx="2714612" cy="2416168"/>
          </a:xfrm>
          <a:prstGeom prst="rect">
            <a:avLst/>
          </a:prstGeom>
          <a:noFill/>
        </p:spPr>
      </p:pic>
      <p:pic>
        <p:nvPicPr>
          <p:cNvPr id="4" name="Picture 2" descr="D:\Users\Общий\Desktop\клетка\200px-average_prokaryote_cell-_ru_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14612" cy="2143116"/>
          </a:xfrm>
          <a:prstGeom prst="rect">
            <a:avLst/>
          </a:prstGeom>
          <a:noFill/>
        </p:spPr>
      </p:pic>
      <p:pic>
        <p:nvPicPr>
          <p:cNvPr id="1026" name="Picture 2" descr="D:\Users\Общий\Desktop\клетка\cell_cart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9132"/>
            <a:ext cx="2714612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880694">
            <a:off x="512088" y="268567"/>
            <a:ext cx="13716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.jpg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748374">
            <a:off x="6800002" y="228049"/>
            <a:ext cx="11144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5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857760"/>
            <a:ext cx="12858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Содержимое 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285860"/>
            <a:ext cx="82423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4" descr="sv0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929066"/>
            <a:ext cx="25241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7858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Цели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7239000" cy="54292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Содействовать формированию осознанного представления единства всего живого на Земле на основе знаний о клеточной теории.</a:t>
            </a:r>
          </a:p>
          <a:p>
            <a:r>
              <a:rPr lang="ru-RU" sz="2800" dirty="0" smtClean="0"/>
              <a:t>Способствовать развитию аналитических действий: умения сравнивать, анализировать, делать выводы.</a:t>
            </a:r>
          </a:p>
          <a:p>
            <a:r>
              <a:rPr lang="ru-RU" sz="2800" dirty="0" smtClean="0"/>
              <a:t>Активизировать мыслительную деятельность студентов, используя информационные технологии в ходе занятия.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15304" cy="167352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800" dirty="0"/>
              <a:t>Биологический турнир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85852" y="1643050"/>
            <a:ext cx="5957902" cy="71438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B0F0"/>
                </a:solidFill>
              </a:rPr>
              <a:t>В турнире 5 раундов: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2428868"/>
            <a:ext cx="7072362" cy="3929090"/>
          </a:xfrm>
        </p:spPr>
        <p:txBody>
          <a:bodyPr>
            <a:noAutofit/>
          </a:bodyPr>
          <a:lstStyle/>
          <a:p>
            <a:r>
              <a:rPr lang="ru-RU" sz="3000" dirty="0" smtClean="0"/>
              <a:t> </a:t>
            </a:r>
            <a:r>
              <a:rPr lang="en-US" sz="3000" b="1" i="1" dirty="0" smtClean="0">
                <a:solidFill>
                  <a:srgbClr val="FF0000"/>
                </a:solidFill>
              </a:rPr>
              <a:t>I</a:t>
            </a:r>
            <a:r>
              <a:rPr lang="ru-RU" sz="3000" b="1" i="1" dirty="0" smtClean="0">
                <a:solidFill>
                  <a:srgbClr val="FF0000"/>
                </a:solidFill>
              </a:rPr>
              <a:t> раунд: </a:t>
            </a:r>
            <a:r>
              <a:rPr lang="ru-RU" sz="3000" dirty="0" smtClean="0"/>
              <a:t>Разминка</a:t>
            </a:r>
          </a:p>
          <a:p>
            <a:r>
              <a:rPr lang="ru-RU" sz="3000" dirty="0" smtClean="0"/>
              <a:t> </a:t>
            </a:r>
            <a:r>
              <a:rPr lang="en-US" sz="3000" b="1" i="1" dirty="0" smtClean="0">
                <a:solidFill>
                  <a:srgbClr val="FF0000"/>
                </a:solidFill>
              </a:rPr>
              <a:t>II</a:t>
            </a:r>
            <a:r>
              <a:rPr lang="ru-RU" sz="3000" b="1" i="1" dirty="0" smtClean="0">
                <a:solidFill>
                  <a:srgbClr val="FF0000"/>
                </a:solidFill>
              </a:rPr>
              <a:t> раунд: </a:t>
            </a:r>
            <a:r>
              <a:rPr lang="ru-RU" sz="3000" dirty="0" smtClean="0"/>
              <a:t>Нарисуй схему и обозначь элементы клетки</a:t>
            </a:r>
          </a:p>
          <a:p>
            <a:r>
              <a:rPr lang="en-US" sz="3000" b="1" i="1" dirty="0" smtClean="0"/>
              <a:t> </a:t>
            </a:r>
            <a:r>
              <a:rPr lang="en-US" sz="3000" b="1" i="1" dirty="0" smtClean="0">
                <a:solidFill>
                  <a:srgbClr val="FF0000"/>
                </a:solidFill>
              </a:rPr>
              <a:t>III</a:t>
            </a:r>
            <a:r>
              <a:rPr lang="ru-RU" sz="3000" b="1" i="1" dirty="0" smtClean="0">
                <a:solidFill>
                  <a:srgbClr val="FF0000"/>
                </a:solidFill>
              </a:rPr>
              <a:t> раунд: </a:t>
            </a:r>
            <a:r>
              <a:rPr lang="ru-RU" sz="3000" dirty="0" smtClean="0"/>
              <a:t>Заполни схему «Общий план строения клетки»</a:t>
            </a:r>
          </a:p>
          <a:p>
            <a:r>
              <a:rPr lang="ru-RU" sz="3000" dirty="0" smtClean="0"/>
              <a:t> </a:t>
            </a:r>
            <a:r>
              <a:rPr lang="en-US" sz="3000" b="1" i="1" dirty="0" smtClean="0">
                <a:solidFill>
                  <a:srgbClr val="FF0000"/>
                </a:solidFill>
              </a:rPr>
              <a:t>IV </a:t>
            </a:r>
            <a:r>
              <a:rPr lang="ru-RU" sz="3000" b="1" i="1" dirty="0" smtClean="0">
                <a:solidFill>
                  <a:srgbClr val="FF0000"/>
                </a:solidFill>
              </a:rPr>
              <a:t>раунд: </a:t>
            </a:r>
            <a:r>
              <a:rPr lang="ru-RU" sz="3000" dirty="0" smtClean="0"/>
              <a:t>Назови различия</a:t>
            </a:r>
          </a:p>
          <a:p>
            <a:r>
              <a:rPr lang="ru-RU" sz="3000" dirty="0" smtClean="0"/>
              <a:t> </a:t>
            </a:r>
            <a:r>
              <a:rPr lang="en-US" sz="3000" b="1" i="1" dirty="0" smtClean="0">
                <a:solidFill>
                  <a:srgbClr val="FF0000"/>
                </a:solidFill>
              </a:rPr>
              <a:t>V</a:t>
            </a:r>
            <a:r>
              <a:rPr lang="ru-RU" sz="3000" b="1" i="1" dirty="0" smtClean="0">
                <a:solidFill>
                  <a:srgbClr val="FF0000"/>
                </a:solidFill>
              </a:rPr>
              <a:t> раунд: </a:t>
            </a:r>
            <a:r>
              <a:rPr lang="ru-RU" sz="3000" dirty="0" smtClean="0"/>
              <a:t>Выполни тестовые задания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7858180" cy="92869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I</a:t>
            </a:r>
            <a:r>
              <a:rPr lang="ru-RU" sz="4800" dirty="0" smtClean="0"/>
              <a:t> раунд: Разминка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071678"/>
            <a:ext cx="6215106" cy="214314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/>
              <a:t>• Назовите основные положения клеточной теории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Назовите основные положения клеточной теории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Клетка - элементарная единица живого, вне клетки жизни нет.</a:t>
            </a:r>
          </a:p>
          <a:p>
            <a:r>
              <a:rPr lang="ru-RU" dirty="0" smtClean="0"/>
              <a:t>Клетка - единая система, она включает множество закономерно связанных между собой элементов, представляющих целостное образование, состоящее из сопряженных функциональных единиц - органоидов.</a:t>
            </a:r>
          </a:p>
          <a:p>
            <a:r>
              <a:rPr lang="ru-RU" dirty="0" smtClean="0"/>
              <a:t>Клетки всех организмов гомологичны.</a:t>
            </a:r>
          </a:p>
          <a:p>
            <a:r>
              <a:rPr lang="ru-RU" dirty="0" smtClean="0"/>
              <a:t>Клетка происходит только путем деления материнской клетки, после удвоения ее генетического материала.</a:t>
            </a:r>
          </a:p>
          <a:p>
            <a:r>
              <a:rPr lang="ru-RU" dirty="0" smtClean="0"/>
              <a:t>Многоклеточный организм представляет собой сложную систему из множества клеток, объединенных и интегрированных в системы тканей и органов, связанных друг с другом.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7929618" cy="1285884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dirty="0" smtClean="0"/>
              <a:t>II</a:t>
            </a:r>
            <a:r>
              <a:rPr lang="ru-RU" dirty="0" smtClean="0"/>
              <a:t> раунд: Нарисуй схему и обозначь элементы клетки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3116"/>
            <a:ext cx="6643734" cy="38576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Животная клетка</a:t>
            </a:r>
          </a:p>
          <a:p>
            <a:r>
              <a:rPr lang="ru-RU" sz="4000" dirty="0" smtClean="0"/>
              <a:t> Растительная клетка</a:t>
            </a:r>
          </a:p>
          <a:p>
            <a:r>
              <a:rPr lang="ru-RU" sz="4000" dirty="0" smtClean="0"/>
              <a:t> Бактериальная клетка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III</a:t>
            </a:r>
            <a:r>
              <a:rPr lang="ru-RU" sz="3200" dirty="0" smtClean="0"/>
              <a:t> раунд: заполни схему «общий план строения клетки»</a:t>
            </a:r>
            <a:endParaRPr lang="ru-RU" sz="3200" dirty="0"/>
          </a:p>
        </p:txBody>
      </p:sp>
      <p:pic>
        <p:nvPicPr>
          <p:cNvPr id="4" name="Содержимое 3" descr="животная кле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785926"/>
            <a:ext cx="3000395" cy="3300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D:\Users\Общий\Desktop\клетка\растительная клет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785926"/>
            <a:ext cx="2428892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D:\Users\Общий\Desktop\клетка\бактериальн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785926"/>
            <a:ext cx="235745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6143668" cy="7143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Правильный ответ: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Поверхностный аппарат клетки, представленный мембраной</a:t>
            </a:r>
          </a:p>
          <a:p>
            <a:r>
              <a:rPr lang="ru-RU" sz="3200" dirty="0" smtClean="0"/>
              <a:t>Цитоплазма</a:t>
            </a:r>
          </a:p>
          <a:p>
            <a:r>
              <a:rPr lang="ru-RU" sz="3200" dirty="0" smtClean="0"/>
              <a:t>Ядерный аппарат, который у эукариотической клетки представлен ядром, а у прокариотической клетки – примитивный аналог ядра.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891</TotalTime>
  <Words>625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Учение о клетке. Цитоплазматическое строение клетки</vt:lpstr>
      <vt:lpstr>Учение о клетке. Цитоплазматическое строение клетки</vt:lpstr>
      <vt:lpstr>Цели занятия:</vt:lpstr>
      <vt:lpstr>Биологический турнир</vt:lpstr>
      <vt:lpstr>I раунд: Разминка</vt:lpstr>
      <vt:lpstr>Назовите основные положения клеточной теории</vt:lpstr>
      <vt:lpstr>II раунд: Нарисуй схему и обозначь элементы клетки</vt:lpstr>
      <vt:lpstr>III раунд: заполни схему «общий план строения клетки»</vt:lpstr>
      <vt:lpstr>Правильный ответ:</vt:lpstr>
      <vt:lpstr>Вывод:</vt:lpstr>
      <vt:lpstr>IV раунд: найди различия в строении клеток</vt:lpstr>
      <vt:lpstr>IV раунд: найди различия в строении клеток</vt:lpstr>
      <vt:lpstr>IV раунд: найди различия в строении клеток</vt:lpstr>
      <vt:lpstr>IV раунд: найди различия в строении клеток</vt:lpstr>
      <vt:lpstr>IV раунд: найди различия в строении клеток</vt:lpstr>
      <vt:lpstr>вопросы капитанам команд</vt:lpstr>
      <vt:lpstr>вопросы капитанам команд</vt:lpstr>
      <vt:lpstr>вопросы капитанам команд</vt:lpstr>
      <vt:lpstr>V раунд: тестовые задания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Учение о клетке. Цитоплазматическое строение клетки</dc:title>
  <dc:creator>Общий</dc:creator>
  <cp:lastModifiedBy>Aldr</cp:lastModifiedBy>
  <cp:revision>79</cp:revision>
  <dcterms:created xsi:type="dcterms:W3CDTF">2012-10-31T14:38:46Z</dcterms:created>
  <dcterms:modified xsi:type="dcterms:W3CDTF">2013-01-21T12:45:12Z</dcterms:modified>
</cp:coreProperties>
</file>