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62" r:id="rId4"/>
    <p:sldId id="263" r:id="rId5"/>
    <p:sldId id="257" r:id="rId6"/>
    <p:sldId id="259" r:id="rId7"/>
    <p:sldId id="258" r:id="rId8"/>
    <p:sldId id="260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7" r:id="rId18"/>
    <p:sldId id="273" r:id="rId19"/>
    <p:sldId id="275" r:id="rId20"/>
    <p:sldId id="274" r:id="rId21"/>
    <p:sldId id="272" r:id="rId22"/>
    <p:sldId id="276" r:id="rId23"/>
    <p:sldId id="280" r:id="rId24"/>
    <p:sldId id="279" r:id="rId25"/>
    <p:sldId id="278" r:id="rId26"/>
    <p:sldId id="281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image" Target="../media/image3.emf"/><Relationship Id="rId4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image" Target="../media/image8.emf"/><Relationship Id="rId4" Type="http://schemas.openxmlformats.org/officeDocument/2006/relationships/image" Target="../media/image1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2FA7F-E0A0-43DF-BD49-894B18951A17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65704-E1CC-4B7B-A4FC-B847945A48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2FA7F-E0A0-43DF-BD49-894B18951A17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65704-E1CC-4B7B-A4FC-B847945A48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2FA7F-E0A0-43DF-BD49-894B18951A17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65704-E1CC-4B7B-A4FC-B847945A48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2FA7F-E0A0-43DF-BD49-894B18951A17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65704-E1CC-4B7B-A4FC-B847945A48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2FA7F-E0A0-43DF-BD49-894B18951A17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65704-E1CC-4B7B-A4FC-B847945A48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2FA7F-E0A0-43DF-BD49-894B18951A17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65704-E1CC-4B7B-A4FC-B847945A48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2FA7F-E0A0-43DF-BD49-894B18951A17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65704-E1CC-4B7B-A4FC-B847945A48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2FA7F-E0A0-43DF-BD49-894B18951A17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65704-E1CC-4B7B-A4FC-B847945A48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2FA7F-E0A0-43DF-BD49-894B18951A17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65704-E1CC-4B7B-A4FC-B847945A48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2FA7F-E0A0-43DF-BD49-894B18951A17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65704-E1CC-4B7B-A4FC-B847945A48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2FA7F-E0A0-43DF-BD49-894B18951A17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6765704-E1CC-4B7B-A4FC-B847945A48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DB2FA7F-E0A0-43DF-BD49-894B18951A17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6765704-E1CC-4B7B-A4FC-B847945A4887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2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3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3" Type="http://schemas.openxmlformats.org/officeDocument/2006/relationships/image" Target="../media/image40.jpeg"/><Relationship Id="rId7" Type="http://schemas.openxmlformats.org/officeDocument/2006/relationships/image" Target="../media/image44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Relationship Id="rId9" Type="http://schemas.openxmlformats.org/officeDocument/2006/relationships/image" Target="../media/image4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8.bin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3714752"/>
            <a:ext cx="7851648" cy="18288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Демографическая ситуация в современной России, Челябинской области, Октябрьском районе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357422" y="5429264"/>
            <a:ext cx="67865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>
                <a:solidFill>
                  <a:schemeClr val="tx1">
                    <a:lumMod val="95000"/>
                  </a:schemeClr>
                </a:solidFill>
              </a:rPr>
              <a:t>Авторы работы:</a:t>
            </a:r>
            <a:r>
              <a:rPr lang="ru-RU" dirty="0">
                <a:solidFill>
                  <a:schemeClr val="tx1">
                    <a:lumMod val="95000"/>
                  </a:schemeClr>
                </a:solidFill>
              </a:rPr>
              <a:t> Учащиеся 11 класса - Гусева Ольга, </a:t>
            </a:r>
          </a:p>
          <a:p>
            <a:pPr algn="r"/>
            <a:r>
              <a:rPr lang="ru-RU" dirty="0" err="1">
                <a:solidFill>
                  <a:schemeClr val="tx1">
                    <a:lumMod val="95000"/>
                  </a:schemeClr>
                </a:solidFill>
              </a:rPr>
              <a:t>Казачинская</a:t>
            </a:r>
            <a:r>
              <a:rPr lang="ru-RU" dirty="0">
                <a:solidFill>
                  <a:schemeClr val="tx1">
                    <a:lumMod val="95000"/>
                  </a:schemeClr>
                </a:solidFill>
              </a:rPr>
              <a:t> Мария, Куликова Анастасия</a:t>
            </a:r>
          </a:p>
          <a:p>
            <a:pPr algn="r"/>
            <a:r>
              <a:rPr lang="ru-RU" b="1" dirty="0">
                <a:solidFill>
                  <a:schemeClr val="tx1">
                    <a:lumMod val="95000"/>
                  </a:schemeClr>
                </a:solidFill>
              </a:rPr>
              <a:t>Руководитель</a:t>
            </a:r>
            <a:r>
              <a:rPr lang="ru-RU" dirty="0">
                <a:solidFill>
                  <a:schemeClr val="tx1">
                    <a:lumMod val="95000"/>
                  </a:schemeClr>
                </a:solidFill>
              </a:rPr>
              <a:t>: Учитель истории и обществознания-</a:t>
            </a:r>
          </a:p>
          <a:p>
            <a:pPr algn="r"/>
            <a:r>
              <a:rPr lang="ru-RU" dirty="0">
                <a:solidFill>
                  <a:schemeClr val="tx1">
                    <a:lumMod val="95000"/>
                  </a:schemeClr>
                </a:solidFill>
              </a:rPr>
              <a:t>Иванова Наталья </a:t>
            </a:r>
            <a:r>
              <a:rPr lang="ru-RU" dirty="0" err="1">
                <a:solidFill>
                  <a:schemeClr val="tx1">
                    <a:lumMod val="95000"/>
                  </a:schemeClr>
                </a:solidFill>
              </a:rPr>
              <a:t>Галеевна</a:t>
            </a:r>
            <a:endParaRPr lang="ru-RU" dirty="0">
              <a:solidFill>
                <a:schemeClr val="tx1">
                  <a:lumMod val="95000"/>
                </a:schemeClr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181616"/>
          </a:xfrm>
        </p:spPr>
        <p:txBody>
          <a:bodyPr>
            <a:normAutofit fontScale="25000" lnSpcReduction="20000"/>
          </a:bodyPr>
          <a:lstStyle/>
          <a:p>
            <a:r>
              <a:rPr lang="ru-RU" sz="7200" dirty="0" smtClean="0">
                <a:latin typeface="Monotype Corsiva" pitchFamily="66" charset="0"/>
              </a:rPr>
              <a:t> </a:t>
            </a:r>
          </a:p>
          <a:p>
            <a:pPr lvl="0"/>
            <a:r>
              <a:rPr lang="ru-RU" sz="7200" i="1" dirty="0" smtClean="0">
                <a:latin typeface="Monotype Corsiva" pitchFamily="66" charset="0"/>
              </a:rPr>
              <a:t>Экологический фактор.</a:t>
            </a:r>
            <a:endParaRPr lang="ru-RU" sz="7200" dirty="0" smtClean="0">
              <a:latin typeface="Monotype Corsiva" pitchFamily="66" charset="0"/>
            </a:endParaRPr>
          </a:p>
          <a:p>
            <a:pPr lvl="0"/>
            <a:r>
              <a:rPr lang="ru-RU" sz="7200" i="1" dirty="0" smtClean="0">
                <a:latin typeface="Monotype Corsiva" pitchFamily="66" charset="0"/>
              </a:rPr>
              <a:t>Кризис медицины.</a:t>
            </a:r>
            <a:endParaRPr lang="ru-RU" sz="7200" dirty="0" smtClean="0">
              <a:latin typeface="Monotype Corsiva" pitchFamily="66" charset="0"/>
            </a:endParaRPr>
          </a:p>
          <a:p>
            <a:pPr lvl="0"/>
            <a:r>
              <a:rPr lang="ru-RU" sz="7200" i="1" dirty="0" smtClean="0">
                <a:latin typeface="Monotype Corsiva" pitchFamily="66" charset="0"/>
              </a:rPr>
              <a:t>Алкоголь. </a:t>
            </a:r>
            <a:endParaRPr lang="ru-RU" sz="7200" dirty="0" smtClean="0">
              <a:latin typeface="Monotype Corsiva" pitchFamily="66" charset="0"/>
            </a:endParaRPr>
          </a:p>
          <a:p>
            <a:pPr lvl="0"/>
            <a:r>
              <a:rPr lang="ru-RU" sz="7200" i="1" dirty="0" smtClean="0">
                <a:latin typeface="Monotype Corsiva" pitchFamily="66" charset="0"/>
              </a:rPr>
              <a:t>Неудовлетворенность жизнью.</a:t>
            </a:r>
            <a:endParaRPr lang="ru-RU" sz="7200" dirty="0" smtClean="0">
              <a:latin typeface="Monotype Corsiva" pitchFamily="66" charset="0"/>
            </a:endParaRPr>
          </a:p>
          <a:p>
            <a:pPr lvl="0"/>
            <a:r>
              <a:rPr lang="ru-RU" sz="7200" i="1" dirty="0" smtClean="0">
                <a:latin typeface="Monotype Corsiva" pitchFamily="66" charset="0"/>
              </a:rPr>
              <a:t>Духовное неблагополучие.</a:t>
            </a:r>
            <a:endParaRPr lang="ru-RU" sz="7200" dirty="0" smtClean="0">
              <a:latin typeface="Monotype Corsiva" pitchFamily="66" charset="0"/>
            </a:endParaRPr>
          </a:p>
          <a:p>
            <a:pPr lvl="0"/>
            <a:r>
              <a:rPr lang="ru-RU" sz="7200" i="1" dirty="0" smtClean="0">
                <a:latin typeface="Monotype Corsiva" pitchFamily="66" charset="0"/>
              </a:rPr>
              <a:t>Теракт.</a:t>
            </a:r>
            <a:endParaRPr lang="ru-RU" sz="7200" dirty="0" smtClean="0">
              <a:latin typeface="Monotype Corsiva" pitchFamily="66" charset="0"/>
            </a:endParaRPr>
          </a:p>
          <a:p>
            <a:pPr lvl="0"/>
            <a:r>
              <a:rPr lang="ru-RU" sz="7200" i="1" dirty="0" smtClean="0">
                <a:latin typeface="Monotype Corsiva" pitchFamily="66" charset="0"/>
              </a:rPr>
              <a:t>Суицид.</a:t>
            </a:r>
            <a:endParaRPr lang="ru-RU" sz="7200" dirty="0" smtClean="0">
              <a:latin typeface="Monotype Corsiva" pitchFamily="66" charset="0"/>
            </a:endParaRPr>
          </a:p>
          <a:p>
            <a:pPr lvl="0"/>
            <a:r>
              <a:rPr lang="ru-RU" sz="7200" i="1" dirty="0" smtClean="0">
                <a:latin typeface="Monotype Corsiva" pitchFamily="66" charset="0"/>
              </a:rPr>
              <a:t>Не оказанная медицинская помощь.</a:t>
            </a:r>
            <a:endParaRPr lang="ru-RU" sz="7200" dirty="0" smtClean="0">
              <a:latin typeface="Monotype Corsiva" pitchFamily="66" charset="0"/>
            </a:endParaRPr>
          </a:p>
          <a:p>
            <a:pPr lvl="0"/>
            <a:r>
              <a:rPr lang="ru-RU" sz="7200" i="1" dirty="0" smtClean="0">
                <a:latin typeface="Monotype Corsiva" pitchFamily="66" charset="0"/>
              </a:rPr>
              <a:t>Насилие.</a:t>
            </a:r>
            <a:endParaRPr lang="ru-RU" sz="7200" dirty="0" smtClean="0">
              <a:latin typeface="Monotype Corsiva" pitchFamily="66" charset="0"/>
            </a:endParaRPr>
          </a:p>
          <a:p>
            <a:pPr lvl="0"/>
            <a:r>
              <a:rPr lang="ru-RU" sz="7200" i="1" dirty="0" smtClean="0">
                <a:latin typeface="Monotype Corsiva" pitchFamily="66" charset="0"/>
              </a:rPr>
              <a:t>Наркотики.</a:t>
            </a:r>
            <a:endParaRPr lang="ru-RU" sz="7200" dirty="0" smtClean="0">
              <a:latin typeface="Monotype Corsiva" pitchFamily="66" charset="0"/>
            </a:endParaRPr>
          </a:p>
          <a:p>
            <a:pPr lvl="0"/>
            <a:r>
              <a:rPr lang="ru-RU" sz="7200" i="1" dirty="0" smtClean="0">
                <a:latin typeface="Monotype Corsiva" pitchFamily="66" charset="0"/>
              </a:rPr>
              <a:t>Автокатастрофа.</a:t>
            </a:r>
            <a:endParaRPr lang="ru-RU" sz="7200" dirty="0" smtClean="0">
              <a:latin typeface="Monotype Corsiva" pitchFamily="66" charset="0"/>
            </a:endParaRPr>
          </a:p>
          <a:p>
            <a:pPr lvl="0"/>
            <a:r>
              <a:rPr lang="ru-RU" sz="7200" i="1" dirty="0" smtClean="0">
                <a:latin typeface="Monotype Corsiva" pitchFamily="66" charset="0"/>
              </a:rPr>
              <a:t>Врачебная ошибка.</a:t>
            </a:r>
            <a:endParaRPr lang="ru-RU" sz="7200" dirty="0" smtClean="0">
              <a:latin typeface="Monotype Corsiva" pitchFamily="66" charset="0"/>
            </a:endParaRPr>
          </a:p>
          <a:p>
            <a:pPr lvl="0"/>
            <a:r>
              <a:rPr lang="ru-RU" sz="7200" i="1" dirty="0" smtClean="0">
                <a:latin typeface="Monotype Corsiva" pitchFamily="66" charset="0"/>
              </a:rPr>
              <a:t>Различные заболевания.</a:t>
            </a:r>
            <a:endParaRPr lang="ru-RU" sz="7200" dirty="0" smtClean="0">
              <a:latin typeface="Monotype Corsiva" pitchFamily="66" charset="0"/>
            </a:endParaRPr>
          </a:p>
          <a:p>
            <a:pPr lvl="0"/>
            <a:r>
              <a:rPr lang="ru-RU" sz="7200" i="1" dirty="0" smtClean="0">
                <a:latin typeface="Monotype Corsiva" pitchFamily="66" charset="0"/>
              </a:rPr>
              <a:t>Аборт.</a:t>
            </a:r>
            <a:endParaRPr lang="ru-RU" sz="7200" dirty="0" smtClean="0">
              <a:latin typeface="Monotype Corsiva" pitchFamily="66" charset="0"/>
            </a:endParaRPr>
          </a:p>
          <a:p>
            <a:pPr lvl="0"/>
            <a:r>
              <a:rPr lang="ru-RU" sz="7200" i="1" dirty="0" smtClean="0">
                <a:latin typeface="Monotype Corsiva" pitchFamily="66" charset="0"/>
              </a:rPr>
              <a:t>Авиакатастрофы.</a:t>
            </a:r>
            <a:endParaRPr lang="ru-RU" sz="7200" dirty="0" smtClean="0">
              <a:latin typeface="Monotype Corsiva" pitchFamily="66" charset="0"/>
            </a:endParaRPr>
          </a:p>
          <a:p>
            <a:pPr lvl="0"/>
            <a:r>
              <a:rPr lang="ru-RU" sz="7200" i="1" dirty="0" smtClean="0">
                <a:latin typeface="Monotype Corsiva" pitchFamily="66" charset="0"/>
              </a:rPr>
              <a:t>Влияние на психику человека различных телепрограмм, музыки.</a:t>
            </a:r>
            <a:endParaRPr lang="ru-RU" sz="7200" dirty="0" smtClean="0">
              <a:latin typeface="Monotype Corsiva" pitchFamily="66" charset="0"/>
            </a:endParaRPr>
          </a:p>
          <a:p>
            <a:pPr lvl="0"/>
            <a:r>
              <a:rPr lang="ru-RU" sz="7200" i="1" dirty="0" smtClean="0">
                <a:latin typeface="Monotype Corsiva" pitchFamily="66" charset="0"/>
              </a:rPr>
              <a:t>Отравление некачественными продуктами.</a:t>
            </a:r>
            <a:endParaRPr lang="ru-RU" sz="7200" dirty="0" smtClean="0">
              <a:latin typeface="Monotype Corsiva" pitchFamily="66" charset="0"/>
            </a:endParaRPr>
          </a:p>
          <a:p>
            <a:pPr lvl="0"/>
            <a:r>
              <a:rPr lang="ru-RU" sz="7200" i="1" dirty="0" smtClean="0">
                <a:latin typeface="Monotype Corsiva" pitchFamily="66" charset="0"/>
              </a:rPr>
              <a:t>Ссоры с близкими.</a:t>
            </a:r>
            <a:endParaRPr lang="ru-RU" sz="7200" dirty="0" smtClean="0">
              <a:latin typeface="Monotype Corsiva" pitchFamily="66" charset="0"/>
            </a:endParaRPr>
          </a:p>
          <a:p>
            <a:pPr lvl="0"/>
            <a:r>
              <a:rPr lang="ru-RU" sz="7200" i="1" dirty="0" smtClean="0">
                <a:latin typeface="Monotype Corsiva" pitchFamily="66" charset="0"/>
              </a:rPr>
              <a:t>Курение.</a:t>
            </a:r>
            <a:endParaRPr lang="ru-RU" sz="7200" dirty="0" smtClean="0">
              <a:latin typeface="Monotype Corsiva" pitchFamily="66" charset="0"/>
            </a:endParaRP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-1000164" y="0"/>
            <a:ext cx="11207427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Основные причины </a:t>
            </a:r>
          </a:p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смертности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2531" name="Picture 3" descr="C:\Documents and Settings\Admin\Рабочий стол\images (5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05831" y="1643050"/>
            <a:ext cx="3138169" cy="1785950"/>
          </a:xfrm>
          <a:prstGeom prst="rect">
            <a:avLst/>
          </a:prstGeom>
          <a:noFill/>
        </p:spPr>
      </p:pic>
      <p:pic>
        <p:nvPicPr>
          <p:cNvPr id="22532" name="Picture 4" descr="C:\Documents and Settings\Admin\Рабочий стол\images (8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71802" y="3714752"/>
            <a:ext cx="2514600" cy="1819275"/>
          </a:xfrm>
          <a:prstGeom prst="rect">
            <a:avLst/>
          </a:prstGeom>
          <a:noFill/>
        </p:spPr>
      </p:pic>
      <p:pic>
        <p:nvPicPr>
          <p:cNvPr id="22534" name="Picture 6" descr="C:\Documents and Settings\Admin\Рабочий стол\images (11)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667500" y="5010150"/>
            <a:ext cx="2476500" cy="184785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8334" y="0"/>
            <a:ext cx="893141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Рождаемость и смертность в </a:t>
            </a:r>
          </a:p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Челябинской области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3554" name="Picture 2" descr="gb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6181" y="3857628"/>
            <a:ext cx="5187819" cy="3000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00034" y="1500174"/>
            <a:ext cx="785818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Monotype Corsiva" pitchFamily="66" charset="0"/>
              </a:rPr>
              <a:t>В последнее десятилетие(1996-2005 гг.) нет равновесия динамике родившихся и  динамике умерших. До 1999 года происходило уменьшение числа родившихся на 1000 населения(коэффициента </a:t>
            </a:r>
            <a:r>
              <a:rPr lang="ru-RU" sz="2400" dirty="0">
                <a:latin typeface="Monotype Corsiva" pitchFamily="66" charset="0"/>
              </a:rPr>
              <a:t>р</a:t>
            </a:r>
            <a:r>
              <a:rPr lang="ru-RU" sz="2400" dirty="0" smtClean="0">
                <a:latin typeface="Monotype Corsiva" pitchFamily="66" charset="0"/>
              </a:rPr>
              <a:t>ождаемости). И только с 2000 года этот показатель начал расти. Число умерших на 1000 населения растет уже с конца 80-х годов. </a:t>
            </a:r>
            <a:r>
              <a:rPr lang="ru-RU" sz="2400" dirty="0">
                <a:latin typeface="Monotype Corsiva" pitchFamily="66" charset="0"/>
              </a:rPr>
              <a:t>4</a:t>
            </a:r>
            <a:r>
              <a:rPr lang="ru-RU" sz="2400" dirty="0" smtClean="0">
                <a:latin typeface="Monotype Corsiva" pitchFamily="66" charset="0"/>
              </a:rPr>
              <a:t> последних года темпы роста коэффициента рождаемости несколько выше темпов </a:t>
            </a:r>
          </a:p>
          <a:p>
            <a:r>
              <a:rPr lang="ru-RU" sz="2400" dirty="0" smtClean="0">
                <a:latin typeface="Monotype Corsiva" pitchFamily="66" charset="0"/>
              </a:rPr>
              <a:t>роса коэффициента смертности. </a:t>
            </a:r>
          </a:p>
          <a:p>
            <a:r>
              <a:rPr lang="ru-RU" sz="2400" dirty="0" smtClean="0">
                <a:latin typeface="Monotype Corsiva" pitchFamily="66" charset="0"/>
              </a:rPr>
              <a:t>Если соотнести показатели </a:t>
            </a:r>
          </a:p>
          <a:p>
            <a:r>
              <a:rPr lang="ru-RU" sz="2400" dirty="0" smtClean="0">
                <a:latin typeface="Monotype Corsiva" pitchFamily="66" charset="0"/>
              </a:rPr>
              <a:t>2005 года </a:t>
            </a:r>
          </a:p>
          <a:p>
            <a:r>
              <a:rPr lang="ru-RU" sz="2400" dirty="0" smtClean="0">
                <a:latin typeface="Monotype Corsiva" pitchFamily="66" charset="0"/>
              </a:rPr>
              <a:t>к 2002 году, то: коэффициент </a:t>
            </a:r>
          </a:p>
          <a:p>
            <a:r>
              <a:rPr lang="ru-RU" sz="2400" dirty="0" smtClean="0">
                <a:latin typeface="Monotype Corsiva" pitchFamily="66" charset="0"/>
              </a:rPr>
              <a:t>рождаемости вырос на 3%, </a:t>
            </a:r>
          </a:p>
          <a:p>
            <a:r>
              <a:rPr lang="ru-RU" sz="2400" dirty="0" smtClean="0">
                <a:latin typeface="Monotype Corsiva" pitchFamily="66" charset="0"/>
              </a:rPr>
              <a:t>а коэффициент смертности </a:t>
            </a:r>
          </a:p>
          <a:p>
            <a:r>
              <a:rPr lang="ru-RU" sz="2400" dirty="0" smtClean="0">
                <a:latin typeface="Monotype Corsiva" pitchFamily="66" charset="0"/>
              </a:rPr>
              <a:t>незначительно снизился на 0,6%</a:t>
            </a:r>
            <a:endParaRPr lang="ru-RU" sz="2400" dirty="0">
              <a:latin typeface="Monotype Corsiva" pitchFamily="66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357686" y="4101410"/>
            <a:ext cx="4786315" cy="2756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08438" y="675955"/>
            <a:ext cx="89271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МУЖЧИНЫ ВЫМИРАЮТ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108438" y="1599285"/>
            <a:ext cx="91440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</a:rPr>
              <a:t>В ежегодных рождениях мальчиков обычно бывает больше(например в 2005 году на 1,2 тысяч)однако после 25 лет(а по данным ВПН-2002 года- уже с 18 лет) доля мужчин из-за ранней смертности начинает уменьшаться. В 2005 году от различных причин смерти умерло 19,4 тысяч жителей области рабочего возраста.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</a:rPr>
              <a:t>В целом смертность трудоспособных мужчин в 3,7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</a:rPr>
              <a:t> превышает женщин того же возраста.,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</a:rPr>
              <a:t>причем от инфекционных болезней в 4,9,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</a:rPr>
              <a:t>несчастных случаев, отравлений и травм в 4,7 раза,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</a:rPr>
              <a:t>болезней системы кровообращения в 4,1,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</a:rPr>
              <a:t>болезней органов дыхания в 4,7,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</a:rPr>
              <a:t>болезней органов пищеварения в 2,1,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</a:rPr>
              <a:t>новообразований в 2 раза. 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</p:txBody>
      </p:sp>
      <p:pic>
        <p:nvPicPr>
          <p:cNvPr id="24581" name="Picture 5" descr="C:\Documents and Settings\Admin\Рабочий стол\images (1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781642" y="2714620"/>
            <a:ext cx="1362357" cy="1386790"/>
          </a:xfrm>
          <a:prstGeom prst="rect">
            <a:avLst/>
          </a:prstGeom>
          <a:noFill/>
        </p:spPr>
      </p:pic>
      <p:pic>
        <p:nvPicPr>
          <p:cNvPr id="24582" name="Picture 6" descr="C:\Documents and Settings\Admin\Рабочий стол\images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952752" y="5087781"/>
            <a:ext cx="1404934" cy="1770217"/>
          </a:xfrm>
          <a:prstGeom prst="rect">
            <a:avLst/>
          </a:prstGeom>
          <a:noFill/>
        </p:spPr>
      </p:pic>
      <p:pic>
        <p:nvPicPr>
          <p:cNvPr id="24583" name="Picture 7" descr="C:\Documents and Settings\Admin\Рабочий стол\images (16)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08438" y="5384936"/>
            <a:ext cx="2606174" cy="14730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5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5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45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5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5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5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45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45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45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5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5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45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45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45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5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458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58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458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458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58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458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458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458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58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458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458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58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500"/>
                                        <p:tgtEl>
                                          <p:spTgt spid="245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2" dur="500"/>
                                        <p:tgtEl>
                                          <p:spTgt spid="245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5" dur="500"/>
                                        <p:tgtEl>
                                          <p:spTgt spid="245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8" dur="500"/>
                                        <p:tgtEl>
                                          <p:spTgt spid="245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1" dur="500"/>
                                        <p:tgtEl>
                                          <p:spTgt spid="245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4" dur="500"/>
                                        <p:tgtEl>
                                          <p:spTgt spid="2458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7" dur="500"/>
                                        <p:tgtEl>
                                          <p:spTgt spid="2458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0" dur="500"/>
                                        <p:tgtEl>
                                          <p:spTgt spid="2458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3" dur="500"/>
                                        <p:tgtEl>
                                          <p:spTgt spid="2458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6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9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2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5" dur="5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Documents and Settings\Admin\Рабочий стол\images (4).jpg"/>
          <p:cNvPicPr>
            <a:picLocks noChangeAspect="1" noChangeArrowheads="1"/>
          </p:cNvPicPr>
          <p:nvPr/>
        </p:nvPicPr>
        <p:blipFill>
          <a:blip r:embed="rId2" cstate="email">
            <a:lum bright="-10000" contrast="-1000"/>
          </a:blip>
          <a:srcRect/>
          <a:stretch>
            <a:fillRect/>
          </a:stretch>
        </p:blipFill>
        <p:spPr bwMode="auto">
          <a:xfrm>
            <a:off x="6572264" y="4927266"/>
            <a:ext cx="2577628" cy="1930733"/>
          </a:xfrm>
          <a:prstGeom prst="rect">
            <a:avLst/>
          </a:prstGeom>
          <a:noFill/>
          <a:effectLst>
            <a:outerShdw dist="50800" dir="3000000" sx="200000" sy="200000" algn="ctr" rotWithShape="0">
              <a:srgbClr val="000000">
                <a:alpha val="0"/>
              </a:srgbClr>
            </a:outerShdw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54326"/>
            <a:ext cx="8229600" cy="4570274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sz="4200" dirty="0" smtClean="0">
                <a:latin typeface="Monotype Corsiva" pitchFamily="66" charset="0"/>
              </a:rPr>
              <a:t>На Южном Урале отмечается рост рождаемости и сокращение младенческой смертности, сообщил Агентству новостей «Доступ» министр здравоохранения Челябинской области Виталий Тесленко во время доклада об итогах работы 2010 года и основных направлениях развития системы здравоохранения в регионе.</a:t>
            </a:r>
          </a:p>
          <a:p>
            <a:pPr>
              <a:buNone/>
            </a:pPr>
            <a:r>
              <a:rPr lang="ru-RU" sz="4200" dirty="0" smtClean="0">
                <a:latin typeface="Monotype Corsiva" pitchFamily="66" charset="0"/>
              </a:rPr>
              <a:t>«В 2010 году прирост количества новорожденных по сравнению с показателями 2009 года составил 1 тыс. 676 родившихся, при этом на 19% сократилась естественная убыль населения, в том числе снизились показатели младенческой смертности», – рассказал Виталий Тесленко.</a:t>
            </a:r>
          </a:p>
          <a:p>
            <a:pPr>
              <a:buNone/>
            </a:pPr>
            <a:r>
              <a:rPr lang="ru-RU" sz="4200" dirty="0" smtClean="0">
                <a:latin typeface="Monotype Corsiva" pitchFamily="66" charset="0"/>
              </a:rPr>
              <a:t>Он также отметил значительный разброс показателя детской смертности по территориям региона: от двух случаев в </a:t>
            </a:r>
            <a:r>
              <a:rPr lang="ru-RU" sz="4200" dirty="0" err="1" smtClean="0">
                <a:latin typeface="Monotype Corsiva" pitchFamily="66" charset="0"/>
              </a:rPr>
              <a:t>Южноуральском</a:t>
            </a:r>
            <a:r>
              <a:rPr lang="ru-RU" sz="4200" dirty="0" smtClean="0">
                <a:latin typeface="Monotype Corsiva" pitchFamily="66" charset="0"/>
              </a:rPr>
              <a:t> городском округе до 28 – в Нязепетровском муниципальном районе.</a:t>
            </a:r>
          </a:p>
          <a:p>
            <a:pPr>
              <a:buNone/>
            </a:pPr>
            <a:r>
              <a:rPr lang="ru-RU" sz="4200" dirty="0" smtClean="0">
                <a:latin typeface="Monotype Corsiva" pitchFamily="66" charset="0"/>
              </a:rPr>
              <a:t>«В Челябинской области возросли возможности по выхаживанию детей с экстремально низкой массой тела – в 2010 году выживаемость составила 54% от всех родившихся. Также впервые за всю историю детской хирургии в регионе летальность среди новорожденных с тяжелой хирургической патологией снизилась до 9%», – пояснил министр.</a:t>
            </a:r>
          </a:p>
          <a:p>
            <a:pPr>
              <a:buNone/>
            </a:pPr>
            <a:r>
              <a:rPr lang="ru-RU" sz="4200" dirty="0" smtClean="0">
                <a:latin typeface="Monotype Corsiva" pitchFamily="66" charset="0"/>
              </a:rPr>
              <a:t>Кроме того, продолжила свою работу внедренная в </a:t>
            </a:r>
            <a:r>
              <a:rPr lang="ru-RU" sz="4200" dirty="0" err="1" smtClean="0">
                <a:latin typeface="Monotype Corsiva" pitchFamily="66" charset="0"/>
              </a:rPr>
              <a:t>п</a:t>
            </a:r>
            <a:endParaRPr lang="ru-RU" sz="4200" dirty="0" smtClean="0">
              <a:latin typeface="Monotype Corsiva" pitchFamily="66" charset="0"/>
            </a:endParaRPr>
          </a:p>
          <a:p>
            <a:pPr>
              <a:buNone/>
            </a:pPr>
            <a:r>
              <a:rPr lang="ru-RU" sz="4200" dirty="0" err="1" smtClean="0">
                <a:latin typeface="Monotype Corsiva" pitchFamily="66" charset="0"/>
              </a:rPr>
              <a:t>еринатальных</a:t>
            </a:r>
            <a:r>
              <a:rPr lang="ru-RU" sz="4200" dirty="0" smtClean="0">
                <a:latin typeface="Monotype Corsiva" pitchFamily="66" charset="0"/>
              </a:rPr>
              <a:t> центрах методика внутриутробного </a:t>
            </a:r>
          </a:p>
          <a:p>
            <a:pPr>
              <a:buNone/>
            </a:pPr>
            <a:r>
              <a:rPr lang="ru-RU" sz="4200" dirty="0" smtClean="0">
                <a:latin typeface="Monotype Corsiva" pitchFamily="66" charset="0"/>
              </a:rPr>
              <a:t>переливания крови при резус-конфликтной беременности, </a:t>
            </a:r>
          </a:p>
          <a:p>
            <a:pPr>
              <a:buNone/>
            </a:pPr>
            <a:r>
              <a:rPr lang="ru-RU" sz="4200" dirty="0" smtClean="0">
                <a:latin typeface="Monotype Corsiva" pitchFamily="66" charset="0"/>
              </a:rPr>
              <a:t>что позволило спасти жизнь 30 новорожденным.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-53690" y="0"/>
            <a:ext cx="925137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Увеличилась рождаемость</a:t>
            </a:r>
          </a:p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в Челябинской области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935480"/>
            <a:ext cx="9144000" cy="492252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2900" dirty="0" smtClean="0">
                <a:latin typeface="Monotype Corsiva" pitchFamily="66" charset="0"/>
              </a:rPr>
              <a:t>Подсчитано что в Октябрьском районе проживает многодетные семьи их 154,  малообеспеченные семьи  109, неполные семьи  299, опекаемые 15, семьи с детьми инвалидами  23. Несовершеннолетних детей 1216.Помощь соц. защиты разделяется на несколько видов:  натуральная( одежда, обувь, питание) в этой помощи участвуют спонсоры нашего района (</a:t>
            </a:r>
            <a:r>
              <a:rPr lang="ru-RU" sz="2900" dirty="0" err="1" smtClean="0">
                <a:latin typeface="Monotype Corsiva" pitchFamily="66" charset="0"/>
              </a:rPr>
              <a:t>Дроженко</a:t>
            </a:r>
            <a:r>
              <a:rPr lang="ru-RU" sz="2900" dirty="0" smtClean="0">
                <a:latin typeface="Monotype Corsiva" pitchFamily="66" charset="0"/>
              </a:rPr>
              <a:t> Николай Иванович).  Магазин «Ветеран» работает для того что бы помогать людям нуждающихся в помощи, ведь во всех магазинах наценка на продукты составляет 30% а в этом магазине всего 10% и эта наценка идет на помощь людям. Но есть некоторые депутаты поставляющие  в соц. помощь – бытовую химию. Выделили деньги по многочисленным просьбам на кодировку 3-х женщин в 2009 году. Сотрудниками соц. помощи была разработана программа « Шанс» которая включает в  себя – кодировку, питание, средства контрацепции, гигиены. Они  посещают  с этой программой наших глав района(С.И. Величко, М. И. </a:t>
            </a:r>
            <a:r>
              <a:rPr lang="ru-RU" sz="2900" dirty="0" err="1" smtClean="0">
                <a:latin typeface="Monotype Corsiva" pitchFamily="66" charset="0"/>
              </a:rPr>
              <a:t>Молчана</a:t>
            </a:r>
            <a:r>
              <a:rPr lang="ru-RU" sz="2900" dirty="0" smtClean="0">
                <a:latin typeface="Monotype Corsiva" pitchFamily="66" charset="0"/>
              </a:rPr>
              <a:t>) уже два года, но программа не рассматривается, объясняется это тем  что нет денег. Социально – педагогическая помощь и социально психологическая помощь производят  беседы с родителями, с детьми, общение с психологом. И они помогают тем, кто желает изменить свою жизнь к лучшему, выбраться из трудного положения, помогают дать толчок.</a:t>
            </a:r>
          </a:p>
          <a:p>
            <a:pPr>
              <a:buNone/>
            </a:pPr>
            <a:r>
              <a:rPr lang="ru-RU" sz="2900" dirty="0" smtClean="0">
                <a:latin typeface="Monotype Corsiva" pitchFamily="66" charset="0"/>
              </a:rPr>
              <a:t>МУКЦСОА проводит работу с общеобразовательными учреждениями, чаще с классами там, где есть «трудные» дети. Целью такой помощи  добиться взаимопонимания между родителями и детьми.</a:t>
            </a:r>
          </a:p>
          <a:p>
            <a:pPr>
              <a:buNone/>
            </a:pPr>
            <a:r>
              <a:rPr lang="ru-RU" sz="2900" dirty="0" smtClean="0">
                <a:latin typeface="Monotype Corsiva" pitchFamily="66" charset="0"/>
              </a:rPr>
              <a:t>Так же на базе МУКЦСОА проходит школа для молодых мам. Сотрудники учреждения оказывают помощь в подборе документов по программам  «Молодая семья» , « Материнский  капитал»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-92418" y="0"/>
            <a:ext cx="932883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Рождаемость и смертность</a:t>
            </a:r>
          </a:p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в Октябрьском районе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142984"/>
            <a:ext cx="8472518" cy="550072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Государство по их мнению помогает лишь тем что выдает сотрудникам заработную плату, по их словам за их труд копейки. И  на вопрос что бы вы посоветовали государству предпринять для повышения рождаемости в нашем районе. Они ответили, нужно усилить контроль  за выделяемыми деньгами, которое предоставляет  государство и соц. помощь детям из неблагополучных семей, многодетным семьям…( на приобретение школьных принадлежностей, деньги для детей со сложной психикой и различными тяжелыми заболеваниями) Но зачастую выделяемые деньги не контролируются и поэтому родители используют их на себя, на свою болезнь-алкоголизм. И еще нужно предоставить людям работу, люди потянуться, ведь главная проблема в районе безработица отсюда и начало алкоголизма.</a:t>
            </a:r>
          </a:p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Следующим моим шагом  было посещение администрации района, где  мне предоставили  список программ реализуемых в Октябрьском районе. Который включает в себя: поддержку молодых семей в улучшении жилищных условий, что является важнейшим  направлением жилищной политики  Октябрьского муниципального района. Программа направлена на реализацию одного из приоритетных направлений  целевой  программы « Доступное и  комфортное жилье - гражданам России». В нашем районе  в этой программе  проявили желание участвовать  68 молодых семей (1.01.11).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57298"/>
            <a:ext cx="9144000" cy="5500702"/>
          </a:xfrm>
        </p:spPr>
        <p:txBody>
          <a:bodyPr>
            <a:normAutofit fontScale="77500" lnSpcReduction="20000"/>
          </a:bodyPr>
          <a:lstStyle/>
          <a:p>
            <a:pPr lvl="0">
              <a:buNone/>
            </a:pPr>
            <a:r>
              <a:rPr lang="ru-RU" dirty="0" smtClean="0">
                <a:latin typeface="Monotype Corsiva" pitchFamily="66" charset="0"/>
              </a:rPr>
              <a:t>Развить систему  государственной поддержки молодых семей путём предоставления им  социальных выплат.</a:t>
            </a:r>
          </a:p>
          <a:p>
            <a:pPr lvl="0">
              <a:buNone/>
            </a:pPr>
            <a:r>
              <a:rPr lang="ru-RU" dirty="0" smtClean="0">
                <a:latin typeface="Monotype Corsiva" pitchFamily="66" charset="0"/>
              </a:rPr>
              <a:t>Создание  условий для привлечения внебюджетных источников при решении жилищной проблемы.</a:t>
            </a:r>
          </a:p>
          <a:p>
            <a:pPr lvl="0">
              <a:buNone/>
            </a:pPr>
            <a:r>
              <a:rPr lang="ru-RU" dirty="0" smtClean="0">
                <a:latin typeface="Monotype Corsiva" pitchFamily="66" charset="0"/>
              </a:rPr>
              <a:t>Создание условий для развития системы ипотечного жилищного кредитования.</a:t>
            </a:r>
          </a:p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Участниками программы  может быть молодая семья нуждающаяся в улучшении жилищных условий, возраст супругов которой не превышает 35 лет, либо неполная семья, возраст которой не превышает 35 лет, и  имеющая одного или более детей.</a:t>
            </a:r>
          </a:p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 </a:t>
            </a:r>
          </a:p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Районный врач-педиатр </a:t>
            </a:r>
            <a:r>
              <a:rPr lang="ru-RU" dirty="0" err="1" smtClean="0">
                <a:latin typeface="Monotype Corsiva" pitchFamily="66" charset="0"/>
              </a:rPr>
              <a:t>Вырупаева</a:t>
            </a:r>
            <a:r>
              <a:rPr lang="ru-RU" dirty="0" smtClean="0">
                <a:latin typeface="Monotype Corsiva" pitchFamily="66" charset="0"/>
              </a:rPr>
              <a:t> Г.М. заявила, что  дети рожденные в 2010 году делятся на  4 группы здоровья:</a:t>
            </a:r>
          </a:p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1)Совершенно здоровые дети-12%</a:t>
            </a:r>
          </a:p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2)Дети с незначительными заболеваниями(ОРВИ)-60-65%</a:t>
            </a:r>
          </a:p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3)Дети с многочисленными заболеваниями-25%</a:t>
            </a:r>
          </a:p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4)Дети инвалиды-3%</a:t>
            </a:r>
          </a:p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В нашем районе родилось 2 ребенка с болезнью- Дауна. Мамы этих детей в возрасте 37-40 лет, были предупреждены о заболевании их детей, на что они ответили -  будем рожать, но сейчас жалеют об этом.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3224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Задачи  такой программы :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0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1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" dur="1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9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1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2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4" dur="1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457200" y="735151"/>
            <a:ext cx="621507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В методкабинете по демографической ситуации в нашем районе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мне предоставили следующую информацию: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457200" y="1935480"/>
          <a:ext cx="6581801" cy="1071567"/>
        </p:xfrm>
        <a:graphic>
          <a:graphicData uri="http://schemas.openxmlformats.org/drawingml/2006/table">
            <a:tbl>
              <a:tblPr/>
              <a:tblGrid>
                <a:gridCol w="1527422"/>
                <a:gridCol w="819254"/>
                <a:gridCol w="860911"/>
                <a:gridCol w="847025"/>
                <a:gridCol w="860911"/>
                <a:gridCol w="874796"/>
                <a:gridCol w="791482"/>
              </a:tblGrid>
              <a:tr h="35718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2005 год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2006 год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2007 год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2008 год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2009 год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2010 год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18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Родившихся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280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277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301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369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338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324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18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Умерших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400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360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395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403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371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414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0" y="3007047"/>
            <a:ext cx="8053295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Мы видим, что смертность возрастает, но и рождаемость к 2010 год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у увеличивается по сравнению с предыдущими годами. На вопрос, почему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смертность превышает - мне ответили, что не рожают молодые женщины,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ведь нет условий, трудно сейчас самим выживать,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а еще ребенок. Старое население умирает, а молодых мало.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На вопрос- как вы думаете делает ли что-нибудь наша администрация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для повышения рождаемости-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мне ответили громко НЕТ!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Ведь те деньги, которые выделяет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государство РФ уходят не известно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куда.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Нет четкого контроля.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</p:txBody>
      </p:sp>
      <p:sp>
        <p:nvSpPr>
          <p:cNvPr id="28679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8678" name="Object 6"/>
          <p:cNvGraphicFramePr>
            <a:graphicFrameLocks/>
          </p:cNvGraphicFramePr>
          <p:nvPr/>
        </p:nvGraphicFramePr>
        <p:xfrm>
          <a:off x="3714750" y="4933950"/>
          <a:ext cx="5429250" cy="1917700"/>
        </p:xfrm>
        <a:graphic>
          <a:graphicData uri="http://schemas.openxmlformats.org/presentationml/2006/ole">
            <p:oleObj spid="_x0000_s28678" name="Worksheet" r:id="rId3" imgW="5038568" imgH="1714372" progId="Excel.Sheet.8">
              <p:embed/>
            </p:oleObj>
          </a:graphicData>
        </a:graphic>
      </p:graphicFrame>
      <p:sp>
        <p:nvSpPr>
          <p:cNvPr id="28680" name="Rectangle 8"/>
          <p:cNvSpPr>
            <a:spLocks noChangeArrowheads="1"/>
          </p:cNvSpPr>
          <p:nvPr/>
        </p:nvSpPr>
        <p:spPr bwMode="auto">
          <a:xfrm>
            <a:off x="0" y="1724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86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286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86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86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86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86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86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86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86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867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867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867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867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867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8" dur="5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2867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Рисунок 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50" y="1143000"/>
            <a:ext cx="3914775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Рисунок 1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6313" y="1143000"/>
            <a:ext cx="3724275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Рисунок 1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063" y="4143375"/>
            <a:ext cx="3581400" cy="241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5" cstate="email"/>
          <a:srcRect/>
          <a:stretch>
            <a:fillRect/>
          </a:stretch>
        </p:blipFill>
        <p:spPr>
          <a:xfrm>
            <a:off x="4857750" y="3714750"/>
            <a:ext cx="3787775" cy="2609850"/>
          </a:xfrm>
          <a:noFill/>
        </p:spPr>
      </p:pic>
      <p:sp>
        <p:nvSpPr>
          <p:cNvPr id="8" name="TextBox 7"/>
          <p:cNvSpPr txBox="1"/>
          <p:nvPr/>
        </p:nvSpPr>
        <p:spPr>
          <a:xfrm>
            <a:off x="357188" y="142875"/>
            <a:ext cx="8572500" cy="954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rgbClr val="FF0000"/>
                </a:solidFill>
                <a:latin typeface="+mn-lt"/>
                <a:cs typeface="Arial" pitchFamily="34" charset="0"/>
              </a:rPr>
              <a:t>Рождаемость и смертность в Октябрьском районе</a:t>
            </a: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Рисунок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4826000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Рисунок 1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10100" y="3714750"/>
            <a:ext cx="4533900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Рисунок 19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18013" y="0"/>
            <a:ext cx="4725987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3133725"/>
            <a:ext cx="4357688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00042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038740"/>
          </a:xfrm>
        </p:spPr>
        <p:txBody>
          <a:bodyPr>
            <a:normAutofit fontScale="92500" lnSpcReduction="20000"/>
          </a:bodyPr>
          <a:lstStyle/>
          <a:p>
            <a:pPr marL="514350" lvl="0" indent="-514350" algn="ctr">
              <a:buFont typeface="+mj-lt"/>
              <a:buAutoNum type="arabicPeriod"/>
            </a:pPr>
            <a:r>
              <a:rPr lang="ru-RU" dirty="0" smtClean="0">
                <a:latin typeface="Monotype Corsiva" pitchFamily="66" charset="0"/>
                <a:cs typeface="Times New Roman" pitchFamily="18" charset="0"/>
              </a:rPr>
              <a:t>Привлечь внимание к важнейшей проблеме современности</a:t>
            </a:r>
          </a:p>
          <a:p>
            <a:pPr marL="514350" lvl="0" indent="-514350" algn="ctr">
              <a:buFont typeface="+mj-lt"/>
              <a:buAutoNum type="arabicPeriod"/>
            </a:pPr>
            <a:r>
              <a:rPr lang="ru-RU" dirty="0" smtClean="0">
                <a:latin typeface="Monotype Corsiva" pitchFamily="66" charset="0"/>
                <a:cs typeface="Times New Roman" pitchFamily="18" charset="0"/>
              </a:rPr>
              <a:t>выяснить причины убыли населения</a:t>
            </a:r>
          </a:p>
          <a:p>
            <a:pPr marL="514350" lvl="0" indent="-514350" algn="ctr">
              <a:buFont typeface="+mj-lt"/>
              <a:buAutoNum type="arabicPeriod"/>
            </a:pPr>
            <a:r>
              <a:rPr lang="ru-RU" dirty="0" smtClean="0">
                <a:latin typeface="Monotype Corsiva" pitchFamily="66" charset="0"/>
                <a:cs typeface="Times New Roman" pitchFamily="18" charset="0"/>
              </a:rPr>
              <a:t>Показать зависимость будущего страны от решения этой проблемы</a:t>
            </a:r>
          </a:p>
          <a:p>
            <a:pPr marL="514350" lvl="0" indent="-514350" algn="ctr">
              <a:buFont typeface="+mj-lt"/>
              <a:buAutoNum type="arabicPeriod"/>
            </a:pPr>
            <a:r>
              <a:rPr lang="ru-RU" dirty="0" smtClean="0">
                <a:latin typeface="Monotype Corsiva" pitchFamily="66" charset="0"/>
                <a:cs typeface="Times New Roman" pitchFamily="18" charset="0"/>
              </a:rPr>
              <a:t>Воспитать потребность в здоровом образе жизни</a:t>
            </a:r>
          </a:p>
          <a:p>
            <a:pPr marL="514350" lvl="0" indent="-514350" algn="ctr">
              <a:buFont typeface="+mj-lt"/>
              <a:buAutoNum type="arabicPeriod"/>
            </a:pPr>
            <a:r>
              <a:rPr lang="ru-RU" dirty="0" smtClean="0">
                <a:latin typeface="Monotype Corsiva" pitchFamily="66" charset="0"/>
                <a:cs typeface="Times New Roman" pitchFamily="18" charset="0"/>
              </a:rPr>
              <a:t>Дать навыки профессионального общения и поведения через деловую игру</a:t>
            </a:r>
          </a:p>
          <a:p>
            <a:pPr marL="514350" lvl="0" indent="-514350" algn="ctr">
              <a:buFont typeface="+mj-lt"/>
              <a:buAutoNum type="arabicPeriod"/>
            </a:pPr>
            <a:r>
              <a:rPr lang="ru-RU" dirty="0" smtClean="0">
                <a:latin typeface="Monotype Corsiva" pitchFamily="66" charset="0"/>
                <a:cs typeface="Times New Roman" pitchFamily="18" charset="0"/>
              </a:rPr>
              <a:t>Закрепить умение составлять учебные проекты</a:t>
            </a:r>
          </a:p>
          <a:p>
            <a:pPr marL="514350" lvl="0" indent="-514350" algn="ctr">
              <a:buFont typeface="+mj-lt"/>
              <a:buAutoNum type="arabicPeriod"/>
            </a:pPr>
            <a:r>
              <a:rPr lang="ru-RU" dirty="0" smtClean="0">
                <a:latin typeface="Monotype Corsiva" pitchFamily="66" charset="0"/>
                <a:cs typeface="Times New Roman" pitchFamily="18" charset="0"/>
              </a:rPr>
              <a:t>Развивать потребность самостоятельного приобретения знаний и исследовательской работе.</a:t>
            </a:r>
          </a:p>
          <a:p>
            <a:pPr marL="514350" lvl="0" indent="-514350" algn="ctr">
              <a:buFont typeface="+mj-lt"/>
              <a:buAutoNum type="arabicPeriod"/>
            </a:pPr>
            <a:r>
              <a:rPr lang="ru-RU" dirty="0" smtClean="0">
                <a:latin typeface="Monotype Corsiva" pitchFamily="66" charset="0"/>
                <a:cs typeface="Times New Roman" pitchFamily="18" charset="0"/>
              </a:rPr>
              <a:t>Остановить вымирание населения.</a:t>
            </a:r>
          </a:p>
          <a:p>
            <a:pPr marL="514350" lvl="0" indent="-514350" algn="ctr">
              <a:buFont typeface="+mj-lt"/>
              <a:buAutoNum type="arabicPeriod"/>
            </a:pPr>
            <a:r>
              <a:rPr lang="ru-RU" dirty="0" smtClean="0">
                <a:latin typeface="Monotype Corsiva" pitchFamily="66" charset="0"/>
                <a:cs typeface="Times New Roman" pitchFamily="18" charset="0"/>
              </a:rPr>
              <a:t>Здоровые родители – здоровые дети.</a:t>
            </a:r>
          </a:p>
          <a:p>
            <a:pPr marL="514350" lvl="0" indent="-514350" algn="ctr">
              <a:buFont typeface="+mj-lt"/>
              <a:buAutoNum type="arabicPeriod"/>
            </a:pPr>
            <a:r>
              <a:rPr lang="ru-RU" dirty="0" smtClean="0">
                <a:latin typeface="Monotype Corsiva" pitchFamily="66" charset="0"/>
                <a:cs typeface="Times New Roman" pitchFamily="18" charset="0"/>
              </a:rPr>
              <a:t>Школа – центр содействия здоровью детей.</a:t>
            </a:r>
          </a:p>
          <a:p>
            <a:pPr marL="514350" lvl="0" indent="-514350" algn="ctr">
              <a:buFont typeface="+mj-lt"/>
              <a:buAutoNum type="arabicPeriod"/>
            </a:pPr>
            <a:r>
              <a:rPr lang="ru-RU" dirty="0" smtClean="0">
                <a:latin typeface="Monotype Corsiva" pitchFamily="66" charset="0"/>
                <a:cs typeface="Times New Roman" pitchFamily="18" charset="0"/>
              </a:rPr>
              <a:t>Здоровая нация – сильная страна.</a:t>
            </a:r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785918" y="285728"/>
            <a:ext cx="48926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Цели проекта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935480"/>
            <a:ext cx="9144000" cy="492252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Скородумов С.М. врач МУЗ « Октябрьская ЦРБ»</a:t>
            </a:r>
          </a:p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В текущем году наметилась положительная динамика в ситуации по туберкулезу в районе : отмечается снижение 3 основных показателей </a:t>
            </a:r>
            <a:r>
              <a:rPr lang="ru-RU" dirty="0" err="1" smtClean="0">
                <a:latin typeface="Monotype Corsiva" pitchFamily="66" charset="0"/>
              </a:rPr>
              <a:t>бацилярности</a:t>
            </a:r>
            <a:r>
              <a:rPr lang="ru-RU" dirty="0" smtClean="0">
                <a:latin typeface="Monotype Corsiva" pitchFamily="66" charset="0"/>
              </a:rPr>
              <a:t> ,заболеваемости и распространения туберкулеза . Количество рецидивов по сравнению 2009 годом, выявлены 2 больных с распространенными ,далеко зашедшими формами туберкулеза, среди умерших от туберкулеза 1 больной со сроком наблюдения менее года .</a:t>
            </a:r>
          </a:p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На учет по туберкулезу на сегодняшний день взято 27 больных, это 71 % от уровня заболеваемости за 2010 .</a:t>
            </a:r>
          </a:p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Распространенность туберкулеза по сравнению с прошлым годом уменьшилось на  3 %. )</a:t>
            </a:r>
          </a:p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В этом году с рецидивами туберкулеза взято 7 больных, в прошлом году у 2 больных выявлены рецидивы туберкулеза. Из 27 впервые выявленных больных 21 мужчина и  женщин. </a:t>
            </a:r>
          </a:p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Портнов Ю.А. врач МУЗ «Октябрьская ЦРБ» </a:t>
            </a:r>
          </a:p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Алкоголизм и наркомания  в Октябрьском районе. </a:t>
            </a:r>
          </a:p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Существует 2 вида учета: профессиональный и диспансерный.</a:t>
            </a:r>
          </a:p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 В 2010 году взято на учет 39 человек, с диагнозом алкоголизм 24, </a:t>
            </a:r>
          </a:p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наркомания 12.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63817" y="357166"/>
            <a:ext cx="6734536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Заболеваемость в</a:t>
            </a:r>
          </a:p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Октябрьском районе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30721" name="Picture 1" descr="C:\Documents and Settings\Admin\Рабочий стол\images (17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610350" y="5057775"/>
            <a:ext cx="2533650" cy="1800225"/>
          </a:xfrm>
          <a:prstGeom prst="rect">
            <a:avLst/>
          </a:prstGeom>
          <a:noFill/>
        </p:spPr>
      </p:pic>
      <p:pic>
        <p:nvPicPr>
          <p:cNvPr id="30723" name="Picture 3" descr="C:\Documents and Settings\Admin\Рабочий стол\images (19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98352" y="0"/>
            <a:ext cx="1545647" cy="207645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71612"/>
            <a:ext cx="9144000" cy="528638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В нашем районе проживает свыше 14 тысяч человек в возрасте до 30 лет, из них детского и подросткового возраста - около 5 тысяч. В образовательных учреждениях и ПУ-116 обучается более 2700 человек. На учете в КДН на конец года состояли 38 подростков за совершение противоправных деяний, 15 несовершеннолетних значатся на учете в наркологической службе с диагнозом ранняя алкоголизация, </a:t>
            </a:r>
            <a:r>
              <a:rPr lang="ru-RU" dirty="0" err="1" smtClean="0"/>
              <a:t>нарко-токсикомания</a:t>
            </a:r>
            <a:r>
              <a:rPr lang="ru-RU" dirty="0" smtClean="0"/>
              <a:t>. </a:t>
            </a:r>
          </a:p>
          <a:p>
            <a:r>
              <a:rPr lang="ru-RU" dirty="0" smtClean="0"/>
              <a:t>В 2010 году рост подростковой преступности оказался существеннее выше прошлогоднего, он составил 62%, но большей частью не из-за увеличения количества несовершеннолетних нарушителей закона, а потому что каждый из них совершил по несколько преступлений. В 2009 году их было совершено 37, а в 2010 было совершено 60. В 2010 году было зафиксировано увеличение количества подростков занимающихся токсикоманией. 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9049" y="461665"/>
            <a:ext cx="89059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Наркоситуация в районе.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026" name="Object 1"/>
          <p:cNvGraphicFramePr>
            <a:graphicFrameLocks/>
          </p:cNvGraphicFramePr>
          <p:nvPr/>
        </p:nvGraphicFramePr>
        <p:xfrm>
          <a:off x="0" y="2026860"/>
          <a:ext cx="7143750" cy="3214688"/>
        </p:xfrm>
        <a:graphic>
          <a:graphicData uri="http://schemas.openxmlformats.org/presentationml/2006/ole">
            <p:oleObj spid="_x0000_s27650" name="Диаграмма" r:id="rId3" imgW="5543702" imgH="1324051" progId="Excel.Sheet.8">
              <p:embed/>
            </p:oleObj>
          </a:graphicData>
        </a:graphic>
      </p:graphicFrame>
      <p:sp>
        <p:nvSpPr>
          <p:cNvPr id="1029" name="Rectangle 3"/>
          <p:cNvSpPr>
            <a:spLocks noChangeArrowheads="1"/>
          </p:cNvSpPr>
          <p:nvPr/>
        </p:nvSpPr>
        <p:spPr bwMode="auto">
          <a:xfrm>
            <a:off x="0" y="1781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1030" name="Picture 4" descr="E:\проект\DSCN198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143750" y="3214688"/>
            <a:ext cx="2000250" cy="364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36880" y="457200"/>
            <a:ext cx="926606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Сводка по ОВД Октябрьского </a:t>
            </a:r>
          </a:p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района 2004-2011 гг.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К сожалению, здоровье населения России ухудшается из года в год, что крайне неблагоприятно влияет на демографическую ситуацию. Так, средняя продолжительность жизни россиян ныне всего около 65 лет, а у мужчин — 57-58 лет и имеет тенденцию к снижению. По прогнозам, если ничего не изменится в сохранении здоровья населения, к 2020 году смертность российских мужчин будет самой высокой в мир. По другим данным, за предстоящие 30 лет общее снижение ожидаемой продолжительности жизни может составить более 10 лет для мужчин и около 9 лет для женщин, в результате чего ожидаемая продолжительность жизни мужчин опустится ниже 50 лет, а у женщин будет лишь незначительно выше 60 лет. На 2003 г. в стране в трудоспособном возрасте на 1000 мужчин приходилось 1065 женщин. </a:t>
            </a:r>
          </a:p>
          <a:p>
            <a:pPr>
              <a:buNone/>
            </a:pPr>
            <a:r>
              <a:rPr lang="ru-RU" dirty="0" smtClean="0"/>
              <a:t>Через 30 лет, если ничего не изменится</a:t>
            </a:r>
          </a:p>
          <a:p>
            <a:pPr>
              <a:buNone/>
            </a:pPr>
            <a:r>
              <a:rPr lang="ru-RU" dirty="0" smtClean="0"/>
              <a:t> в вопросе сохранения населения, </a:t>
            </a:r>
          </a:p>
          <a:p>
            <a:pPr>
              <a:buNone/>
            </a:pPr>
            <a:r>
              <a:rPr lang="ru-RU" dirty="0" smtClean="0"/>
              <a:t>этот перевес достигнет 1219 женщин</a:t>
            </a:r>
          </a:p>
          <a:p>
            <a:pPr>
              <a:buNone/>
            </a:pPr>
            <a:r>
              <a:rPr lang="ru-RU" dirty="0" smtClean="0"/>
              <a:t> на 1000 мужчин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38025" y="181154"/>
            <a:ext cx="726795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Здоровье населения </a:t>
            </a:r>
          </a:p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России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36866" name="Picture 2" descr="C:\Documents and Settings\Admin\Рабочий стол\images (20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1000108"/>
            <a:ext cx="2571768" cy="935372"/>
          </a:xfrm>
          <a:prstGeom prst="rect">
            <a:avLst/>
          </a:prstGeom>
          <a:noFill/>
        </p:spPr>
      </p:pic>
      <p:pic>
        <p:nvPicPr>
          <p:cNvPr id="36867" name="Picture 3" descr="C:\Documents and Settings\Admin\Рабочий стол\images (21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00761" y="4503604"/>
            <a:ext cx="3143240" cy="2354396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43050"/>
            <a:ext cx="8229600" cy="438912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sz="2800" dirty="0" smtClean="0">
                <a:latin typeface="Monotype Corsiva" pitchFamily="66" charset="0"/>
              </a:rPr>
              <a:t>Численность постоянного населения России на 1 января 2009 г. составила 141,9 миллиона человек, уменьшившись в 2008 г. на 121,4 тысячи человек, или на 0,085% (в 2007 г. - на 212,1 тысячи человек, или на 0,15%). Сокращение численности населения происходило из-за естественной убыли населения, которая в 2008 г. уменьшилась по сравнению с 2007 г. на 106,8 тысячи человек. Увеличившийся миграционный прирост на 66,6% компенсировал численные потери населения.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0490" y="357166"/>
            <a:ext cx="907351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Сокращение численности</a:t>
            </a:r>
          </a:p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населения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35842" name="Picture 2" descr="C:\Documents and Settings\Admin\Рабочий стол\images (3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786578" y="5142800"/>
            <a:ext cx="2286932" cy="1715199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Содержимое 2"/>
          <p:cNvSpPr>
            <a:spLocks noGrp="1"/>
          </p:cNvSpPr>
          <p:nvPr>
            <p:ph idx="1"/>
          </p:nvPr>
        </p:nvSpPr>
        <p:spPr>
          <a:xfrm>
            <a:off x="142844" y="1396821"/>
            <a:ext cx="9001156" cy="5461179"/>
          </a:xfrm>
        </p:spPr>
        <p:txBody>
          <a:bodyPr>
            <a:normAutofit fontScale="85000" lnSpcReduction="10000"/>
          </a:bodyPr>
          <a:lstStyle/>
          <a:p>
            <a:pPr eaLnBrk="1" hangingPunct="1">
              <a:buFont typeface="Wingdings 2" pitchFamily="18" charset="2"/>
              <a:buNone/>
            </a:pPr>
            <a:r>
              <a:rPr lang="ru-RU" sz="1900" dirty="0" smtClean="0">
                <a:latin typeface="Monotype Corsiva" pitchFamily="66" charset="0"/>
                <a:cs typeface="Arial" pitchFamily="34" charset="0"/>
              </a:rPr>
              <a:t>На 2010-2015 годы прогнозируются следующие показатели уменьшения численности населения  (среднегодовые показатели прироста, %):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900" dirty="0" smtClean="0">
                <a:latin typeface="Monotype Corsiva" pitchFamily="66" charset="0"/>
                <a:cs typeface="Arial" pitchFamily="34" charset="0"/>
              </a:rPr>
              <a:t>1.  Болгария              -0,80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900" dirty="0" smtClean="0">
                <a:latin typeface="Monotype Corsiva" pitchFamily="66" charset="0"/>
                <a:cs typeface="Arial" pitchFamily="34" charset="0"/>
              </a:rPr>
              <a:t>2.  Украина               -0,79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900" dirty="0" smtClean="0">
                <a:latin typeface="Monotype Corsiva" pitchFamily="66" charset="0"/>
                <a:cs typeface="Arial" pitchFamily="34" charset="0"/>
              </a:rPr>
              <a:t>3.  Беларусь              -0,57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900" dirty="0" smtClean="0">
                <a:latin typeface="Monotype Corsiva" pitchFamily="66" charset="0"/>
                <a:cs typeface="Arial" pitchFamily="34" charset="0"/>
              </a:rPr>
              <a:t>4.  Россия                  -0,56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900" dirty="0" smtClean="0">
                <a:latin typeface="Monotype Corsiva" pitchFamily="66" charset="0"/>
                <a:cs typeface="Arial" pitchFamily="34" charset="0"/>
              </a:rPr>
              <a:t>5.  Грузия                  -0,53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900" dirty="0" smtClean="0">
                <a:latin typeface="Monotype Corsiva" pitchFamily="66" charset="0"/>
                <a:cs typeface="Arial" pitchFamily="34" charset="0"/>
              </a:rPr>
              <a:t>6.  Румыния               -0,53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900" dirty="0" smtClean="0">
                <a:latin typeface="Monotype Corsiva" pitchFamily="66" charset="0"/>
                <a:cs typeface="Arial" pitchFamily="34" charset="0"/>
              </a:rPr>
              <a:t>7.  Латвия                  -0,49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900" dirty="0" smtClean="0">
                <a:latin typeface="Monotype Corsiva" pitchFamily="66" charset="0"/>
                <a:cs typeface="Arial" pitchFamily="34" charset="0"/>
              </a:rPr>
              <a:t>8.  Литва                    - 0,44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900" dirty="0" smtClean="0">
                <a:latin typeface="Monotype Corsiva" pitchFamily="66" charset="0"/>
                <a:cs typeface="Arial" pitchFamily="34" charset="0"/>
              </a:rPr>
              <a:t>9.  Хорватия              -0,34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900" dirty="0" smtClean="0">
                <a:latin typeface="Monotype Corsiva" pitchFamily="66" charset="0"/>
                <a:cs typeface="Arial" pitchFamily="34" charset="0"/>
              </a:rPr>
              <a:t>10. Молдова              -0,34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900" dirty="0" smtClean="0">
                <a:latin typeface="Monotype Corsiva" pitchFamily="66" charset="0"/>
                <a:cs typeface="Arial" pitchFamily="34" charset="0"/>
              </a:rPr>
              <a:t> 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900" dirty="0" smtClean="0">
                <a:latin typeface="Monotype Corsiva" pitchFamily="66" charset="0"/>
                <a:cs typeface="Arial" pitchFamily="34" charset="0"/>
              </a:rPr>
              <a:t>Это Топ-10 стран, где ожидаются наиболее быстрые темпы сокращения численности населения. Интересно, что в Топ-25 по этому показателю входит 21 страна с социалистическим прошлым (включая Кубу) и только 4 страны без такого прошлого - Япония, Виргинские о-ва, Германия и Италия. Во всех этих странах ожидается уменьшение численности населения.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900" dirty="0" smtClean="0">
                <a:latin typeface="Monotype Corsiva" pitchFamily="66" charset="0"/>
                <a:cs typeface="Arial" pitchFamily="34" charset="0"/>
              </a:rPr>
              <a:t> 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900" dirty="0" smtClean="0">
                <a:latin typeface="Monotype Corsiva" pitchFamily="66" charset="0"/>
                <a:cs typeface="Arial" pitchFamily="34" charset="0"/>
              </a:rPr>
              <a:t>Похоже, что социалистическое прошлое продолжает оказывать влияние на динамику народонаселения стран мира.</a:t>
            </a:r>
          </a:p>
          <a:p>
            <a:pPr eaLnBrk="1" hangingPunct="1">
              <a:buNone/>
            </a:pPr>
            <a:r>
              <a:rPr lang="ru-RU" sz="1900" dirty="0" smtClean="0">
                <a:latin typeface="Monotype Corsiva" pitchFamily="66" charset="0"/>
                <a:cs typeface="Arial" pitchFamily="34" charset="0"/>
              </a:rPr>
              <a:t> </a:t>
            </a:r>
          </a:p>
          <a:p>
            <a:pPr eaLnBrk="1" hangingPunct="1"/>
            <a:endParaRPr lang="ru-RU" dirty="0" smtClean="0"/>
          </a:p>
        </p:txBody>
      </p:sp>
      <p:pic>
        <p:nvPicPr>
          <p:cNvPr id="21508" name="Рисунок 3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143500" y="1803400"/>
            <a:ext cx="3582988" cy="268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-223003" y="319603"/>
            <a:ext cx="9367003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Прогнозные оценки дальнейшего развития </a:t>
            </a:r>
          </a:p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демографических процессов в России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215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215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215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2150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8" dur="500"/>
                                        <p:tgtEl>
                                          <p:spTgt spid="2150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1" dur="500"/>
                                        <p:tgtEl>
                                          <p:spTgt spid="2150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4" dur="500"/>
                                        <p:tgtEl>
                                          <p:spTgt spid="2150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2150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27599" y="1012150"/>
            <a:ext cx="6368025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Спасибо</a:t>
            </a:r>
          </a:p>
          <a:p>
            <a:pPr algn="ctr"/>
            <a:r>
              <a:rPr lang="ru-RU" sz="66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за внимание!!!</a:t>
            </a:r>
            <a:endParaRPr lang="ru-RU" sz="66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7890" name="Picture 2" descr="C:\Documents and Settings\Admin\Рабочий стол\images (22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2286000" cy="1504950"/>
          </a:xfrm>
          <a:prstGeom prst="rect">
            <a:avLst/>
          </a:prstGeom>
          <a:noFill/>
        </p:spPr>
      </p:pic>
      <p:pic>
        <p:nvPicPr>
          <p:cNvPr id="37891" name="Picture 3" descr="C:\Documents and Settings\Admin\Рабочий стол\images (23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57620" y="0"/>
            <a:ext cx="1885950" cy="1247775"/>
          </a:xfrm>
          <a:prstGeom prst="rect">
            <a:avLst/>
          </a:prstGeom>
          <a:noFill/>
        </p:spPr>
      </p:pic>
      <p:pic>
        <p:nvPicPr>
          <p:cNvPr id="37892" name="Picture 4" descr="C:\Documents and Settings\Admin\Рабочий стол\22648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429520" y="3135808"/>
            <a:ext cx="1381121" cy="1593342"/>
          </a:xfrm>
          <a:prstGeom prst="rect">
            <a:avLst/>
          </a:prstGeom>
          <a:noFill/>
        </p:spPr>
      </p:pic>
      <p:pic>
        <p:nvPicPr>
          <p:cNvPr id="37893" name="Picture 5" descr="C:\Documents and Settings\Admin\Рабочий стол\images (24)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72000" y="3135808"/>
            <a:ext cx="2524125" cy="1809750"/>
          </a:xfrm>
          <a:prstGeom prst="rect">
            <a:avLst/>
          </a:prstGeom>
          <a:noFill/>
        </p:spPr>
      </p:pic>
      <p:pic>
        <p:nvPicPr>
          <p:cNvPr id="37894" name="Picture 6" descr="C:\Documents and Settings\Admin\Рабочий стол\images (25)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962275" y="4945558"/>
            <a:ext cx="2552700" cy="1790700"/>
          </a:xfrm>
          <a:prstGeom prst="rect">
            <a:avLst/>
          </a:prstGeom>
          <a:noFill/>
        </p:spPr>
      </p:pic>
      <p:pic>
        <p:nvPicPr>
          <p:cNvPr id="37895" name="Picture 7" descr="C:\Documents and Settings\Admin\Рабочий стол\51_children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2334" y="3507501"/>
            <a:ext cx="2233666" cy="3350499"/>
          </a:xfrm>
          <a:prstGeom prst="rect">
            <a:avLst/>
          </a:prstGeom>
          <a:noFill/>
        </p:spPr>
      </p:pic>
      <p:pic>
        <p:nvPicPr>
          <p:cNvPr id="37896" name="Picture 8" descr="C:\Documents and Settings\Admin\Рабочий стол\226484_224039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517638" y="0"/>
            <a:ext cx="2626362" cy="1785926"/>
          </a:xfrm>
          <a:prstGeom prst="rect">
            <a:avLst/>
          </a:prstGeom>
          <a:noFill/>
        </p:spPr>
      </p:pic>
      <p:pic>
        <p:nvPicPr>
          <p:cNvPr id="37897" name="Picture 9" descr="C:\Documents and Settings\Admin\Рабочий стол\213107_211676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738938" y="5262334"/>
            <a:ext cx="2405062" cy="15956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Monotype Corsiva" pitchFamily="66" charset="0"/>
              </a:rPr>
              <a:t>Основополагающий вопрос:</a:t>
            </a:r>
            <a:r>
              <a:rPr lang="ru-RU" dirty="0" smtClean="0">
                <a:latin typeface="Monotype Corsiva" pitchFamily="66" charset="0"/>
              </a:rPr>
              <a:t> Увеличится ли население России к 2030 году? </a:t>
            </a:r>
          </a:p>
          <a:p>
            <a:pPr algn="ctr"/>
            <a:endParaRPr lang="ru-RU" dirty="0" smtClean="0">
              <a:latin typeface="Monotype Corsiva" pitchFamily="66" charset="0"/>
            </a:endParaRPr>
          </a:p>
          <a:p>
            <a:pPr lvl="0" algn="ctr"/>
            <a:r>
              <a:rPr lang="ru-RU" dirty="0" smtClean="0">
                <a:latin typeface="Monotype Corsiva" pitchFamily="66" charset="0"/>
              </a:rPr>
              <a:t>Изменение численности населения России в период с 2000 по 2010 год</a:t>
            </a:r>
          </a:p>
          <a:p>
            <a:pPr lvl="0" algn="ctr"/>
            <a:r>
              <a:rPr lang="ru-RU" dirty="0" smtClean="0">
                <a:latin typeface="Monotype Corsiva" pitchFamily="66" charset="0"/>
              </a:rPr>
              <a:t>Чем грозит государству снижение рождаемости?</a:t>
            </a:r>
          </a:p>
          <a:p>
            <a:pPr lvl="0" algn="ctr"/>
            <a:r>
              <a:rPr lang="ru-RU" dirty="0" smtClean="0">
                <a:latin typeface="Monotype Corsiva" pitchFamily="66" charset="0"/>
              </a:rPr>
              <a:t>Планирование семьи, исходя из экономических и социальных условий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428728" y="357166"/>
            <a:ext cx="616681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Гипотеза проекта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 smtClean="0">
                <a:latin typeface="Monotype Corsiva" pitchFamily="66" charset="0"/>
              </a:rPr>
              <a:t>Что касается обоснования своего выбора данной темы, то он аргументирован актуальностью решения демографических проблем России на сегодняшний день. Вопросы демографического кризиса в нашей стране, без сомнения, заслуживают особого внимания.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-458821" y="428604"/>
            <a:ext cx="97679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 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Обоснование выбора темы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00760" y="0"/>
            <a:ext cx="3143240" cy="2332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b="1" dirty="0" smtClean="0">
                <a:latin typeface="Monotype Corsiva" pitchFamily="66" charset="0"/>
              </a:rPr>
              <a:t>Анкета №1</a:t>
            </a:r>
            <a:endParaRPr lang="ru-RU" dirty="0" smtClean="0">
              <a:latin typeface="Monotype Corsiva" pitchFamily="66" charset="0"/>
            </a:endParaRPr>
          </a:p>
          <a:p>
            <a:pPr marL="514350" lvl="0" indent="-514350" algn="ctr">
              <a:buFont typeface="+mj-lt"/>
              <a:buAutoNum type="arabicPeriod"/>
            </a:pPr>
            <a:r>
              <a:rPr lang="ru-RU" dirty="0" smtClean="0">
                <a:latin typeface="Monotype Corsiva" pitchFamily="66" charset="0"/>
              </a:rPr>
              <a:t>Согласны ли вы с мнением, что все в жизни надо попробовать, в том числе и наркотики?</a:t>
            </a:r>
          </a:p>
          <a:p>
            <a:pPr marL="514350" lvl="0" indent="-514350" algn="ctr">
              <a:buFont typeface="+mj-lt"/>
              <a:buAutoNum type="arabicPeriod"/>
            </a:pPr>
            <a:r>
              <a:rPr lang="ru-RU" dirty="0" smtClean="0">
                <a:latin typeface="Monotype Corsiva" pitchFamily="66" charset="0"/>
              </a:rPr>
              <a:t>Если вы оказались в компании, где употребляют  наркотики, попробуете ли вы их вместе со всеми?</a:t>
            </a:r>
          </a:p>
          <a:p>
            <a:pPr marL="514350" lvl="0" indent="-514350" algn="ctr">
              <a:buFont typeface="+mj-lt"/>
              <a:buAutoNum type="arabicPeriod"/>
            </a:pPr>
            <a:r>
              <a:rPr lang="ru-RU" dirty="0" smtClean="0">
                <a:latin typeface="Monotype Corsiva" pitchFamily="66" charset="0"/>
              </a:rPr>
              <a:t>Знаете ли вы места в вашем районе, где можно приобрести наркотики?</a:t>
            </a:r>
          </a:p>
          <a:p>
            <a:pPr marL="514350" lvl="0" indent="-514350" algn="ctr">
              <a:buFont typeface="+mj-lt"/>
              <a:buAutoNum type="arabicPeriod"/>
            </a:pPr>
            <a:r>
              <a:rPr lang="ru-RU" dirty="0" smtClean="0">
                <a:latin typeface="Monotype Corsiva" pitchFamily="66" charset="0"/>
              </a:rPr>
              <a:t>Если вам срочно понадобились деньги, и представилась возможность заработать их на продаже наркотиков, воспользуетесь вы этим способом?</a:t>
            </a:r>
          </a:p>
          <a:p>
            <a:pPr marL="514350" lvl="0" indent="-514350" algn="ctr">
              <a:buFont typeface="+mj-lt"/>
              <a:buAutoNum type="arabicPeriod"/>
            </a:pPr>
            <a:r>
              <a:rPr lang="ru-RU" dirty="0" smtClean="0">
                <a:latin typeface="Monotype Corsiva" pitchFamily="66" charset="0"/>
              </a:rPr>
              <a:t>Знаете ли вы ровесников, которые продают наркотики?</a:t>
            </a:r>
          </a:p>
          <a:p>
            <a:pPr marL="514350" lvl="0" indent="-514350" algn="ctr">
              <a:buFont typeface="+mj-lt"/>
              <a:buAutoNum type="arabicPeriod"/>
            </a:pPr>
            <a:r>
              <a:rPr lang="ru-RU" dirty="0" smtClean="0">
                <a:latin typeface="Monotype Corsiva" pitchFamily="66" charset="0"/>
              </a:rPr>
              <a:t>Пробовали ли вы наркотики или химические вещества хотя бы один раз?</a:t>
            </a:r>
            <a:r>
              <a:rPr lang="ru-RU" b="1" dirty="0" smtClean="0">
                <a:latin typeface="Monotype Corsiva" pitchFamily="66" charset="0"/>
              </a:rPr>
              <a:t> </a:t>
            </a:r>
            <a:endParaRPr lang="ru-RU" dirty="0" smtClean="0">
              <a:latin typeface="Monotype Corsiva" pitchFamily="66" charset="0"/>
            </a:endParaRP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714356"/>
            <a:ext cx="554594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Анкетирование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9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2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0" dur="1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0" y="857232"/>
          <a:ext cx="4211641" cy="2820004"/>
        </p:xfrm>
        <a:graphic>
          <a:graphicData uri="http://schemas.openxmlformats.org/presentationml/2006/ole">
            <p:oleObj spid="_x0000_s3074" name="Диаграмма" r:id="rId3" imgW="3276725" imgH="2200335" progId="MSGraph.Chart.8">
              <p:embed/>
            </p:oleObj>
          </a:graphicData>
        </a:graphic>
      </p:graphicFrame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5572132" y="785794"/>
          <a:ext cx="3324228" cy="2898775"/>
        </p:xfrm>
        <a:graphic>
          <a:graphicData uri="http://schemas.openxmlformats.org/presentationml/2006/ole">
            <p:oleObj spid="_x0000_s3075" name="Диаграмма" r:id="rId4" imgW="2905309" imgH="2905289" progId="MSGraph.Chart.8">
              <p:embed/>
            </p:oleObj>
          </a:graphicData>
        </a:graphic>
      </p:graphicFrame>
      <p:graphicFrame>
        <p:nvGraphicFramePr>
          <p:cNvPr id="3076" name="Object 4"/>
          <p:cNvGraphicFramePr>
            <a:graphicFrameLocks noChangeAspect="1"/>
          </p:cNvGraphicFramePr>
          <p:nvPr/>
        </p:nvGraphicFramePr>
        <p:xfrm>
          <a:off x="0" y="3857628"/>
          <a:ext cx="4133850" cy="2759075"/>
        </p:xfrm>
        <a:graphic>
          <a:graphicData uri="http://schemas.openxmlformats.org/presentationml/2006/ole">
            <p:oleObj spid="_x0000_s3076" name="Диаграмма" r:id="rId5" imgW="4124187" imgH="2762066" progId="MSGraph.Chart.8">
              <p:embed/>
            </p:oleObj>
          </a:graphicData>
        </a:graphic>
      </p:graphicFrame>
      <p:graphicFrame>
        <p:nvGraphicFramePr>
          <p:cNvPr id="3077" name="Object 5"/>
          <p:cNvGraphicFramePr>
            <a:graphicFrameLocks noChangeAspect="1"/>
          </p:cNvGraphicFramePr>
          <p:nvPr/>
        </p:nvGraphicFramePr>
        <p:xfrm>
          <a:off x="5149850" y="4000504"/>
          <a:ext cx="3994150" cy="2665412"/>
        </p:xfrm>
        <a:graphic>
          <a:graphicData uri="http://schemas.openxmlformats.org/presentationml/2006/ole">
            <p:oleObj spid="_x0000_s3077" name="Диаграмма" r:id="rId6" imgW="3990987" imgH="2657343" progId="MSGraph.Chart.8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71472" y="357166"/>
            <a:ext cx="28575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8 класс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1472" y="3429000"/>
            <a:ext cx="29289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10 класс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00760" y="357166"/>
            <a:ext cx="31432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9</a:t>
            </a:r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класс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643570" y="3500438"/>
            <a:ext cx="25717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11 класс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642918"/>
            <a:ext cx="8229600" cy="4857784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sz="3100" b="1" dirty="0" smtClean="0">
                <a:latin typeface="Monotype Corsiva" pitchFamily="66" charset="0"/>
              </a:rPr>
              <a:t>Анкета №2</a:t>
            </a:r>
            <a:endParaRPr lang="ru-RU" sz="3100" dirty="0" smtClean="0">
              <a:latin typeface="Monotype Corsiva" pitchFamily="66" charset="0"/>
            </a:endParaRPr>
          </a:p>
          <a:p>
            <a:r>
              <a:rPr lang="ru-RU" sz="3100" dirty="0" smtClean="0">
                <a:latin typeface="Monotype Corsiva" pitchFamily="66" charset="0"/>
              </a:rPr>
              <a:t>1. Как часто вы употребляете алкоголь?  </a:t>
            </a:r>
          </a:p>
          <a:p>
            <a:r>
              <a:rPr lang="ru-RU" sz="3100" dirty="0" smtClean="0">
                <a:latin typeface="Monotype Corsiva" pitchFamily="66" charset="0"/>
              </a:rPr>
              <a:t>а) 1 раз в неделю 	б) 1 раз в месяц	в) ваш ответ</a:t>
            </a:r>
          </a:p>
          <a:p>
            <a:r>
              <a:rPr lang="ru-RU" sz="3100" dirty="0" smtClean="0">
                <a:latin typeface="Monotype Corsiva" pitchFamily="66" charset="0"/>
              </a:rPr>
              <a:t>2. Что значит для вас употребление алкоголя?</a:t>
            </a:r>
          </a:p>
          <a:p>
            <a:r>
              <a:rPr lang="ru-RU" sz="3100" dirty="0" smtClean="0">
                <a:latin typeface="Monotype Corsiva" pitchFamily="66" charset="0"/>
              </a:rPr>
              <a:t>а) способ самовыражения	б) способ избавления от депрессии	 в) ваш ответ</a:t>
            </a:r>
          </a:p>
          <a:p>
            <a:r>
              <a:rPr lang="ru-RU" sz="3100" dirty="0" smtClean="0">
                <a:latin typeface="Monotype Corsiva" pitchFamily="66" charset="0"/>
              </a:rPr>
              <a:t>3.  Как относятся ваши родители  к тому, что вы употребляете алкоголь?</a:t>
            </a:r>
          </a:p>
          <a:p>
            <a:r>
              <a:rPr lang="ru-RU" sz="3100" dirty="0" smtClean="0">
                <a:latin typeface="Monotype Corsiva" pitchFamily="66" charset="0"/>
              </a:rPr>
              <a:t>а) положительно 	б) отрицательно </a:t>
            </a:r>
          </a:p>
          <a:p>
            <a:r>
              <a:rPr lang="ru-RU" sz="3100" dirty="0" smtClean="0">
                <a:latin typeface="Monotype Corsiva" pitchFamily="66" charset="0"/>
              </a:rPr>
              <a:t>4. В каком возрасте вы впервые попробовали алкоголь?</a:t>
            </a:r>
          </a:p>
          <a:p>
            <a:r>
              <a:rPr lang="ru-RU" sz="3100" dirty="0" smtClean="0">
                <a:latin typeface="Monotype Corsiva" pitchFamily="66" charset="0"/>
              </a:rPr>
              <a:t>а) ваш ответ</a:t>
            </a:r>
          </a:p>
          <a:p>
            <a:r>
              <a:rPr lang="ru-RU" sz="3100" dirty="0" smtClean="0">
                <a:latin typeface="Monotype Corsiva" pitchFamily="66" charset="0"/>
              </a:rPr>
              <a:t>5. Знаете ли вы о вреде алкоголя?</a:t>
            </a:r>
          </a:p>
          <a:p>
            <a:r>
              <a:rPr lang="ru-RU" sz="3100" dirty="0" smtClean="0">
                <a:latin typeface="Monotype Corsiva" pitchFamily="66" charset="0"/>
              </a:rPr>
              <a:t>а) да		б)нет 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57819" y="4034706"/>
            <a:ext cx="3786182" cy="2823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357158" y="642918"/>
          <a:ext cx="4729163" cy="2600325"/>
        </p:xfrm>
        <a:graphic>
          <a:graphicData uri="http://schemas.openxmlformats.org/presentationml/2006/ole">
            <p:oleObj spid="_x0000_s4098" name="Диаграмма" r:id="rId3" imgW="4733819" imgH="2600361" progId="MSGraph.Chart.8">
              <p:embed/>
            </p:oleObj>
          </a:graphicData>
        </a:graphic>
      </p:graphicFrame>
      <p:graphicFrame>
        <p:nvGraphicFramePr>
          <p:cNvPr id="4099" name="Object 3"/>
          <p:cNvGraphicFramePr>
            <a:graphicFrameLocks noChangeAspect="1"/>
          </p:cNvGraphicFramePr>
          <p:nvPr/>
        </p:nvGraphicFramePr>
        <p:xfrm>
          <a:off x="4929190" y="571480"/>
          <a:ext cx="4019550" cy="2673350"/>
        </p:xfrm>
        <a:graphic>
          <a:graphicData uri="http://schemas.openxmlformats.org/presentationml/2006/ole">
            <p:oleObj spid="_x0000_s4099" name="Диаграмма" r:id="rId4" imgW="4019557" imgH="2676593" progId="MSGraph.Chart.8">
              <p:embed/>
            </p:oleObj>
          </a:graphicData>
        </a:graphic>
      </p:graphicFrame>
      <p:graphicFrame>
        <p:nvGraphicFramePr>
          <p:cNvPr id="4100" name="Object 4"/>
          <p:cNvGraphicFramePr>
            <a:graphicFrameLocks noChangeAspect="1"/>
          </p:cNvGraphicFramePr>
          <p:nvPr/>
        </p:nvGraphicFramePr>
        <p:xfrm>
          <a:off x="5058723" y="3786190"/>
          <a:ext cx="4085278" cy="2711452"/>
        </p:xfrm>
        <a:graphic>
          <a:graphicData uri="http://schemas.openxmlformats.org/presentationml/2006/ole">
            <p:oleObj spid="_x0000_s4100" name="Диаграмма" r:id="rId5" imgW="3762423" imgH="2495638" progId="MSGraph.Chart.8">
              <p:embed/>
            </p:oleObj>
          </a:graphicData>
        </a:graphic>
      </p:graphicFrame>
      <p:graphicFrame>
        <p:nvGraphicFramePr>
          <p:cNvPr id="4101" name="Object 5"/>
          <p:cNvGraphicFramePr>
            <a:graphicFrameLocks noChangeAspect="1"/>
          </p:cNvGraphicFramePr>
          <p:nvPr/>
        </p:nvGraphicFramePr>
        <p:xfrm>
          <a:off x="285720" y="3500438"/>
          <a:ext cx="4598521" cy="3071834"/>
        </p:xfrm>
        <a:graphic>
          <a:graphicData uri="http://schemas.openxmlformats.org/presentationml/2006/ole">
            <p:oleObj spid="_x0000_s4101" name="Диаграмма" r:id="rId6" imgW="3943498" imgH="2648102" progId="MSGraph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350px-RSRF (1)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00166" y="3286124"/>
            <a:ext cx="7429552" cy="3322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42910" y="285728"/>
            <a:ext cx="80010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Рождаемость и смертность в России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0" y="2428868"/>
            <a:ext cx="9144000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190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cs typeface="Times New Roman" pitchFamily="18" charset="0"/>
              </a:rPr>
              <a:t>Рождаемость в России за 2010 год выросла на 1,6%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</a:rPr>
              <a:t>В то же время смертность увеличилась на 0,7%.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</a:rPr>
              <a:t> 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1471</TotalTime>
  <Words>1881</Words>
  <Application>Microsoft Office PowerPoint</Application>
  <PresentationFormat>Экран (4:3)</PresentationFormat>
  <Paragraphs>209</Paragraphs>
  <Slides>26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26</vt:i4>
      </vt:variant>
    </vt:vector>
  </HeadingPairs>
  <TitlesOfParts>
    <vt:vector size="29" baseType="lpstr">
      <vt:lpstr>Поток</vt:lpstr>
      <vt:lpstr>Диаграмма</vt:lpstr>
      <vt:lpstr>Лист Microsoft Office Excel 97-2003</vt:lpstr>
      <vt:lpstr>Демографическая ситуация в современной России, Челябинской области, Октябрьском районе. </vt:lpstr>
      <vt:lpstr>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 </vt:lpstr>
      <vt:lpstr>Слайд 12</vt:lpstr>
      <vt:lpstr>Слайд 13</vt:lpstr>
      <vt:lpstr> 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Демографическая ситуация в современной России, Челябинской области, Октябрьском районе. </dc:title>
  <dc:creator>Admin</dc:creator>
  <cp:lastModifiedBy>Admin</cp:lastModifiedBy>
  <cp:revision>20</cp:revision>
  <dcterms:created xsi:type="dcterms:W3CDTF">2011-03-26T10:51:45Z</dcterms:created>
  <dcterms:modified xsi:type="dcterms:W3CDTF">2013-01-22T16:33:05Z</dcterms:modified>
</cp:coreProperties>
</file>