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1"/>
  </p:notesMasterIdLst>
  <p:sldIdLst>
    <p:sldId id="272" r:id="rId2"/>
    <p:sldId id="273" r:id="rId3"/>
    <p:sldId id="290" r:id="rId4"/>
    <p:sldId id="299" r:id="rId5"/>
    <p:sldId id="258" r:id="rId6"/>
    <p:sldId id="259" r:id="rId7"/>
    <p:sldId id="260" r:id="rId8"/>
    <p:sldId id="261" r:id="rId9"/>
    <p:sldId id="262" r:id="rId10"/>
    <p:sldId id="270" r:id="rId11"/>
    <p:sldId id="263" r:id="rId12"/>
    <p:sldId id="264" r:id="rId13"/>
    <p:sldId id="269" r:id="rId14"/>
    <p:sldId id="274" r:id="rId15"/>
    <p:sldId id="298" r:id="rId16"/>
    <p:sldId id="265" r:id="rId17"/>
    <p:sldId id="278" r:id="rId18"/>
    <p:sldId id="279" r:id="rId19"/>
    <p:sldId id="280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76" r:id="rId28"/>
    <p:sldId id="271" r:id="rId29"/>
    <p:sldId id="289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 autoAdjust="0"/>
    <p:restoredTop sz="91566" autoAdjust="0"/>
  </p:normalViewPr>
  <p:slideViewPr>
    <p:cSldViewPr>
      <p:cViewPr varScale="1">
        <p:scale>
          <a:sx n="97" d="100"/>
          <a:sy n="97" d="100"/>
        </p:scale>
        <p:origin x="-11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60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124D479-3BF6-46D9-9EEA-4B91064AA4B1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66F4957-A800-4AB8-8B07-1F3139B4C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9767D9-2A5F-480F-8D0E-CD570B0CCBB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7F4C13-6374-45A9-B91F-1EAC1ABF09F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F1E12-1BA7-42A1-BC56-77BD7F03C797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A5A35-0977-418A-88D3-7FAC39FEB4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47093-E27D-4A9A-854A-B53027B5ABEB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ED539-C812-499A-915D-550C9693B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0609-B748-4EF9-A68C-9BD67C996492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7C32C-8793-47C6-9AE5-A6ECFF8A6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5DF5-1B85-4BF8-AABA-AC129F68AE37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FAAD0-1CCB-465C-AEE2-9FC51F732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F8433-739D-49FC-9892-0F2BC7F9C069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E4093-73D9-4D15-824B-7DD1608E71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CF12C-9D2B-4290-BF25-54E9F2D365B8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9DFF7-AD81-498C-A230-597BA6FC9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A0F5-B91E-4AB4-9A7D-30E4D2132111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FE8B-B9CE-4DCD-9FC8-242A04663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A19A7-219D-4FE8-B9EB-FCC562036E4F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83279-9858-4BD5-B992-128273A17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14D1C-3B6F-487B-A625-3F04C97E4719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37E2B-6692-420D-896A-AF662FB8DE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22EFD-CB9E-4C25-9693-3E249D19A81F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41840-D9E6-4053-A278-D993F713F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6275D-95BE-403E-BFA9-07D9FF79D316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8E17A-6F91-4F66-BE2F-CC6020218B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B565E4-4F00-43A9-A3A0-9E3518A9B841}" type="datetimeFigureOut">
              <a:rPr lang="en-US"/>
              <a:pPr>
                <a:defRPr/>
              </a:pPr>
              <a:t>1/21/2013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C6F018-C89D-4681-A507-E562C430CF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67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Georgia" pitchFamily="18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Instrumental\17-Moonflower.mp3" TargetMode="Externa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Instrumental\03-Love%20theme%20from%20_flash%20dance_.mp3" TargetMode="Externa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Instrumental\01-Emanuelle.mp3" TargetMode="Externa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08" y="0"/>
            <a:ext cx="6000792" cy="2357406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C000"/>
                </a:solidFill>
              </a:rPr>
              <a:t>«Пути научных исследований почти столь же разнообразны, как и человеческие характеры»</a:t>
            </a:r>
            <a:br>
              <a:rPr lang="ru-RU" sz="24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 Уотсон Джеймс, </a:t>
            </a:r>
            <a:r>
              <a:rPr lang="ru-RU" sz="2000" dirty="0" err="1" smtClean="0">
                <a:solidFill>
                  <a:srgbClr val="FFC000"/>
                </a:solidFill>
              </a:rPr>
              <a:t>амер</a:t>
            </a:r>
            <a:r>
              <a:rPr lang="ru-RU" sz="2000" dirty="0" smtClean="0">
                <a:solidFill>
                  <a:srgbClr val="FFC000"/>
                </a:solidFill>
              </a:rPr>
              <a:t>. биохимик</a:t>
            </a:r>
            <a:r>
              <a:rPr lang="en-US" sz="2200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285992"/>
            <a:ext cx="7858180" cy="314327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Тема урока: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400" dirty="0" smtClean="0"/>
              <a:t>«</a:t>
            </a:r>
            <a:r>
              <a:rPr lang="ru-RU" sz="4400" b="1" dirty="0" smtClean="0">
                <a:solidFill>
                  <a:srgbClr val="FF0000"/>
                </a:solidFill>
              </a:rPr>
              <a:t>Вечное</a:t>
            </a:r>
            <a:r>
              <a:rPr lang="ru-RU" sz="4400" b="1" dirty="0" smtClean="0"/>
              <a:t> – созданное </a:t>
            </a:r>
            <a:r>
              <a:rPr lang="ru-RU" sz="4400" b="1" dirty="0" smtClean="0">
                <a:solidFill>
                  <a:srgbClr val="FF0000"/>
                </a:solidFill>
              </a:rPr>
              <a:t>мгновением</a:t>
            </a:r>
            <a:r>
              <a:rPr lang="ru-RU" sz="4400" b="1" dirty="0" smtClean="0"/>
              <a:t>.</a:t>
            </a:r>
            <a:endParaRPr lang="en-US" sz="4400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000" b="1" dirty="0" smtClean="0"/>
              <a:t> (Электрические закономерности и их создатели)»</a:t>
            </a:r>
            <a:endParaRPr lang="en-US" sz="3000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88" y="357188"/>
          <a:ext cx="7500937" cy="5949951"/>
        </p:xfrm>
        <a:graphic>
          <a:graphicData uri="http://schemas.openxmlformats.org/drawingml/2006/table">
            <a:tbl>
              <a:tblPr/>
              <a:tblGrid>
                <a:gridCol w="533400"/>
                <a:gridCol w="536575"/>
                <a:gridCol w="501650"/>
                <a:gridCol w="569912"/>
                <a:gridCol w="534988"/>
                <a:gridCol w="538162"/>
                <a:gridCol w="536575"/>
                <a:gridCol w="534988"/>
                <a:gridCol w="534987"/>
                <a:gridCol w="534988"/>
                <a:gridCol w="536575"/>
                <a:gridCol w="538162"/>
                <a:gridCol w="534988"/>
                <a:gridCol w="534987"/>
              </a:tblGrid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Э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03091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530" name="Rectangle 2"/>
          <p:cNvSpPr>
            <a:spLocks noChangeArrowheads="1"/>
          </p:cNvSpPr>
          <p:nvPr/>
        </p:nvSpPr>
        <p:spPr bwMode="auto">
          <a:xfrm>
            <a:off x="0" y="12144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6030913" algn="l"/>
              </a:tabLst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2" y="144463"/>
            <a:ext cx="2784464" cy="375229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0" y="3995678"/>
            <a:ext cx="8858280" cy="22467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630238">
              <a:tabLst>
                <a:tab pos="6030913" algn="l"/>
              </a:tabLs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«После долгого молчания, в котором я и не пытаюсь оправдываться, имею удовольствие сообщить Вам, Синьор, а через Ваше посредство и Королевскому обществу, о некоторых поразительных результатах, полученных мною…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Мне удалось сделать два цилиндра из 20 металлических пар, они мне служат хорошо уже несколько недель и надо думать, послужат ещё несколько месяцев. Искренне Ваш А. Вольта»</a:t>
            </a:r>
            <a:endParaRPr lang="en-US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630238" eaLnBrk="0" hangingPunct="0">
              <a:tabLst>
                <a:tab pos="6030913" algn="l"/>
              </a:tabLs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1799 г.</a:t>
            </a:r>
            <a:endParaRPr lang="ru-RU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143240" y="642918"/>
            <a:ext cx="5357850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Алессандро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Вольта (1745-1827)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итальянский физик, один из основателей учения об электрическом токе. Вольта создал первый гальванический элемент, чем положил начало учению об электрическом токе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5" name="17-Moonflow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875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52"/>
            <a:ext cx="2784463" cy="38510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500430" y="357166"/>
            <a:ext cx="5072098" cy="30469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Baskerville Old Face" pitchFamily="18" charset="0"/>
              </a:rPr>
              <a:t>Ом Георг </a:t>
            </a:r>
            <a:r>
              <a:rPr lang="ru-RU" sz="2400" b="1" dirty="0" err="1">
                <a:latin typeface="Baskerville Old Face" pitchFamily="18" charset="0"/>
              </a:rPr>
              <a:t>Симон</a:t>
            </a:r>
            <a:endParaRPr lang="ru-RU" sz="2400" b="1" dirty="0">
              <a:latin typeface="Baskerville Old Fac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Baskerville Old Face" pitchFamily="18" charset="0"/>
              </a:rPr>
              <a:t>(1787-1854) - немецкий физик. Работал школьным учителем. Он открыл закон зависимости силы тока от напряжения и сопротивления для участка цепи, а также закон, определяющий силу тока в замкнутой цепи.</a:t>
            </a:r>
          </a:p>
        </p:txBody>
      </p:sp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357188" y="4071938"/>
            <a:ext cx="8215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en-US" sz="1600">
              <a:solidFill>
                <a:schemeClr val="bg1"/>
              </a:solidFill>
            </a:endParaRPr>
          </a:p>
          <a:p>
            <a:pPr algn="just" eaLnBrk="0" hangingPunct="0"/>
            <a:r>
              <a:rPr lang="ru-RU" sz="1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endParaRPr lang="ru-RU" sz="1600">
              <a:solidFill>
                <a:schemeClr val="bg1"/>
              </a:solidFill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428596" y="4857760"/>
            <a:ext cx="8215370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«Когда я первый раз прочёл теорию Ома, то она мне показалась молнией, вдруг осветившей комнату, погружённую во мрак».</a:t>
            </a:r>
            <a:endParaRPr lang="en-US" dirty="0">
              <a:solidFill>
                <a:schemeClr val="bg1"/>
              </a:solidFill>
              <a:latin typeface="Arial" charset="0"/>
            </a:endParaRPr>
          </a:p>
          <a:p>
            <a:pPr algn="just" eaLnBrk="0" hangingPunct="0"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Дж. Генри</a:t>
            </a:r>
            <a:endParaRPr lang="ru-RU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6" name="03-Love theme from _flash dance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099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1472" y="1928802"/>
            <a:ext cx="7715304" cy="40005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2000232" y="571481"/>
            <a:ext cx="5143536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</a:rPr>
              <a:t>ЗАКОН ОМА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для участка цепи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Задача: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214422"/>
            <a:ext cx="9144000" cy="540585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457200" algn="just"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Группа людей попадает под напряжение 380В. На данный момент они обладали разным электрическим сопротивлением: 1-я группа из 10 человек имели сопротивление по 1000 Ом каждый, 2-я группа из 5 человек  - обладали сопротивлением в 5000 Ом, а 2 человека имели на данный момент сопротивление в 50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000 Ом каждый. Пояснить последствия  данного несчастного случая, если (по принятым нормативам):</a:t>
            </a:r>
            <a:endParaRPr lang="en-US" sz="2400" dirty="0">
              <a:solidFill>
                <a:schemeClr val="bg1"/>
              </a:solidFill>
              <a:latin typeface="Arial" charset="0"/>
            </a:endParaRPr>
          </a:p>
          <a:p>
            <a:pPr indent="457200" algn="just" eaLnBrk="0" hangingPunct="0"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- ток в 25мА и более – для организма человека является током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неотпускающим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и человек, взявшийся за провод, оторваться самостоятельно от него не может, т.к. при прохождении тока данной величины через тело человека вызывает судорожное сокращение мышц;</a:t>
            </a:r>
            <a:endParaRPr lang="en-US" sz="2400" dirty="0">
              <a:solidFill>
                <a:schemeClr val="bg1"/>
              </a:solidFill>
              <a:latin typeface="Arial" charset="0"/>
            </a:endParaRPr>
          </a:p>
          <a:p>
            <a:pPr indent="457200" algn="just" eaLnBrk="0" hangingPunct="0"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ток в 100мА и более - для человека ток смертельный, т.к. наступает паралич сердца и дыхания. </a:t>
            </a:r>
            <a:endParaRPr lang="ru-RU" sz="24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Ответ к задаче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Дано: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latin typeface="Arial" charset="0"/>
              </a:rPr>
              <a:t>U = 380 B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latin typeface="Arial" charset="0"/>
              </a:rPr>
              <a:t>R</a:t>
            </a:r>
            <a:r>
              <a:rPr lang="ru-RU" sz="1800" smtClean="0">
                <a:latin typeface="Arial" charset="0"/>
              </a:rPr>
              <a:t>1</a:t>
            </a:r>
            <a:r>
              <a:rPr lang="ru-RU" smtClean="0">
                <a:latin typeface="Arial" charset="0"/>
              </a:rPr>
              <a:t> = 1000 Ом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R</a:t>
            </a:r>
            <a:r>
              <a:rPr lang="ru-RU" sz="1800" smtClean="0">
                <a:latin typeface="Arial" charset="0"/>
              </a:rPr>
              <a:t>2  </a:t>
            </a:r>
            <a:r>
              <a:rPr lang="ru-RU" sz="2400" smtClean="0">
                <a:latin typeface="Arial" charset="0"/>
              </a:rPr>
              <a:t>=  5000 Ом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latin typeface="Arial" charset="0"/>
              </a:rPr>
              <a:t>R</a:t>
            </a:r>
            <a:r>
              <a:rPr lang="ru-RU" sz="1800" smtClean="0">
                <a:latin typeface="Arial" charset="0"/>
              </a:rPr>
              <a:t>3</a:t>
            </a:r>
            <a:r>
              <a:rPr lang="ru-RU" sz="2400" smtClean="0">
                <a:latin typeface="Arial" charset="0"/>
              </a:rPr>
              <a:t> = 50000 Ом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charset="0"/>
              </a:rPr>
              <a:t>Найти: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charset="0"/>
              </a:rPr>
              <a:t>I</a:t>
            </a:r>
            <a:r>
              <a:rPr lang="ru-RU" sz="1600" smtClean="0">
                <a:latin typeface="Arial" charset="0"/>
              </a:rPr>
              <a:t>1</a:t>
            </a:r>
            <a:r>
              <a:rPr lang="ru-RU" sz="1800" smtClean="0">
                <a:latin typeface="Arial" charset="0"/>
              </a:rPr>
              <a:t> - ? </a:t>
            </a:r>
            <a:r>
              <a:rPr lang="en-US" sz="3200" smtClean="0">
                <a:latin typeface="Arial" charset="0"/>
              </a:rPr>
              <a:t>I</a:t>
            </a:r>
            <a:r>
              <a:rPr lang="ru-RU" sz="1600" smtClean="0">
                <a:latin typeface="Arial" charset="0"/>
              </a:rPr>
              <a:t>2</a:t>
            </a:r>
            <a:r>
              <a:rPr lang="ru-RU" sz="1800" smtClean="0">
                <a:latin typeface="Arial" charset="0"/>
              </a:rPr>
              <a:t> - ? </a:t>
            </a:r>
            <a:r>
              <a:rPr lang="en-US" sz="3200" smtClean="0">
                <a:latin typeface="Arial" charset="0"/>
              </a:rPr>
              <a:t>I</a:t>
            </a:r>
            <a:r>
              <a:rPr lang="ru-RU" sz="1600" smtClean="0">
                <a:latin typeface="Arial" charset="0"/>
              </a:rPr>
              <a:t>3</a:t>
            </a:r>
            <a:r>
              <a:rPr lang="ru-RU" sz="2400" smtClean="0">
                <a:latin typeface="Arial" charset="0"/>
              </a:rPr>
              <a:t>- ?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71500" y="4214813"/>
            <a:ext cx="2643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535906" y="3321844"/>
            <a:ext cx="3286125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214313"/>
            <a:ext cx="3070225" cy="39433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357522" y="428604"/>
            <a:ext cx="5786478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Андре Мари Ампер (1775-1836)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французский физик и математик. Он создал первую теорию, которая выражала связь электрических и магнитных явлений. Амперу принадлежит гипотеза о природе магнетизма, он ввёл в физику понятие «электрический ток», «электростатика», «электродинамика», «соленоид».</a:t>
            </a:r>
            <a:endParaRPr lang="ru-RU" sz="2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4929198"/>
            <a:ext cx="678661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F=I</a:t>
            </a: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</a:t>
            </a: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∆l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01-Emanuel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027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313"/>
            <a:ext cx="91440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Проводник с током в магнитном поле.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092553" y="1357298"/>
            <a:ext cx="2087563" cy="720725"/>
          </a:xfrm>
          <a:prstGeom prst="rect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3399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019528" y="4957748"/>
            <a:ext cx="2160588" cy="720725"/>
          </a:xfrm>
          <a:prstGeom prst="rect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/>
              <a:t>S</a:t>
            </a:r>
            <a:endParaRPr lang="ru-RU" sz="3600" b="1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2868613" y="3013075"/>
            <a:ext cx="3095625" cy="6492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7" name="Line 21"/>
          <p:cNvSpPr>
            <a:spLocks noChangeShapeType="1"/>
          </p:cNvSpPr>
          <p:nvPr/>
        </p:nvSpPr>
        <p:spPr bwMode="auto">
          <a:xfrm flipH="1">
            <a:off x="1500188" y="3373438"/>
            <a:ext cx="1368425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Line 22"/>
          <p:cNvSpPr>
            <a:spLocks noChangeShapeType="1"/>
          </p:cNvSpPr>
          <p:nvPr/>
        </p:nvSpPr>
        <p:spPr bwMode="auto">
          <a:xfrm>
            <a:off x="5964238" y="3373438"/>
            <a:ext cx="1871662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1550988" y="2936875"/>
            <a:ext cx="438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+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7527925" y="2936875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--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Line 28"/>
          <p:cNvSpPr>
            <a:spLocks noChangeShapeType="1"/>
          </p:cNvSpPr>
          <p:nvPr/>
        </p:nvSpPr>
        <p:spPr bwMode="auto">
          <a:xfrm>
            <a:off x="3084513" y="3878263"/>
            <a:ext cx="2159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 Box 30"/>
          <p:cNvSpPr txBox="1">
            <a:spLocks noChangeArrowheads="1"/>
          </p:cNvSpPr>
          <p:nvPr/>
        </p:nvSpPr>
        <p:spPr bwMode="auto">
          <a:xfrm>
            <a:off x="3371850" y="3878263"/>
            <a:ext cx="936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ток</a:t>
            </a:r>
          </a:p>
        </p:txBody>
      </p:sp>
      <p:sp>
        <p:nvSpPr>
          <p:cNvPr id="13" name="Line 31"/>
          <p:cNvSpPr>
            <a:spLocks noChangeShapeType="1"/>
          </p:cNvSpPr>
          <p:nvPr/>
        </p:nvSpPr>
        <p:spPr bwMode="auto">
          <a:xfrm>
            <a:off x="4235450" y="20780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Line 32"/>
          <p:cNvSpPr>
            <a:spLocks noChangeShapeType="1"/>
          </p:cNvSpPr>
          <p:nvPr/>
        </p:nvSpPr>
        <p:spPr bwMode="auto">
          <a:xfrm>
            <a:off x="4667250" y="20780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Line 33"/>
          <p:cNvSpPr>
            <a:spLocks noChangeShapeType="1"/>
          </p:cNvSpPr>
          <p:nvPr/>
        </p:nvSpPr>
        <p:spPr bwMode="auto">
          <a:xfrm>
            <a:off x="5027613" y="20780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Line 34"/>
          <p:cNvSpPr>
            <a:spLocks noChangeShapeType="1"/>
          </p:cNvSpPr>
          <p:nvPr/>
        </p:nvSpPr>
        <p:spPr bwMode="auto">
          <a:xfrm>
            <a:off x="5387975" y="20780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Line 35"/>
          <p:cNvSpPr>
            <a:spLocks noChangeShapeType="1"/>
          </p:cNvSpPr>
          <p:nvPr/>
        </p:nvSpPr>
        <p:spPr bwMode="auto">
          <a:xfrm>
            <a:off x="5676900" y="20780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Line 36"/>
          <p:cNvSpPr>
            <a:spLocks noChangeShapeType="1"/>
          </p:cNvSpPr>
          <p:nvPr/>
        </p:nvSpPr>
        <p:spPr bwMode="auto">
          <a:xfrm>
            <a:off x="6035675" y="20780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78" name="Text Box 5"/>
          <p:cNvSpPr txBox="1">
            <a:spLocks noChangeArrowheads="1"/>
          </p:cNvSpPr>
          <p:nvPr/>
        </p:nvSpPr>
        <p:spPr bwMode="auto">
          <a:xfrm>
            <a:off x="4857750" y="1428750"/>
            <a:ext cx="71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Georgia" pitchFamily="18" charset="0"/>
              </a:rPr>
              <a:t>N</a:t>
            </a:r>
            <a:endParaRPr lang="ru-RU" sz="3600" b="1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8"/>
          <p:cNvSpPr>
            <a:spLocks noChangeArrowheads="1"/>
          </p:cNvSpPr>
          <p:nvPr/>
        </p:nvSpPr>
        <p:spPr bwMode="auto">
          <a:xfrm>
            <a:off x="3871895" y="2913072"/>
            <a:ext cx="720725" cy="647700"/>
          </a:xfrm>
          <a:prstGeom prst="ellipse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Line 11"/>
          <p:cNvSpPr>
            <a:spLocks noChangeShapeType="1"/>
          </p:cNvSpPr>
          <p:nvPr/>
        </p:nvSpPr>
        <p:spPr bwMode="auto">
          <a:xfrm>
            <a:off x="2289175" y="1833563"/>
            <a:ext cx="0" cy="30241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Line 12"/>
          <p:cNvSpPr>
            <a:spLocks noChangeShapeType="1"/>
          </p:cNvSpPr>
          <p:nvPr/>
        </p:nvSpPr>
        <p:spPr bwMode="auto">
          <a:xfrm>
            <a:off x="3008313" y="1833563"/>
            <a:ext cx="0" cy="30241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3656013" y="1833563"/>
            <a:ext cx="0" cy="30241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4808538" y="1833563"/>
            <a:ext cx="0" cy="30241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>
            <a:off x="5529263" y="1833563"/>
            <a:ext cx="0" cy="30241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6176963" y="1833563"/>
            <a:ext cx="0" cy="30241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17"/>
          <p:cNvSpPr>
            <a:spLocks noChangeArrowheads="1"/>
          </p:cNvSpPr>
          <p:nvPr/>
        </p:nvSpPr>
        <p:spPr bwMode="auto">
          <a:xfrm>
            <a:off x="3440113" y="2554288"/>
            <a:ext cx="1512887" cy="1441450"/>
          </a:xfrm>
          <a:custGeom>
            <a:avLst/>
            <a:gdLst>
              <a:gd name="G0" fmla="+- 3014 0 0"/>
              <a:gd name="G1" fmla="+- 21600 0 3014"/>
              <a:gd name="G2" fmla="+- 21600 0 301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3014" y="10800"/>
                </a:moveTo>
                <a:cubicBezTo>
                  <a:pt x="3014" y="15100"/>
                  <a:pt x="6500" y="18586"/>
                  <a:pt x="10800" y="18586"/>
                </a:cubicBezTo>
                <a:cubicBezTo>
                  <a:pt x="15100" y="18586"/>
                  <a:pt x="18586" y="15100"/>
                  <a:pt x="18586" y="10800"/>
                </a:cubicBezTo>
                <a:cubicBezTo>
                  <a:pt x="18586" y="6500"/>
                  <a:pt x="15100" y="3014"/>
                  <a:pt x="10800" y="3014"/>
                </a:cubicBezTo>
                <a:cubicBezTo>
                  <a:pt x="6500" y="3014"/>
                  <a:pt x="3014" y="6500"/>
                  <a:pt x="3014" y="10800"/>
                </a:cubicBezTo>
                <a:close/>
              </a:path>
            </a:pathLst>
          </a:custGeom>
          <a:solidFill>
            <a:schemeClr val="tx1">
              <a:lumMod val="50000"/>
            </a:schemeClr>
          </a:solidFill>
          <a:ln w="57150">
            <a:solidFill>
              <a:schemeClr val="bg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>
            <a:off x="5816600" y="1833563"/>
            <a:ext cx="0" cy="30241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Line 29"/>
          <p:cNvSpPr>
            <a:spLocks noChangeShapeType="1"/>
          </p:cNvSpPr>
          <p:nvPr/>
        </p:nvSpPr>
        <p:spPr bwMode="auto">
          <a:xfrm>
            <a:off x="4160838" y="1833563"/>
            <a:ext cx="647700" cy="100806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auto">
          <a:xfrm>
            <a:off x="5168900" y="1833563"/>
            <a:ext cx="0" cy="30241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Rectangle 31"/>
          <p:cNvSpPr>
            <a:spLocks noChangeArrowheads="1"/>
          </p:cNvSpPr>
          <p:nvPr/>
        </p:nvSpPr>
        <p:spPr bwMode="auto">
          <a:xfrm>
            <a:off x="2000233" y="1257310"/>
            <a:ext cx="4248150" cy="720725"/>
          </a:xfrm>
          <a:prstGeom prst="rect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3399"/>
              </a:solidFill>
            </a:endParaRPr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2071670" y="4857760"/>
            <a:ext cx="4249738" cy="720725"/>
          </a:xfrm>
          <a:prstGeom prst="rect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</a:rPr>
              <a:t>S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501" name="Text Box 39"/>
          <p:cNvSpPr txBox="1">
            <a:spLocks noChangeArrowheads="1"/>
          </p:cNvSpPr>
          <p:nvPr/>
        </p:nvSpPr>
        <p:spPr bwMode="auto">
          <a:xfrm>
            <a:off x="3871913" y="1330325"/>
            <a:ext cx="309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Georgia" pitchFamily="18" charset="0"/>
              </a:rPr>
              <a:t>N</a:t>
            </a:r>
            <a:endParaRPr lang="ru-RU" sz="3600" b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7" name="Line 26"/>
          <p:cNvSpPr>
            <a:spLocks noChangeShapeType="1"/>
          </p:cNvSpPr>
          <p:nvPr/>
        </p:nvSpPr>
        <p:spPr bwMode="auto">
          <a:xfrm rot="21188420" flipV="1">
            <a:off x="3546475" y="2943225"/>
            <a:ext cx="74613" cy="5397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Line 27"/>
          <p:cNvSpPr>
            <a:spLocks noChangeShapeType="1"/>
          </p:cNvSpPr>
          <p:nvPr/>
        </p:nvSpPr>
        <p:spPr bwMode="auto">
          <a:xfrm rot="21188420">
            <a:off x="4672013" y="2801938"/>
            <a:ext cx="157162" cy="4953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13"/>
          <p:cNvSpPr>
            <a:spLocks noChangeArrowheads="1"/>
          </p:cNvSpPr>
          <p:nvPr/>
        </p:nvSpPr>
        <p:spPr bwMode="auto">
          <a:xfrm>
            <a:off x="4157646" y="2798746"/>
            <a:ext cx="720725" cy="649288"/>
          </a:xfrm>
          <a:prstGeom prst="ellipse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Line 15"/>
          <p:cNvSpPr>
            <a:spLocks noChangeShapeType="1"/>
          </p:cNvSpPr>
          <p:nvPr/>
        </p:nvSpPr>
        <p:spPr bwMode="auto">
          <a:xfrm flipH="1">
            <a:off x="4878388" y="3087688"/>
            <a:ext cx="16557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Line 17"/>
          <p:cNvSpPr>
            <a:spLocks noChangeShapeType="1"/>
          </p:cNvSpPr>
          <p:nvPr/>
        </p:nvSpPr>
        <p:spPr bwMode="auto">
          <a:xfrm>
            <a:off x="3365500" y="3087688"/>
            <a:ext cx="792163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3417888" y="2530475"/>
            <a:ext cx="3921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5507038" y="2308225"/>
            <a:ext cx="5286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Rectangle 26"/>
          <p:cNvSpPr>
            <a:spLocks noChangeArrowheads="1"/>
          </p:cNvSpPr>
          <p:nvPr/>
        </p:nvSpPr>
        <p:spPr bwMode="auto">
          <a:xfrm>
            <a:off x="2285984" y="1142984"/>
            <a:ext cx="4248150" cy="720725"/>
          </a:xfrm>
          <a:prstGeom prst="rect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3399"/>
              </a:solidFill>
            </a:endParaRPr>
          </a:p>
        </p:txBody>
      </p:sp>
      <p:sp>
        <p:nvSpPr>
          <p:cNvPr id="21516" name="Text Box 27"/>
          <p:cNvSpPr txBox="1">
            <a:spLocks noChangeArrowheads="1"/>
          </p:cNvSpPr>
          <p:nvPr/>
        </p:nvSpPr>
        <p:spPr bwMode="auto">
          <a:xfrm>
            <a:off x="4157663" y="1216025"/>
            <a:ext cx="504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Georgia" pitchFamily="18" charset="0"/>
              </a:rPr>
              <a:t>N</a:t>
            </a:r>
            <a:endParaRPr lang="ru-RU" sz="3600" b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0" name="Rectangle 28"/>
          <p:cNvSpPr>
            <a:spLocks noChangeArrowheads="1"/>
          </p:cNvSpPr>
          <p:nvPr/>
        </p:nvSpPr>
        <p:spPr bwMode="auto">
          <a:xfrm>
            <a:off x="2357421" y="4743434"/>
            <a:ext cx="4249738" cy="720725"/>
          </a:xfrm>
          <a:prstGeom prst="rect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</a:rPr>
              <a:t>S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Вечное</a:t>
            </a:r>
            <a:r>
              <a:rPr lang="ru-RU" dirty="0" smtClean="0"/>
              <a:t> – созданное </a:t>
            </a:r>
            <a:r>
              <a:rPr lang="ru-RU" dirty="0" smtClean="0">
                <a:solidFill>
                  <a:srgbClr val="FF0000"/>
                </a:solidFill>
              </a:rPr>
              <a:t>мгновением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Рисунок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42910" y="1571612"/>
            <a:ext cx="2362200" cy="3267075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pic>
        <p:nvPicPr>
          <p:cNvPr id="1027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1571612"/>
            <a:ext cx="2286016" cy="32147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pic>
        <p:nvPicPr>
          <p:cNvPr id="1028" name="Рисунок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1571612"/>
            <a:ext cx="2357454" cy="314327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10" name="Стрелка вниз 9"/>
          <p:cNvSpPr/>
          <p:nvPr/>
        </p:nvSpPr>
        <p:spPr>
          <a:xfrm flipH="1">
            <a:off x="1643063" y="4857750"/>
            <a:ext cx="428625" cy="64293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flipH="1">
            <a:off x="4500563" y="4857750"/>
            <a:ext cx="428625" cy="64293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Стрелка вниз 11"/>
          <p:cNvSpPr/>
          <p:nvPr/>
        </p:nvSpPr>
        <p:spPr>
          <a:xfrm flipH="1">
            <a:off x="7143750" y="4857750"/>
            <a:ext cx="428625" cy="64293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1357290" y="5643578"/>
            <a:ext cx="1000132" cy="1042416"/>
          </a:xfrm>
          <a:prstGeom prst="actionButtonHel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Управляющая кнопка: справка 14">
            <a:hlinkClick r:id="" action="ppaction://noaction" highlightClick="1"/>
          </p:cNvPr>
          <p:cNvSpPr/>
          <p:nvPr/>
        </p:nvSpPr>
        <p:spPr>
          <a:xfrm>
            <a:off x="4214810" y="5572140"/>
            <a:ext cx="1000132" cy="1042416"/>
          </a:xfrm>
          <a:prstGeom prst="actionButtonHel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Управляющая кнопка: справка 15">
            <a:hlinkClick r:id="" action="ppaction://noaction" highlightClick="1"/>
          </p:cNvPr>
          <p:cNvSpPr/>
          <p:nvPr/>
        </p:nvSpPr>
        <p:spPr>
          <a:xfrm>
            <a:off x="6858016" y="5643578"/>
            <a:ext cx="1000132" cy="1042416"/>
          </a:xfrm>
          <a:prstGeom prst="actionButtonHel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13"/>
          <p:cNvSpPr>
            <a:spLocks noChangeArrowheads="1"/>
          </p:cNvSpPr>
          <p:nvPr/>
        </p:nvSpPr>
        <p:spPr bwMode="auto">
          <a:xfrm>
            <a:off x="4157646" y="2798746"/>
            <a:ext cx="720725" cy="649288"/>
          </a:xfrm>
          <a:prstGeom prst="ellipse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3417888" y="2530475"/>
            <a:ext cx="3921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Rectangle 26"/>
          <p:cNvSpPr>
            <a:spLocks noChangeArrowheads="1"/>
          </p:cNvSpPr>
          <p:nvPr/>
        </p:nvSpPr>
        <p:spPr bwMode="auto">
          <a:xfrm>
            <a:off x="2285984" y="1142984"/>
            <a:ext cx="4248150" cy="720725"/>
          </a:xfrm>
          <a:prstGeom prst="rect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3399"/>
              </a:solidFill>
            </a:endParaRPr>
          </a:p>
        </p:txBody>
      </p:sp>
      <p:sp>
        <p:nvSpPr>
          <p:cNvPr id="22537" name="Text Box 27"/>
          <p:cNvSpPr txBox="1">
            <a:spLocks noChangeArrowheads="1"/>
          </p:cNvSpPr>
          <p:nvPr/>
        </p:nvSpPr>
        <p:spPr bwMode="auto">
          <a:xfrm>
            <a:off x="4157663" y="1216025"/>
            <a:ext cx="504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Georgia" pitchFamily="18" charset="0"/>
              </a:rPr>
              <a:t>N</a:t>
            </a:r>
            <a:endParaRPr lang="ru-RU" sz="3600" b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0" name="Rectangle 28"/>
          <p:cNvSpPr>
            <a:spLocks noChangeArrowheads="1"/>
          </p:cNvSpPr>
          <p:nvPr/>
        </p:nvSpPr>
        <p:spPr bwMode="auto">
          <a:xfrm>
            <a:off x="2357421" y="4743434"/>
            <a:ext cx="4249738" cy="720725"/>
          </a:xfrm>
          <a:prstGeom prst="rect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</a:rPr>
              <a:t>S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Text Box 27"/>
          <p:cNvSpPr txBox="1">
            <a:spLocks noChangeArrowheads="1"/>
          </p:cNvSpPr>
          <p:nvPr/>
        </p:nvSpPr>
        <p:spPr bwMode="auto">
          <a:xfrm>
            <a:off x="0" y="35718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 –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сила Ампера (выталкивающая сила)</a:t>
            </a:r>
          </a:p>
        </p:txBody>
      </p:sp>
      <p:sp>
        <p:nvSpPr>
          <p:cNvPr id="12" name="Line 21"/>
          <p:cNvSpPr>
            <a:spLocks noChangeShapeType="1"/>
          </p:cNvSpPr>
          <p:nvPr/>
        </p:nvSpPr>
        <p:spPr bwMode="auto">
          <a:xfrm flipH="1">
            <a:off x="2071688" y="3143250"/>
            <a:ext cx="20875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Группа 26"/>
          <p:cNvGrpSpPr>
            <a:grpSpLocks/>
          </p:cNvGrpSpPr>
          <p:nvPr/>
        </p:nvGrpSpPr>
        <p:grpSpPr bwMode="auto">
          <a:xfrm>
            <a:off x="2555875" y="2625725"/>
            <a:ext cx="5119688" cy="1871663"/>
            <a:chOff x="2555875" y="2625735"/>
            <a:chExt cx="5119681" cy="1871662"/>
          </a:xfrm>
        </p:grpSpPr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2635244" y="3994160"/>
              <a:ext cx="3960812" cy="503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Rectangle 10"/>
            <p:cNvSpPr>
              <a:spLocks noChangeArrowheads="1"/>
            </p:cNvSpPr>
            <p:nvPr/>
          </p:nvSpPr>
          <p:spPr bwMode="auto">
            <a:xfrm>
              <a:off x="2555875" y="2636838"/>
              <a:ext cx="4032250" cy="50482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AutoShape 20"/>
            <p:cNvSpPr>
              <a:spLocks noChangeArrowheads="1"/>
            </p:cNvSpPr>
            <p:nvPr/>
          </p:nvSpPr>
          <p:spPr bwMode="auto">
            <a:xfrm rot="5400000">
              <a:off x="5660225" y="2482066"/>
              <a:ext cx="1871662" cy="215900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" name="Line 12"/>
          <p:cNvSpPr>
            <a:spLocks noChangeShapeType="1"/>
          </p:cNvSpPr>
          <p:nvPr/>
        </p:nvSpPr>
        <p:spPr bwMode="auto">
          <a:xfrm flipH="1">
            <a:off x="1692275" y="2852738"/>
            <a:ext cx="863600" cy="0"/>
          </a:xfrm>
          <a:prstGeom prst="line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3" name="Line 13"/>
          <p:cNvSpPr>
            <a:spLocks noChangeShapeType="1"/>
          </p:cNvSpPr>
          <p:nvPr/>
        </p:nvSpPr>
        <p:spPr bwMode="auto">
          <a:xfrm>
            <a:off x="1692275" y="2852738"/>
            <a:ext cx="0" cy="504825"/>
          </a:xfrm>
          <a:prstGeom prst="line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4" name="Line 14"/>
          <p:cNvSpPr>
            <a:spLocks noChangeShapeType="1"/>
          </p:cNvSpPr>
          <p:nvPr/>
        </p:nvSpPr>
        <p:spPr bwMode="auto">
          <a:xfrm>
            <a:off x="1692275" y="3860800"/>
            <a:ext cx="0" cy="431800"/>
          </a:xfrm>
          <a:prstGeom prst="line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" name="Line 15"/>
          <p:cNvSpPr>
            <a:spLocks noChangeShapeType="1"/>
          </p:cNvSpPr>
          <p:nvPr/>
        </p:nvSpPr>
        <p:spPr bwMode="auto">
          <a:xfrm>
            <a:off x="1692275" y="4292600"/>
            <a:ext cx="935038" cy="0"/>
          </a:xfrm>
          <a:prstGeom prst="line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 flipH="1">
            <a:off x="684213" y="3357563"/>
            <a:ext cx="1008062" cy="0"/>
          </a:xfrm>
          <a:prstGeom prst="line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H="1">
            <a:off x="684213" y="3860800"/>
            <a:ext cx="1008062" cy="0"/>
          </a:xfrm>
          <a:prstGeom prst="line">
            <a:avLst/>
          </a:prstGeom>
          <a:noFill/>
          <a:ln w="9525">
            <a:solidFill>
              <a:schemeClr val="bg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684213" y="3860800"/>
            <a:ext cx="438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+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63575" y="2871788"/>
            <a:ext cx="419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--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0" y="2794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Виток в магнитном поле</a:t>
            </a:r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>
            <a:off x="2771775" y="3860800"/>
            <a:ext cx="863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Line 23"/>
          <p:cNvSpPr>
            <a:spLocks noChangeShapeType="1"/>
          </p:cNvSpPr>
          <p:nvPr/>
        </p:nvSpPr>
        <p:spPr bwMode="auto">
          <a:xfrm flipH="1">
            <a:off x="2700338" y="3213100"/>
            <a:ext cx="7921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2751138" y="3471863"/>
            <a:ext cx="771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ток</a:t>
            </a:r>
          </a:p>
        </p:txBody>
      </p:sp>
      <p:sp>
        <p:nvSpPr>
          <p:cNvPr id="14" name="Line 25"/>
          <p:cNvSpPr>
            <a:spLocks noChangeShapeType="1"/>
          </p:cNvSpPr>
          <p:nvPr/>
        </p:nvSpPr>
        <p:spPr bwMode="auto">
          <a:xfrm>
            <a:off x="3779838" y="19891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Line 26"/>
          <p:cNvSpPr>
            <a:spLocks noChangeShapeType="1"/>
          </p:cNvSpPr>
          <p:nvPr/>
        </p:nvSpPr>
        <p:spPr bwMode="auto">
          <a:xfrm>
            <a:off x="4211638" y="19891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Line 27"/>
          <p:cNvSpPr>
            <a:spLocks noChangeShapeType="1"/>
          </p:cNvSpPr>
          <p:nvPr/>
        </p:nvSpPr>
        <p:spPr bwMode="auto">
          <a:xfrm flipH="1">
            <a:off x="4643438" y="19891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Line 29"/>
          <p:cNvSpPr>
            <a:spLocks noChangeShapeType="1"/>
          </p:cNvSpPr>
          <p:nvPr/>
        </p:nvSpPr>
        <p:spPr bwMode="auto">
          <a:xfrm>
            <a:off x="5003800" y="19891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Line 30"/>
          <p:cNvSpPr>
            <a:spLocks noChangeShapeType="1"/>
          </p:cNvSpPr>
          <p:nvPr/>
        </p:nvSpPr>
        <p:spPr bwMode="auto">
          <a:xfrm>
            <a:off x="5364163" y="19891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Line 31"/>
          <p:cNvSpPr>
            <a:spLocks noChangeShapeType="1"/>
          </p:cNvSpPr>
          <p:nvPr/>
        </p:nvSpPr>
        <p:spPr bwMode="auto">
          <a:xfrm>
            <a:off x="5651500" y="19891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Line 32"/>
          <p:cNvSpPr>
            <a:spLocks noChangeShapeType="1"/>
          </p:cNvSpPr>
          <p:nvPr/>
        </p:nvSpPr>
        <p:spPr bwMode="auto">
          <a:xfrm>
            <a:off x="6011863" y="19891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3643306" y="1257310"/>
            <a:ext cx="2592388" cy="720725"/>
          </a:xfrm>
          <a:prstGeom prst="rect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3399"/>
              </a:solidFill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643306" y="4857760"/>
            <a:ext cx="2665413" cy="720725"/>
          </a:xfrm>
          <a:prstGeom prst="rect">
            <a:avLst/>
          </a:prstGeom>
          <a:ln w="57150">
            <a:solidFill>
              <a:schemeClr val="bg1">
                <a:lumMod val="95000"/>
                <a:lumOff val="5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</a:rPr>
              <a:t>S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580" name="Text Box 6"/>
          <p:cNvSpPr txBox="1">
            <a:spLocks noChangeArrowheads="1"/>
          </p:cNvSpPr>
          <p:nvPr/>
        </p:nvSpPr>
        <p:spPr bwMode="auto">
          <a:xfrm>
            <a:off x="4703763" y="1330325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Georgia" pitchFamily="18" charset="0"/>
              </a:rPr>
              <a:t>N</a:t>
            </a:r>
            <a:endParaRPr lang="ru-RU" sz="3600" b="1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Группа 1"/>
          <p:cNvGrpSpPr>
            <a:grpSpLocks/>
          </p:cNvGrpSpPr>
          <p:nvPr/>
        </p:nvGrpSpPr>
        <p:grpSpPr bwMode="auto">
          <a:xfrm>
            <a:off x="1979613" y="1268413"/>
            <a:ext cx="4321175" cy="4321175"/>
            <a:chOff x="1979613" y="1268413"/>
            <a:chExt cx="4321175" cy="4321175"/>
          </a:xfrm>
        </p:grpSpPr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1979613" y="1268413"/>
              <a:ext cx="4248150" cy="720725"/>
            </a:xfrm>
            <a:prstGeom prst="rect">
              <a:avLst/>
            </a:prstGeom>
            <a:ln w="57150">
              <a:solidFill>
                <a:schemeClr val="bg1">
                  <a:lumMod val="95000"/>
                  <a:lumOff val="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3399"/>
                </a:solidFill>
              </a:endParaRPr>
            </a:p>
          </p:txBody>
        </p:sp>
        <p:sp>
          <p:nvSpPr>
            <p:cNvPr id="24582" name="Text Box 7"/>
            <p:cNvSpPr txBox="1">
              <a:spLocks noChangeArrowheads="1"/>
            </p:cNvSpPr>
            <p:nvPr/>
          </p:nvSpPr>
          <p:spPr bwMode="auto">
            <a:xfrm>
              <a:off x="3851275" y="1341438"/>
              <a:ext cx="576263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FF0000"/>
                  </a:solidFill>
                  <a:latin typeface="Georgia" pitchFamily="18" charset="0"/>
                </a:rPr>
                <a:t>N</a:t>
              </a:r>
              <a:endParaRPr lang="ru-RU" sz="3600" b="1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2051050" y="4868863"/>
              <a:ext cx="4249738" cy="720725"/>
            </a:xfrm>
            <a:prstGeom prst="rect">
              <a:avLst/>
            </a:prstGeom>
            <a:ln w="57150">
              <a:solidFill>
                <a:schemeClr val="bg1">
                  <a:lumMod val="85000"/>
                  <a:lumOff val="1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srgbClr val="FF0000"/>
                  </a:solidFill>
                </a:rPr>
                <a:t>S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3851275" y="2636838"/>
              <a:ext cx="576263" cy="504825"/>
            </a:xfrm>
            <a:prstGeom prst="ellipse">
              <a:avLst/>
            </a:prstGeom>
            <a:ln w="38100">
              <a:solidFill>
                <a:schemeClr val="bg1">
                  <a:lumMod val="85000"/>
                  <a:lumOff val="1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3851275" y="4005263"/>
              <a:ext cx="576263" cy="503237"/>
            </a:xfrm>
            <a:prstGeom prst="ellipse">
              <a:avLst/>
            </a:prstGeom>
            <a:ln w="38100">
              <a:solidFill>
                <a:schemeClr val="bg1">
                  <a:lumMod val="85000"/>
                  <a:lumOff val="1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+</a:t>
              </a:r>
              <a:endParaRPr lang="ru-RU" dirty="0"/>
            </a:p>
          </p:txBody>
        </p:sp>
        <p:sp>
          <p:nvSpPr>
            <p:cNvPr id="8" name="Line 16"/>
            <p:cNvSpPr>
              <a:spLocks noChangeShapeType="1"/>
            </p:cNvSpPr>
            <p:nvPr/>
          </p:nvSpPr>
          <p:spPr bwMode="auto">
            <a:xfrm>
              <a:off x="3851275" y="2924175"/>
              <a:ext cx="0" cy="1368425"/>
            </a:xfrm>
            <a:prstGeom prst="line">
              <a:avLst/>
            </a:prstGeom>
            <a:noFill/>
            <a:ln w="38100">
              <a:solidFill>
                <a:schemeClr val="bg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Line 17"/>
            <p:cNvSpPr>
              <a:spLocks noChangeShapeType="1"/>
            </p:cNvSpPr>
            <p:nvPr/>
          </p:nvSpPr>
          <p:spPr bwMode="auto">
            <a:xfrm>
              <a:off x="4427538" y="2852738"/>
              <a:ext cx="0" cy="1439862"/>
            </a:xfrm>
            <a:prstGeom prst="line">
              <a:avLst/>
            </a:prstGeom>
            <a:noFill/>
            <a:ln w="38100">
              <a:solidFill>
                <a:schemeClr val="bg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Группа 1"/>
          <p:cNvGrpSpPr>
            <a:grpSpLocks/>
          </p:cNvGrpSpPr>
          <p:nvPr/>
        </p:nvGrpSpPr>
        <p:grpSpPr bwMode="auto">
          <a:xfrm>
            <a:off x="1979613" y="1268413"/>
            <a:ext cx="4321175" cy="4321175"/>
            <a:chOff x="1979613" y="1268413"/>
            <a:chExt cx="4321175" cy="4321175"/>
          </a:xfrm>
        </p:grpSpPr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1979613" y="1268413"/>
              <a:ext cx="4248150" cy="720725"/>
            </a:xfrm>
            <a:prstGeom prst="rect">
              <a:avLst/>
            </a:prstGeom>
            <a:ln w="57150">
              <a:solidFill>
                <a:schemeClr val="bg1">
                  <a:lumMod val="85000"/>
                  <a:lumOff val="1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3399"/>
                </a:solidFill>
              </a:endParaRPr>
            </a:p>
          </p:txBody>
        </p:sp>
        <p:sp>
          <p:nvSpPr>
            <p:cNvPr id="25606" name="Text Box 5"/>
            <p:cNvSpPr txBox="1">
              <a:spLocks noChangeArrowheads="1"/>
            </p:cNvSpPr>
            <p:nvPr/>
          </p:nvSpPr>
          <p:spPr bwMode="auto">
            <a:xfrm>
              <a:off x="3851275" y="1341438"/>
              <a:ext cx="8636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FF0000"/>
                  </a:solidFill>
                  <a:latin typeface="Georgia" pitchFamily="18" charset="0"/>
                </a:rPr>
                <a:t>N</a:t>
              </a:r>
              <a:endParaRPr lang="ru-RU" sz="3600" b="1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051050" y="4868863"/>
              <a:ext cx="4249738" cy="720725"/>
            </a:xfrm>
            <a:prstGeom prst="rect">
              <a:avLst/>
            </a:prstGeom>
            <a:ln w="57150">
              <a:solidFill>
                <a:schemeClr val="bg1">
                  <a:lumMod val="95000"/>
                  <a:lumOff val="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srgbClr val="FF0000"/>
                  </a:solidFill>
                </a:rPr>
                <a:t>S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6" name="Oval 7"/>
            <p:cNvSpPr>
              <a:spLocks noChangeArrowheads="1"/>
            </p:cNvSpPr>
            <p:nvPr/>
          </p:nvSpPr>
          <p:spPr bwMode="auto">
            <a:xfrm>
              <a:off x="3851275" y="2636838"/>
              <a:ext cx="576263" cy="504825"/>
            </a:xfrm>
            <a:prstGeom prst="ellipse">
              <a:avLst/>
            </a:prstGeom>
            <a:ln w="38100">
              <a:solidFill>
                <a:schemeClr val="bg1">
                  <a:lumMod val="95000"/>
                  <a:lumOff val="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851275" y="4005263"/>
              <a:ext cx="576263" cy="503237"/>
            </a:xfrm>
            <a:prstGeom prst="ellipse">
              <a:avLst/>
            </a:prstGeom>
            <a:ln w="38100">
              <a:solidFill>
                <a:schemeClr val="bg1">
                  <a:lumMod val="85000"/>
                  <a:lumOff val="1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3851275" y="2924175"/>
              <a:ext cx="0" cy="1368425"/>
            </a:xfrm>
            <a:prstGeom prst="line">
              <a:avLst/>
            </a:prstGeom>
            <a:noFill/>
            <a:ln w="38100">
              <a:solidFill>
                <a:schemeClr val="bg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4427538" y="2852738"/>
              <a:ext cx="0" cy="1439862"/>
            </a:xfrm>
            <a:prstGeom prst="line">
              <a:avLst/>
            </a:prstGeom>
            <a:noFill/>
            <a:ln w="38100">
              <a:solidFill>
                <a:schemeClr val="bg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4427538" y="2852738"/>
              <a:ext cx="165735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H="1">
              <a:off x="2339975" y="4292600"/>
              <a:ext cx="15113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2484438" y="3586163"/>
              <a:ext cx="514350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F</a:t>
              </a:r>
              <a:endPara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5651500" y="2146300"/>
              <a:ext cx="515938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F</a:t>
              </a:r>
              <a:endPara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3851275" y="4005263"/>
            <a:ext cx="576263" cy="503237"/>
          </a:xfrm>
          <a:prstGeom prst="ellipse">
            <a:avLst/>
          </a:prstGeom>
          <a:ln w="38100">
            <a:solidFill>
              <a:schemeClr val="bg1">
                <a:lumMod val="85000"/>
                <a:lumOff val="15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6629" name="Группа 13"/>
          <p:cNvGrpSpPr>
            <a:grpSpLocks/>
          </p:cNvGrpSpPr>
          <p:nvPr/>
        </p:nvGrpSpPr>
        <p:grpSpPr bwMode="auto">
          <a:xfrm>
            <a:off x="1979613" y="1268413"/>
            <a:ext cx="4321175" cy="4321175"/>
            <a:chOff x="1979613" y="1268413"/>
            <a:chExt cx="4321175" cy="4321175"/>
          </a:xfrm>
        </p:grpSpPr>
        <p:sp>
          <p:nvSpPr>
            <p:cNvPr id="2" name="Rectangle 4"/>
            <p:cNvSpPr>
              <a:spLocks noChangeArrowheads="1"/>
            </p:cNvSpPr>
            <p:nvPr/>
          </p:nvSpPr>
          <p:spPr bwMode="auto">
            <a:xfrm>
              <a:off x="1979613" y="1268413"/>
              <a:ext cx="4248150" cy="720725"/>
            </a:xfrm>
            <a:prstGeom prst="rect">
              <a:avLst/>
            </a:prstGeom>
            <a:ln w="57150">
              <a:solidFill>
                <a:schemeClr val="bg1">
                  <a:lumMod val="85000"/>
                  <a:lumOff val="1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3399"/>
                </a:solidFill>
              </a:endParaRPr>
            </a:p>
          </p:txBody>
        </p:sp>
        <p:sp>
          <p:nvSpPr>
            <p:cNvPr id="26633" name="Text Box 5"/>
            <p:cNvSpPr txBox="1">
              <a:spLocks noChangeArrowheads="1"/>
            </p:cNvSpPr>
            <p:nvPr/>
          </p:nvSpPr>
          <p:spPr bwMode="auto">
            <a:xfrm>
              <a:off x="3851275" y="1341438"/>
              <a:ext cx="8636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FF0000"/>
                  </a:solidFill>
                  <a:latin typeface="Georgia" pitchFamily="18" charset="0"/>
                </a:rPr>
                <a:t>N</a:t>
              </a:r>
              <a:endParaRPr lang="ru-RU" sz="3600" b="1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2051050" y="4868863"/>
              <a:ext cx="4249738" cy="720725"/>
            </a:xfrm>
            <a:prstGeom prst="rect">
              <a:avLst/>
            </a:prstGeom>
            <a:ln w="57150">
              <a:solidFill>
                <a:schemeClr val="bg1">
                  <a:lumMod val="95000"/>
                  <a:lumOff val="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srgbClr val="FF0000"/>
                  </a:solidFill>
                </a:rPr>
                <a:t>S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3851275" y="2636838"/>
              <a:ext cx="576263" cy="504825"/>
            </a:xfrm>
            <a:prstGeom prst="ellipse">
              <a:avLst/>
            </a:prstGeom>
            <a:ln w="38100">
              <a:solidFill>
                <a:schemeClr val="bg1">
                  <a:lumMod val="95000"/>
                  <a:lumOff val="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3851275" y="2924175"/>
              <a:ext cx="0" cy="1368425"/>
            </a:xfrm>
            <a:prstGeom prst="line">
              <a:avLst/>
            </a:prstGeom>
            <a:noFill/>
            <a:ln w="38100">
              <a:solidFill>
                <a:schemeClr val="bg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4427538" y="2852738"/>
              <a:ext cx="0" cy="1439862"/>
            </a:xfrm>
            <a:prstGeom prst="line">
              <a:avLst/>
            </a:prstGeom>
            <a:noFill/>
            <a:ln w="38100">
              <a:solidFill>
                <a:schemeClr val="bg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4427538" y="2852738"/>
              <a:ext cx="165735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2339975" y="4292600"/>
              <a:ext cx="15113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2484438" y="3586163"/>
              <a:ext cx="514350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F</a:t>
              </a:r>
              <a:endPara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5651500" y="2146300"/>
              <a:ext cx="515938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F</a:t>
              </a:r>
              <a:endPara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4140200" y="3141663"/>
              <a:ext cx="0" cy="863600"/>
            </a:xfrm>
            <a:prstGeom prst="line">
              <a:avLst/>
            </a:prstGeom>
            <a:ln w="76200"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4427538" y="2852738"/>
            <a:ext cx="165735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H="1">
            <a:off x="2339975" y="4292600"/>
            <a:ext cx="15113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484438" y="3586163"/>
            <a:ext cx="514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5651500" y="2146300"/>
            <a:ext cx="515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grpSp>
        <p:nvGrpSpPr>
          <p:cNvPr id="27654" name="Группа 16"/>
          <p:cNvGrpSpPr>
            <a:grpSpLocks/>
          </p:cNvGrpSpPr>
          <p:nvPr/>
        </p:nvGrpSpPr>
        <p:grpSpPr bwMode="auto">
          <a:xfrm>
            <a:off x="1979613" y="1268413"/>
            <a:ext cx="4321175" cy="4321175"/>
            <a:chOff x="1979613" y="1268413"/>
            <a:chExt cx="4321175" cy="4321175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979613" y="1268413"/>
              <a:ext cx="4248150" cy="720725"/>
            </a:xfrm>
            <a:prstGeom prst="rect">
              <a:avLst/>
            </a:prstGeom>
            <a:ln w="57150">
              <a:solidFill>
                <a:schemeClr val="bg1">
                  <a:lumMod val="85000"/>
                  <a:lumOff val="1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3399"/>
                </a:solidFill>
              </a:endParaRPr>
            </a:p>
          </p:txBody>
        </p:sp>
        <p:sp>
          <p:nvSpPr>
            <p:cNvPr id="27658" name="Text Box 5"/>
            <p:cNvSpPr txBox="1">
              <a:spLocks noChangeArrowheads="1"/>
            </p:cNvSpPr>
            <p:nvPr/>
          </p:nvSpPr>
          <p:spPr bwMode="auto">
            <a:xfrm>
              <a:off x="3851275" y="1341438"/>
              <a:ext cx="8636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FF0000"/>
                  </a:solidFill>
                  <a:latin typeface="Georgia" pitchFamily="18" charset="0"/>
                </a:rPr>
                <a:t>N</a:t>
              </a:r>
              <a:endParaRPr lang="ru-RU" sz="3600" b="1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051050" y="4868863"/>
              <a:ext cx="4249738" cy="720725"/>
            </a:xfrm>
            <a:prstGeom prst="rect">
              <a:avLst/>
            </a:prstGeom>
            <a:ln w="57150">
              <a:solidFill>
                <a:schemeClr val="bg1">
                  <a:lumMod val="95000"/>
                  <a:lumOff val="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srgbClr val="FF0000"/>
                  </a:solidFill>
                </a:rPr>
                <a:t>S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3851275" y="2636838"/>
              <a:ext cx="576263" cy="504825"/>
            </a:xfrm>
            <a:prstGeom prst="ellipse">
              <a:avLst/>
            </a:prstGeom>
            <a:ln w="38100">
              <a:solidFill>
                <a:schemeClr val="bg1">
                  <a:lumMod val="95000"/>
                  <a:lumOff val="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3851275" y="2924175"/>
              <a:ext cx="0" cy="1368425"/>
            </a:xfrm>
            <a:prstGeom prst="line">
              <a:avLst/>
            </a:prstGeom>
            <a:noFill/>
            <a:ln w="38100">
              <a:solidFill>
                <a:schemeClr val="bg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4427538" y="2852738"/>
              <a:ext cx="0" cy="1439862"/>
            </a:xfrm>
            <a:prstGeom prst="line">
              <a:avLst/>
            </a:prstGeom>
            <a:noFill/>
            <a:ln w="38100">
              <a:solidFill>
                <a:schemeClr val="bg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4140200" y="3141663"/>
              <a:ext cx="0" cy="863600"/>
            </a:xfrm>
            <a:prstGeom prst="line">
              <a:avLst/>
            </a:prstGeom>
            <a:ln w="76200"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Oval 8"/>
            <p:cNvSpPr>
              <a:spLocks noChangeArrowheads="1"/>
            </p:cNvSpPr>
            <p:nvPr/>
          </p:nvSpPr>
          <p:spPr bwMode="auto">
            <a:xfrm>
              <a:off x="3851275" y="4005263"/>
              <a:ext cx="576263" cy="503237"/>
            </a:xfrm>
            <a:prstGeom prst="ellipse">
              <a:avLst/>
            </a:prstGeom>
            <a:ln w="38100">
              <a:solidFill>
                <a:schemeClr val="bg1">
                  <a:lumMod val="85000"/>
                  <a:lumOff val="1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Oval 17"/>
            <p:cNvSpPr>
              <a:spLocks noChangeArrowheads="1"/>
            </p:cNvSpPr>
            <p:nvPr/>
          </p:nvSpPr>
          <p:spPr bwMode="auto">
            <a:xfrm>
              <a:off x="3995738" y="3429000"/>
              <a:ext cx="288925" cy="287338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Группа 1"/>
          <p:cNvGrpSpPr>
            <a:grpSpLocks/>
          </p:cNvGrpSpPr>
          <p:nvPr/>
        </p:nvGrpSpPr>
        <p:grpSpPr bwMode="auto">
          <a:xfrm>
            <a:off x="1979613" y="1268413"/>
            <a:ext cx="4321175" cy="4321175"/>
            <a:chOff x="1979613" y="1268413"/>
            <a:chExt cx="4321175" cy="4321175"/>
          </a:xfrm>
        </p:grpSpPr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1979613" y="1268413"/>
              <a:ext cx="4248150" cy="720725"/>
            </a:xfrm>
            <a:prstGeom prst="rect">
              <a:avLst/>
            </a:prstGeom>
            <a:ln w="57150">
              <a:solidFill>
                <a:schemeClr val="bg1">
                  <a:lumMod val="85000"/>
                  <a:lumOff val="1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3399"/>
                </a:solidFill>
              </a:endParaRPr>
            </a:p>
          </p:txBody>
        </p:sp>
        <p:sp>
          <p:nvSpPr>
            <p:cNvPr id="28686" name="Text Box 5"/>
            <p:cNvSpPr txBox="1">
              <a:spLocks noChangeArrowheads="1"/>
            </p:cNvSpPr>
            <p:nvPr/>
          </p:nvSpPr>
          <p:spPr bwMode="auto">
            <a:xfrm>
              <a:off x="3851275" y="1341438"/>
              <a:ext cx="8636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FF0000"/>
                  </a:solidFill>
                  <a:latin typeface="Georgia" pitchFamily="18" charset="0"/>
                </a:rPr>
                <a:t>N</a:t>
              </a:r>
              <a:endParaRPr lang="ru-RU" sz="3600" b="1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051050" y="4868863"/>
              <a:ext cx="4249738" cy="720725"/>
            </a:xfrm>
            <a:prstGeom prst="rect">
              <a:avLst/>
            </a:prstGeom>
            <a:ln w="57150">
              <a:solidFill>
                <a:schemeClr val="bg1">
                  <a:lumMod val="95000"/>
                  <a:lumOff val="5000"/>
                </a:schemeClr>
              </a:solidFill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srgbClr val="FF0000"/>
                  </a:solidFill>
                </a:rPr>
                <a:t>S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6" name="Oval 7"/>
            <p:cNvSpPr>
              <a:spLocks noChangeArrowheads="1"/>
            </p:cNvSpPr>
            <p:nvPr/>
          </p:nvSpPr>
          <p:spPr bwMode="auto">
            <a:xfrm>
              <a:off x="3851275" y="2636838"/>
              <a:ext cx="576263" cy="504825"/>
            </a:xfrm>
            <a:prstGeom prst="ellipse">
              <a:avLst/>
            </a:prstGeom>
            <a:ln w="38100">
              <a:solidFill>
                <a:schemeClr val="bg1">
                  <a:lumMod val="95000"/>
                  <a:lumOff val="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3851275" y="2924175"/>
              <a:ext cx="0" cy="1368425"/>
            </a:xfrm>
            <a:prstGeom prst="line">
              <a:avLst/>
            </a:prstGeom>
            <a:noFill/>
            <a:ln w="38100">
              <a:solidFill>
                <a:schemeClr val="bg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4427538" y="2852738"/>
              <a:ext cx="0" cy="1439862"/>
            </a:xfrm>
            <a:prstGeom prst="line">
              <a:avLst/>
            </a:prstGeom>
            <a:noFill/>
            <a:ln w="38100">
              <a:solidFill>
                <a:schemeClr val="bg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4140200" y="3141663"/>
              <a:ext cx="0" cy="863600"/>
            </a:xfrm>
            <a:prstGeom prst="line">
              <a:avLst/>
            </a:prstGeom>
            <a:ln w="76200"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3851275" y="4005263"/>
              <a:ext cx="576263" cy="503237"/>
            </a:xfrm>
            <a:prstGeom prst="ellipse">
              <a:avLst/>
            </a:prstGeom>
            <a:ln w="38100">
              <a:solidFill>
                <a:schemeClr val="bg1">
                  <a:lumMod val="85000"/>
                  <a:lumOff val="1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Oval 17"/>
            <p:cNvSpPr>
              <a:spLocks noChangeArrowheads="1"/>
            </p:cNvSpPr>
            <p:nvPr/>
          </p:nvSpPr>
          <p:spPr bwMode="auto">
            <a:xfrm>
              <a:off x="3995738" y="3429000"/>
              <a:ext cx="288925" cy="287338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8675" name="Группа 11"/>
          <p:cNvGrpSpPr>
            <a:grpSpLocks/>
          </p:cNvGrpSpPr>
          <p:nvPr/>
        </p:nvGrpSpPr>
        <p:grpSpPr bwMode="auto">
          <a:xfrm>
            <a:off x="0" y="350838"/>
            <a:ext cx="9144000" cy="3659187"/>
            <a:chOff x="0" y="350838"/>
            <a:chExt cx="9144000" cy="3659187"/>
          </a:xfrm>
        </p:grpSpPr>
        <p:sp>
          <p:nvSpPr>
            <p:cNvPr id="13" name="AutoShape 18"/>
            <p:cNvSpPr>
              <a:spLocks noChangeArrowheads="1"/>
            </p:cNvSpPr>
            <p:nvPr/>
          </p:nvSpPr>
          <p:spPr bwMode="auto">
            <a:xfrm rot="1283914">
              <a:off x="4695825" y="2933700"/>
              <a:ext cx="976313" cy="288925"/>
            </a:xfrm>
            <a:prstGeom prst="rightArrow">
              <a:avLst>
                <a:gd name="adj1" fmla="val 50000"/>
                <a:gd name="adj2" fmla="val 84478"/>
              </a:avLst>
            </a:prstGeom>
            <a:ln w="38100">
              <a:solidFill>
                <a:schemeClr val="bg1">
                  <a:lumMod val="95000"/>
                  <a:lumOff val="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AutoShape 19"/>
            <p:cNvSpPr>
              <a:spLocks noChangeArrowheads="1"/>
            </p:cNvSpPr>
            <p:nvPr/>
          </p:nvSpPr>
          <p:spPr bwMode="auto">
            <a:xfrm rot="1583851">
              <a:off x="2695575" y="3721100"/>
              <a:ext cx="992188" cy="288925"/>
            </a:xfrm>
            <a:prstGeom prst="leftArrow">
              <a:avLst>
                <a:gd name="adj1" fmla="val 50000"/>
                <a:gd name="adj2" fmla="val 85852"/>
              </a:avLst>
            </a:prstGeom>
            <a:ln w="38100">
              <a:solidFill>
                <a:schemeClr val="bg1">
                  <a:lumMod val="85000"/>
                  <a:lumOff val="15000"/>
                </a:schemeClr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Text Box 24"/>
            <p:cNvSpPr txBox="1">
              <a:spLocks noChangeArrowheads="1"/>
            </p:cNvSpPr>
            <p:nvPr/>
          </p:nvSpPr>
          <p:spPr bwMode="auto">
            <a:xfrm>
              <a:off x="0" y="350838"/>
              <a:ext cx="9144000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Вращение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Вечное</a:t>
            </a:r>
            <a:r>
              <a:rPr lang="ru-RU" dirty="0" smtClean="0"/>
              <a:t> – созданное </a:t>
            </a:r>
            <a:r>
              <a:rPr lang="ru-RU" dirty="0" smtClean="0">
                <a:solidFill>
                  <a:srgbClr val="FF0000"/>
                </a:solidFill>
              </a:rPr>
              <a:t>мгновением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Рисунок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42910" y="1571612"/>
            <a:ext cx="2362200" cy="3267075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pic>
        <p:nvPicPr>
          <p:cNvPr id="1027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1571612"/>
            <a:ext cx="2286016" cy="32147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pic>
        <p:nvPicPr>
          <p:cNvPr id="1028" name="Рисунок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1571612"/>
            <a:ext cx="2357454" cy="314327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10" name="Стрелка вниз 9"/>
          <p:cNvSpPr/>
          <p:nvPr/>
        </p:nvSpPr>
        <p:spPr>
          <a:xfrm flipH="1">
            <a:off x="1643063" y="4857750"/>
            <a:ext cx="428625" cy="64293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flipH="1">
            <a:off x="4500563" y="4857750"/>
            <a:ext cx="428625" cy="64293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Стрелка вниз 11"/>
          <p:cNvSpPr/>
          <p:nvPr/>
        </p:nvSpPr>
        <p:spPr>
          <a:xfrm flipH="1">
            <a:off x="7143750" y="4857750"/>
            <a:ext cx="428625" cy="64293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1357290" y="5643578"/>
            <a:ext cx="1000132" cy="1042416"/>
          </a:xfrm>
          <a:prstGeom prst="actionButtonHel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Управляющая кнопка: справка 14">
            <a:hlinkClick r:id="" action="ppaction://noaction" highlightClick="1"/>
          </p:cNvPr>
          <p:cNvSpPr/>
          <p:nvPr/>
        </p:nvSpPr>
        <p:spPr>
          <a:xfrm>
            <a:off x="4214810" y="5572140"/>
            <a:ext cx="1000132" cy="1042416"/>
          </a:xfrm>
          <a:prstGeom prst="actionButtonHel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Управляющая кнопка: справка 15">
            <a:hlinkClick r:id="" action="ppaction://noaction" highlightClick="1"/>
          </p:cNvPr>
          <p:cNvSpPr/>
          <p:nvPr/>
        </p:nvSpPr>
        <p:spPr>
          <a:xfrm>
            <a:off x="6858016" y="5643578"/>
            <a:ext cx="1000132" cy="1042416"/>
          </a:xfrm>
          <a:prstGeom prst="actionButtonHel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i="1" dirty="0" smtClean="0">
                <a:solidFill>
                  <a:srgbClr val="FF3300"/>
                </a:solidFill>
              </a:rPr>
              <a:t>Вечное</a:t>
            </a:r>
            <a:r>
              <a:rPr lang="ru-RU" sz="4400" dirty="0" smtClean="0"/>
              <a:t> - созданное </a:t>
            </a:r>
            <a:r>
              <a:rPr lang="ru-RU" sz="4400" i="1" dirty="0" smtClean="0">
                <a:solidFill>
                  <a:srgbClr val="FF3300"/>
                </a:solidFill>
              </a:rPr>
              <a:t>мгновением</a:t>
            </a:r>
            <a:endParaRPr lang="en-US" dirty="0"/>
          </a:p>
        </p:txBody>
      </p:sp>
      <p:pic>
        <p:nvPicPr>
          <p:cNvPr id="7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357313"/>
            <a:ext cx="1101725" cy="13890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857500"/>
            <a:ext cx="1101725" cy="13128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pic>
      <p:pic>
        <p:nvPicPr>
          <p:cNvPr id="9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357694"/>
            <a:ext cx="1126079" cy="142241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10" name="AutoShape 22"/>
          <p:cNvSpPr>
            <a:spLocks noChangeArrowheads="1"/>
          </p:cNvSpPr>
          <p:nvPr/>
        </p:nvSpPr>
        <p:spPr bwMode="auto">
          <a:xfrm>
            <a:off x="1928794" y="1857364"/>
            <a:ext cx="1008063" cy="504825"/>
          </a:xfrm>
          <a:prstGeom prst="notchedRightArrow">
            <a:avLst>
              <a:gd name="adj1" fmla="val 50000"/>
              <a:gd name="adj2" fmla="val 49921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AutoShape 22"/>
          <p:cNvSpPr>
            <a:spLocks noChangeArrowheads="1"/>
          </p:cNvSpPr>
          <p:nvPr/>
        </p:nvSpPr>
        <p:spPr bwMode="auto">
          <a:xfrm>
            <a:off x="2000232" y="3214686"/>
            <a:ext cx="1008063" cy="504825"/>
          </a:xfrm>
          <a:prstGeom prst="notchedRightArrow">
            <a:avLst>
              <a:gd name="adj1" fmla="val 50000"/>
              <a:gd name="adj2" fmla="val 49921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AutoShape 22"/>
          <p:cNvSpPr>
            <a:spLocks noChangeArrowheads="1"/>
          </p:cNvSpPr>
          <p:nvPr/>
        </p:nvSpPr>
        <p:spPr bwMode="auto">
          <a:xfrm>
            <a:off x="2000232" y="4786322"/>
            <a:ext cx="1008063" cy="504825"/>
          </a:xfrm>
          <a:prstGeom prst="notchedRightArrow">
            <a:avLst>
              <a:gd name="adj1" fmla="val 50000"/>
              <a:gd name="adj2" fmla="val 49921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3357554" y="1643050"/>
            <a:ext cx="1928826" cy="107157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Вольтов столб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357554" y="4572008"/>
            <a:ext cx="1928826" cy="107157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Закон Ома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357554" y="3000372"/>
            <a:ext cx="1928826" cy="107157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Закон Ампера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AutoShape 22"/>
          <p:cNvSpPr>
            <a:spLocks noChangeArrowheads="1"/>
          </p:cNvSpPr>
          <p:nvPr/>
        </p:nvSpPr>
        <p:spPr bwMode="auto">
          <a:xfrm>
            <a:off x="5500694" y="1857364"/>
            <a:ext cx="1008063" cy="504825"/>
          </a:xfrm>
          <a:prstGeom prst="notchedRightArrow">
            <a:avLst>
              <a:gd name="adj1" fmla="val 50000"/>
              <a:gd name="adj2" fmla="val 49921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AutoShape 22"/>
          <p:cNvSpPr>
            <a:spLocks noChangeArrowheads="1"/>
          </p:cNvSpPr>
          <p:nvPr/>
        </p:nvSpPr>
        <p:spPr bwMode="auto">
          <a:xfrm>
            <a:off x="5500694" y="3286124"/>
            <a:ext cx="1008063" cy="504825"/>
          </a:xfrm>
          <a:prstGeom prst="notchedRightArrow">
            <a:avLst>
              <a:gd name="adj1" fmla="val 50000"/>
              <a:gd name="adj2" fmla="val 49921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AutoShape 22"/>
          <p:cNvSpPr>
            <a:spLocks noChangeArrowheads="1"/>
          </p:cNvSpPr>
          <p:nvPr/>
        </p:nvSpPr>
        <p:spPr bwMode="auto">
          <a:xfrm>
            <a:off x="5643570" y="4786322"/>
            <a:ext cx="1008063" cy="504825"/>
          </a:xfrm>
          <a:prstGeom prst="notchedRightArrow">
            <a:avLst>
              <a:gd name="adj1" fmla="val 50000"/>
              <a:gd name="adj2" fmla="val 49921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58016" y="1571612"/>
            <a:ext cx="1857388" cy="112871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Источники тока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858016" y="3000372"/>
            <a:ext cx="1857388" cy="112871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Электромашины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58016" y="4572008"/>
            <a:ext cx="1857388" cy="112871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Научно-технические расчёты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00034" y="5929330"/>
            <a:ext cx="821537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3300"/>
                </a:solidFill>
              </a:rPr>
              <a:t>Электромонтер!</a:t>
            </a:r>
            <a:r>
              <a:rPr lang="ru-RU" sz="2800" dirty="0"/>
              <a:t>  Создай </a:t>
            </a:r>
            <a:r>
              <a:rPr lang="ru-RU" sz="2800" b="1" i="1" dirty="0">
                <a:solidFill>
                  <a:srgbClr val="FF3300"/>
                </a:solidFill>
              </a:rPr>
              <a:t>свое мгновение!</a:t>
            </a:r>
            <a:r>
              <a:rPr lang="ru-RU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112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Проблемные вопросы:</a:t>
            </a:r>
            <a:endParaRPr lang="ru-RU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82" y="2643182"/>
            <a:ext cx="8643998" cy="36433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1.Возможен ли был бы технический прогресс без законов Ома, Ампера и изобретения Вольта?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2.Можно ли стать квалифицированным электриком без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знаний этих законов?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112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Проблемные вопросы:</a:t>
            </a:r>
            <a:endParaRPr lang="ru-RU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82" y="2643182"/>
            <a:ext cx="8643998" cy="36433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1.Возможен ли был бы технический прогресс без законов Ома, Ампера и изобретения Вольта?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2.Можно ли стать квалифицированным электриком без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знаний этих законов?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4"/>
          <p:cNvSpPr>
            <a:spLocks noChangeShapeType="1"/>
          </p:cNvSpPr>
          <p:nvPr/>
        </p:nvSpPr>
        <p:spPr bwMode="auto">
          <a:xfrm>
            <a:off x="-188913" y="457200"/>
            <a:ext cx="0" cy="9110663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2000232" y="285728"/>
            <a:ext cx="5286412" cy="7694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ЭЛЕКТРИЧЕСКИЙ ТОК</a:t>
            </a:r>
            <a:r>
              <a:rPr lang="en-US" sz="24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</a:t>
            </a:r>
          </a:p>
          <a:p>
            <a:pPr algn="ctr" eaLnBrk="0" hangingPunct="0"/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направленное движение заряженных частиц</a:t>
            </a:r>
            <a:endParaRPr lang="ru-RU" sz="200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6151" name="Line 10"/>
          <p:cNvSpPr>
            <a:spLocks noChangeShapeType="1"/>
          </p:cNvSpPr>
          <p:nvPr/>
        </p:nvSpPr>
        <p:spPr bwMode="auto">
          <a:xfrm>
            <a:off x="-188913" y="457200"/>
            <a:ext cx="0" cy="9110663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2" name="Rectangle 11"/>
          <p:cNvSpPr>
            <a:spLocks noChangeArrowheads="1"/>
          </p:cNvSpPr>
          <p:nvPr/>
        </p:nvSpPr>
        <p:spPr bwMode="auto">
          <a:xfrm>
            <a:off x="0" y="0"/>
            <a:ext cx="4429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1857356" y="1428737"/>
            <a:ext cx="5715040" cy="6924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Условия существования тока</a:t>
            </a:r>
          </a:p>
          <a:p>
            <a:pPr eaLnBrk="0" hangingPunct="0">
              <a:defRPr/>
            </a:pPr>
            <a:endParaRPr lang="en-US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53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2214563"/>
            <a:ext cx="20002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357158" y="2357430"/>
            <a:ext cx="3000396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0" hangingPunct="0"/>
            <a:r>
              <a:rPr lang="ru-RU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Наличие свободных q</a:t>
            </a:r>
            <a:endParaRPr lang="en-US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ctr" eaLnBrk="0" hangingPunct="0"/>
            <a:r>
              <a:rPr lang="ru-RU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(ионов, электронов)</a:t>
            </a:r>
            <a:endParaRPr lang="ru-RU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15008" y="2214554"/>
            <a:ext cx="292894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1"/>
                </a:solidFill>
              </a:rPr>
              <a:t>наличие </a:t>
            </a:r>
            <a:r>
              <a:rPr lang="ru-RU" b="1" dirty="0" err="1">
                <a:solidFill>
                  <a:schemeClr val="bg1"/>
                </a:solidFill>
              </a:rPr>
              <a:t>эл</a:t>
            </a:r>
            <a:r>
              <a:rPr lang="ru-RU" b="1" dirty="0">
                <a:solidFill>
                  <a:schemeClr val="bg1"/>
                </a:solidFill>
              </a:rPr>
              <a:t>. поля</a:t>
            </a:r>
            <a:endParaRPr lang="en-US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dirty="0">
                <a:solidFill>
                  <a:schemeClr val="bg1"/>
                </a:solidFill>
              </a:rPr>
              <a:t>(создается источником тока)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3143240" y="3286124"/>
            <a:ext cx="2786082" cy="430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0" hangingPunct="0"/>
            <a:r>
              <a:rPr lang="ru-RU" sz="22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Действия тока</a:t>
            </a:r>
            <a:endParaRPr lang="ru-RU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428596" y="3786190"/>
            <a:ext cx="4357718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Тепловое (кипятильник, плитка…)</a:t>
            </a:r>
            <a:endParaRPr lang="ru-RU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428596" y="4286256"/>
            <a:ext cx="6143636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Химическое (получение хим. чистых металлов)</a:t>
            </a:r>
            <a:endParaRPr lang="ru-RU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500034" y="4786322"/>
            <a:ext cx="4357718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Магнитное (электромагнит)</a:t>
            </a:r>
            <a:endParaRPr lang="ru-RU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35859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500702"/>
            <a:ext cx="2465388" cy="1119188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35860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286388"/>
            <a:ext cx="5683250" cy="13176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0"/>
            <a:ext cx="6551546" cy="188580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11" name="Прямоугольник 10"/>
          <p:cNvSpPr/>
          <p:nvPr/>
        </p:nvSpPr>
        <p:spPr>
          <a:xfrm>
            <a:off x="1000100" y="2071678"/>
            <a:ext cx="771530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СИЛА ТОКА </a:t>
            </a:r>
            <a:r>
              <a:rPr lang="ru-RU" sz="2400" dirty="0"/>
              <a:t>- физическая величина, показывающая, какой заряд </a:t>
            </a:r>
            <a:r>
              <a:rPr lang="en-US" sz="2400" i="1" dirty="0"/>
              <a:t>q </a:t>
            </a:r>
            <a:r>
              <a:rPr lang="ru-RU" sz="2400" dirty="0"/>
              <a:t>проходит через поперечное сечение проводника за 1 с</a:t>
            </a:r>
            <a:endParaRPr lang="en-US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3357562"/>
            <a:ext cx="400052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/>
              <a:t>I </a:t>
            </a:r>
            <a:r>
              <a:rPr lang="ru-RU" sz="2800" b="1" dirty="0"/>
              <a:t>- </a:t>
            </a:r>
            <a:r>
              <a:rPr lang="ru-RU" sz="2800" dirty="0"/>
              <a:t>сила тока</a:t>
            </a:r>
            <a:r>
              <a:rPr lang="ru-RU" sz="2800" b="1" i="1" dirty="0"/>
              <a:t>, </a:t>
            </a:r>
            <a:r>
              <a:rPr lang="ru-RU" sz="2800" b="1" dirty="0"/>
              <a:t>[</a:t>
            </a:r>
            <a:r>
              <a:rPr lang="en-US" sz="2800" b="1" dirty="0"/>
              <a:t>I]=[A]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83979" name="Picture 11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214678" y="3929066"/>
            <a:ext cx="2286016" cy="92869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83980" name="Picture 12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00100" y="5000636"/>
            <a:ext cx="2143140" cy="157789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83981" name="Picture 13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0628" y="5143512"/>
            <a:ext cx="2786082" cy="13827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sp>
        <p:nvSpPr>
          <p:cNvPr id="21" name="Прямоугольник 20"/>
          <p:cNvSpPr/>
          <p:nvPr/>
        </p:nvSpPr>
        <p:spPr>
          <a:xfrm>
            <a:off x="6500826" y="4143380"/>
            <a:ext cx="192882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1А = 1Кл/1с</a:t>
            </a:r>
            <a:endParaRPr lang="en-US" sz="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8794" y="2214554"/>
            <a:ext cx="607223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U </a:t>
            </a:r>
            <a:r>
              <a:rPr lang="ru-RU" sz="2800" dirty="0"/>
              <a:t>– напряжение, [</a:t>
            </a:r>
            <a:r>
              <a:rPr lang="en-US" sz="2800" dirty="0"/>
              <a:t>U]=[B]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2928934"/>
            <a:ext cx="621510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U=A/q</a:t>
            </a:r>
            <a:r>
              <a:rPr lang="ru-RU" sz="3600" dirty="0"/>
              <a:t> , </a:t>
            </a:r>
            <a:r>
              <a:rPr lang="ru-RU" dirty="0"/>
              <a:t>1 В - напряжение </a:t>
            </a:r>
            <a:r>
              <a:rPr lang="en-US" i="1" dirty="0"/>
              <a:t>U</a:t>
            </a:r>
            <a:r>
              <a:rPr lang="ru-RU" i="1" dirty="0"/>
              <a:t>, </a:t>
            </a:r>
            <a:r>
              <a:rPr lang="ru-RU" dirty="0"/>
              <a:t>при котором           электрическое поле совершает </a:t>
            </a:r>
            <a:r>
              <a:rPr lang="ru-RU" i="1" dirty="0"/>
              <a:t>А </a:t>
            </a:r>
            <a:r>
              <a:rPr lang="ru-RU" dirty="0"/>
              <a:t>= 1 Дж при перемещении </a:t>
            </a:r>
            <a:r>
              <a:rPr lang="en-US" i="1" dirty="0"/>
              <a:t>q </a:t>
            </a:r>
            <a:r>
              <a:rPr lang="ru-RU" i="1" dirty="0"/>
              <a:t>= </a:t>
            </a:r>
            <a:r>
              <a:rPr lang="ru-RU" dirty="0"/>
              <a:t>1 Кл</a:t>
            </a:r>
            <a:endParaRPr lang="en-US" dirty="0"/>
          </a:p>
        </p:txBody>
      </p:sp>
      <p:pic>
        <p:nvPicPr>
          <p:cNvPr id="88070" name="Picture 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43042" y="4500570"/>
            <a:ext cx="2357454" cy="20558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8807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286380" y="5072074"/>
            <a:ext cx="1528763" cy="13604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5000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8075" name="Rectangle 11"/>
          <p:cNvSpPr>
            <a:spLocks noChangeArrowheads="1"/>
          </p:cNvSpPr>
          <p:nvPr/>
        </p:nvSpPr>
        <p:spPr bwMode="auto">
          <a:xfrm>
            <a:off x="500034" y="214290"/>
            <a:ext cx="8215338" cy="200054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tabLst>
                <a:tab pos="434975" algn="l"/>
              </a:tabLst>
              <a:defRPr/>
            </a:pPr>
            <a:r>
              <a:rPr lang="ru-RU" sz="28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ЭЛЕКТРИЧЕСКОЕ НАПРЯЖЕНИЕ - </a:t>
            </a:r>
            <a:r>
              <a:rPr lang="ru-RU" sz="2400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физическая величина, показывающая, к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акую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работу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совершает на данном участке ток при перемещении по этому участку электрического заряда 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равного 1 К л</a:t>
            </a:r>
            <a:endParaRPr lang="ru-RU" sz="2400" dirty="0">
              <a:solidFill>
                <a:srgbClr val="000000"/>
              </a:solidFill>
              <a:latin typeface="Arial" charset="0"/>
            </a:endParaRPr>
          </a:p>
          <a:p>
            <a:pPr>
              <a:tabLst>
                <a:tab pos="434975" algn="l"/>
              </a:tabLst>
              <a:defRPr/>
            </a:pPr>
            <a:endParaRPr lang="en-US" sz="2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-125413" y="457200"/>
            <a:ext cx="0" cy="9113838"/>
          </a:xfrm>
          <a:prstGeom prst="line">
            <a:avLst/>
          </a:prstGeom>
          <a:noFill/>
          <a:ln w="1206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1071538" y="571480"/>
            <a:ext cx="692948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ЭЛЕКТРИЧЕСКОЕ СОПРОТИВЛЕНИЕ</a:t>
            </a:r>
            <a:endParaRPr lang="ru-RU" sz="2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142984"/>
            <a:ext cx="8072494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</a:rPr>
              <a:t>противодействие </a:t>
            </a:r>
            <a:r>
              <a:rPr lang="ru-RU" sz="2400" dirty="0">
                <a:solidFill>
                  <a:schemeClr val="bg1"/>
                </a:solidFill>
              </a:rPr>
              <a:t>проводника электрическому току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</a:rPr>
              <a:t>разные</a:t>
            </a:r>
            <a:r>
              <a:rPr lang="ru-RU" sz="2000" b="1" dirty="0">
                <a:solidFill>
                  <a:schemeClr val="bg1"/>
                </a:solidFill>
              </a:rPr>
              <a:t> проводники </a:t>
            </a:r>
            <a:r>
              <a:rPr lang="ru-RU" sz="2000" dirty="0">
                <a:solidFill>
                  <a:schemeClr val="bg1"/>
                </a:solidFill>
              </a:rPr>
              <a:t>— разное </a:t>
            </a:r>
            <a:r>
              <a:rPr lang="ru-RU" sz="2000" b="1" dirty="0">
                <a:solidFill>
                  <a:schemeClr val="bg1"/>
                </a:solidFill>
              </a:rPr>
              <a:t>противодействие </a:t>
            </a:r>
            <a:r>
              <a:rPr lang="ru-RU" sz="2000" dirty="0">
                <a:solidFill>
                  <a:schemeClr val="bg1"/>
                </a:solidFill>
              </a:rPr>
              <a:t>току —</a:t>
            </a:r>
            <a:r>
              <a:rPr lang="ru-RU" sz="2000" i="1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разное </a:t>
            </a:r>
            <a:r>
              <a:rPr lang="ru-RU" sz="2000" b="1" dirty="0">
                <a:solidFill>
                  <a:schemeClr val="bg1"/>
                </a:solidFill>
              </a:rPr>
              <a:t>сопротивление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0034" y="2285992"/>
            <a:ext cx="8143932" cy="4429156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00100" y="571480"/>
            <a:ext cx="7500990" cy="5357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88" y="714375"/>
          <a:ext cx="3714775" cy="6256782"/>
        </p:xfrm>
        <a:graphic>
          <a:graphicData uri="http://schemas.openxmlformats.org/drawingml/2006/table">
            <a:tbl>
              <a:tblPr/>
              <a:tblGrid>
                <a:gridCol w="263868"/>
                <a:gridCol w="266203"/>
                <a:gridCol w="264646"/>
                <a:gridCol w="266203"/>
                <a:gridCol w="264646"/>
                <a:gridCol w="266203"/>
                <a:gridCol w="265814"/>
                <a:gridCol w="265035"/>
                <a:gridCol w="265035"/>
                <a:gridCol w="265035"/>
                <a:gridCol w="265814"/>
                <a:gridCol w="266592"/>
                <a:gridCol w="265035"/>
                <a:gridCol w="264646"/>
              </a:tblGrid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3123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506" name="Rectangle 2"/>
          <p:cNvSpPr>
            <a:spLocks noChangeArrowheads="1"/>
          </p:cNvSpPr>
          <p:nvPr/>
        </p:nvSpPr>
        <p:spPr bwMode="auto">
          <a:xfrm>
            <a:off x="2214563" y="0"/>
            <a:ext cx="542925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6030913" algn="l"/>
              </a:tabLst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Кроссворд: </a:t>
            </a:r>
            <a:endParaRPr lang="en-US" sz="3200"/>
          </a:p>
          <a:p>
            <a:pPr eaLnBrk="0" hangingPunct="0">
              <a:tabLst>
                <a:tab pos="6030913" algn="l"/>
              </a:tabLst>
            </a:pPr>
            <a:endParaRPr lang="en-US"/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4071934" y="714356"/>
            <a:ext cx="5072066" cy="20313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tabLst>
                <a:tab pos="6030913" algn="l"/>
              </a:tabLst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горизонтали: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Отрицательно заряженная частица, входящая в состав атома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Нейтральная частица, входящая в состав атомного ядра.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Физическая величина, характеризующая противодействие, оказываемое проводником электрическому току.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Единица электрического заряда.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Прибор для измерения силы тока.</a:t>
            </a:r>
            <a:endParaRPr lang="ru-RU" sz="1400" dirty="0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 eaLnBrk="0" hangingPunct="0"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6. Физическая величина, равная отношению работы тока к переносимому заряду</a:t>
            </a:r>
            <a:r>
              <a:rPr lang="en-US" sz="1400" dirty="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4143372" y="3071810"/>
            <a:ext cx="5000628" cy="181588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tabLst>
                <a:tab pos="6030913" algn="l"/>
              </a:tabLst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вертикали: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Процесс сообщения телу электрического заряда.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 Положительно заряженная частица, входящая в состав атомного ядра.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Единица напряжения.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Единица сопротивления.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Атом, присоединивший или потерявший электрон.</a:t>
            </a:r>
            <a:endParaRPr lang="en-US" sz="1400" dirty="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6030913" algn="l"/>
              </a:tabLst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Направленное движение заряженных частиц.</a:t>
            </a:r>
            <a:endParaRPr lang="ru-RU" sz="14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0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693</TotalTime>
  <Words>851</Words>
  <Application>Microsoft Office PowerPoint</Application>
  <PresentationFormat>Экран (4:3)</PresentationFormat>
  <Paragraphs>218</Paragraphs>
  <Slides>29</Slides>
  <Notes>2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Апекс</vt:lpstr>
      <vt:lpstr>«Пути научных исследований почти столь же разнообразны, как и человеческие характеры»  Уотсон Джеймс, амер. биохимик  </vt:lpstr>
      <vt:lpstr>Вечное – созданное мгновением</vt:lpstr>
      <vt:lpstr>Проблемные вопросы: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Задача:</vt:lpstr>
      <vt:lpstr>Ответ к задаче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Вечное – созданное мгновением</vt:lpstr>
      <vt:lpstr>Вечное - созданное мгновением</vt:lpstr>
      <vt:lpstr>Проблемные вопросы:</vt:lpstr>
    </vt:vector>
  </TitlesOfParts>
  <Company>Intel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«В лаборатории физики»</dc:title>
  <dc:creator>Intel</dc:creator>
  <cp:lastModifiedBy>Name</cp:lastModifiedBy>
  <cp:revision>65</cp:revision>
  <dcterms:created xsi:type="dcterms:W3CDTF">2008-10-22T12:31:32Z</dcterms:created>
  <dcterms:modified xsi:type="dcterms:W3CDTF">2013-01-21T03:40:18Z</dcterms:modified>
</cp:coreProperties>
</file>