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  <p:sldId id="267" r:id="rId11"/>
    <p:sldId id="268" r:id="rId12"/>
    <p:sldId id="269" r:id="rId13"/>
    <p:sldId id="284" r:id="rId14"/>
    <p:sldId id="265" r:id="rId15"/>
    <p:sldId id="270" r:id="rId16"/>
    <p:sldId id="271" r:id="rId17"/>
    <p:sldId id="274" r:id="rId18"/>
    <p:sldId id="283" r:id="rId19"/>
    <p:sldId id="275" r:id="rId20"/>
    <p:sldId id="279" r:id="rId21"/>
    <p:sldId id="276" r:id="rId22"/>
    <p:sldId id="281" r:id="rId23"/>
    <p:sldId id="277" r:id="rId24"/>
    <p:sldId id="278" r:id="rId25"/>
    <p:sldId id="280" r:id="rId26"/>
    <p:sldId id="282" r:id="rId27"/>
    <p:sldId id="272" r:id="rId28"/>
    <p:sldId id="27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660"/>
  </p:normalViewPr>
  <p:slideViewPr>
    <p:cSldViewPr>
      <p:cViewPr varScale="1">
        <p:scale>
          <a:sx n="72" d="100"/>
          <a:sy n="72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B8BE925-D09B-4FCC-B631-73AB49592ED3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19D0A8B-F496-4509-AA4D-EECD41E6B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622416840XgfQ7.jpg"/>
          <p:cNvPicPr>
            <a:picLocks noChangeAspect="1"/>
          </p:cNvPicPr>
          <p:nvPr/>
        </p:nvPicPr>
        <p:blipFill>
          <a:blip r:embed="rId2" cstate="print"/>
          <a:srcRect l="2835" b="7924"/>
          <a:stretch>
            <a:fillRect/>
          </a:stretch>
        </p:blipFill>
        <p:spPr>
          <a:xfrm>
            <a:off x="1691680" y="1412776"/>
            <a:ext cx="5628754" cy="46805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69269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Кодирование </a:t>
            </a:r>
          </a:p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графической информации</a:t>
            </a:r>
            <a:endParaRPr lang="ru-RU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5517232"/>
            <a:ext cx="33478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Орлова Елена Альбертовна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учитель информатики и ИКТ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ГОУ СОШ №451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Санкт-Петербург</a:t>
            </a:r>
          </a:p>
          <a:p>
            <a:pPr algn="ctr"/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      </a:t>
            </a:r>
            <a:endParaRPr lang="ru-RU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492896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процессе дискретизации используются различные </a:t>
            </a:r>
            <a:r>
              <a:rPr lang="ru-RU" sz="2400" b="1" dirty="0" smtClean="0">
                <a:solidFill>
                  <a:srgbClr val="C00000"/>
                </a:solidFill>
              </a:rPr>
              <a:t>палитры цветов </a:t>
            </a:r>
            <a:r>
              <a:rPr lang="ru-RU" sz="2400" dirty="0" smtClean="0"/>
              <a:t>(наборы цветов, которые могут принять точки изображения).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69269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Количество информации, которое используется для кодирования цвета точки изображения, называется </a:t>
            </a:r>
            <a:r>
              <a:rPr lang="ru-RU" sz="2400" b="1" dirty="0" smtClean="0">
                <a:solidFill>
                  <a:srgbClr val="C00000"/>
                </a:solidFill>
              </a:rPr>
              <a:t>глубиной цвета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4293096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Количество цветов </a:t>
            </a:r>
            <a:r>
              <a:rPr lang="en-US" sz="2400" b="1" dirty="0" smtClean="0"/>
              <a:t>N</a:t>
            </a:r>
            <a:r>
              <a:rPr lang="en-US" sz="2400" dirty="0" smtClean="0"/>
              <a:t> </a:t>
            </a:r>
            <a:r>
              <a:rPr lang="ru-RU" sz="2400" dirty="0" smtClean="0"/>
              <a:t>в палитре и количество информации </a:t>
            </a:r>
            <a:r>
              <a:rPr lang="en-US" sz="2400" b="1" dirty="0" smtClean="0"/>
              <a:t>I</a:t>
            </a:r>
            <a:r>
              <a:rPr lang="ru-RU" sz="2400" dirty="0" smtClean="0"/>
              <a:t>, необходимое для кодирования цвета каждой точки, могут быть вычислены по формуле: </a:t>
            </a:r>
            <a:r>
              <a:rPr lang="en-US" sz="2400" b="1" dirty="0" smtClean="0">
                <a:solidFill>
                  <a:srgbClr val="C00000"/>
                </a:solidFill>
              </a:rPr>
              <a:t>N</a:t>
            </a:r>
            <a:r>
              <a:rPr lang="ru-RU" sz="2400" b="1" dirty="0" smtClean="0">
                <a:solidFill>
                  <a:srgbClr val="C00000"/>
                </a:solidFill>
              </a:rPr>
              <a:t>=</a:t>
            </a:r>
            <a:r>
              <a:rPr lang="en-US" sz="2400" b="1" dirty="0" smtClean="0">
                <a:solidFill>
                  <a:srgbClr val="C00000"/>
                </a:solidFill>
              </a:rPr>
              <a:t>2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530120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Пример:</a:t>
            </a:r>
          </a:p>
          <a:p>
            <a:r>
              <a:rPr lang="ru-RU" sz="2400" dirty="0" smtClean="0"/>
              <a:t>Для кодирования черно-белого изображения (без градации серого) используются всего два цвета – черный и белый. По формуле </a:t>
            </a:r>
            <a:r>
              <a:rPr lang="en-US" sz="2400" b="1" dirty="0" smtClean="0"/>
              <a:t>N=2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ru-RU" sz="2400" dirty="0" smtClean="0"/>
              <a:t> можно вычислить, какое количество информации необходимо, чтобы закодировать цвет каждой точки: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84168" y="17728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3789040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2=2</a:t>
            </a:r>
            <a:r>
              <a:rPr lang="ru-RU" sz="2400" dirty="0" smtClean="0"/>
              <a:t>  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3645024"/>
            <a:ext cx="216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</a:t>
            </a:r>
            <a:endParaRPr lang="ru-RU" sz="2000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2843808" y="3933056"/>
            <a:ext cx="504056" cy="216024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635896" y="371703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2=2</a:t>
            </a:r>
            <a:r>
              <a:rPr lang="ru-RU" sz="2400" dirty="0" smtClean="0"/>
              <a:t> 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45024"/>
            <a:ext cx="216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</a:t>
            </a:r>
            <a:endParaRPr lang="ru-RU" sz="2000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5004048" y="3933056"/>
            <a:ext cx="504056" cy="216024"/>
          </a:xfrm>
          <a:prstGeom prst="rightArrow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724128" y="371703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</a:t>
            </a:r>
            <a:r>
              <a:rPr lang="ru-RU" sz="3200" dirty="0" smtClean="0"/>
              <a:t> = 1 бит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683568" y="530120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Для кодирования одной точки черно-белого изображения </a:t>
            </a:r>
          </a:p>
          <a:p>
            <a:pPr algn="ctr"/>
            <a:r>
              <a:rPr lang="ru-RU" dirty="0" smtClean="0"/>
              <a:t>достаточно 1 бита.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6021288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Зная глубину цвета, можно вычислить количество цветов в палитре.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1556792"/>
          <a:ext cx="8064896" cy="371125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600400"/>
                <a:gridCol w="4464496"/>
              </a:tblGrid>
              <a:tr h="864096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Глубина цвета, </a:t>
                      </a:r>
                      <a:r>
                        <a:rPr lang="en-US" dirty="0" smtClean="0"/>
                        <a:t>I</a:t>
                      </a:r>
                      <a:r>
                        <a:rPr lang="ru-RU" dirty="0" smtClean="0"/>
                        <a:t> (битов)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Количество цветов в палитре, </a:t>
                      </a:r>
                      <a:r>
                        <a:rPr lang="en-US" dirty="0" smtClean="0"/>
                        <a:t>N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11316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800" dirty="0" smtClean="0"/>
                    </a:p>
                    <a:p>
                      <a:pPr algn="l"/>
                      <a:r>
                        <a:rPr lang="en-US" sz="1800" baseline="0" dirty="0" smtClean="0"/>
                        <a:t>           </a:t>
                      </a:r>
                      <a:r>
                        <a:rPr lang="en-US" sz="2400" dirty="0" smtClean="0"/>
                        <a:t>2   =</a:t>
                      </a:r>
                      <a:r>
                        <a:rPr lang="en-US" sz="2400" baseline="0" dirty="0" smtClean="0"/>
                        <a:t> 256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2453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16</a:t>
                      </a:r>
                      <a:endParaRPr lang="ru-RU" sz="2400" dirty="0" smtClean="0"/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l"/>
                      <a:r>
                        <a:rPr lang="en-US" sz="2400" dirty="0" smtClean="0"/>
                        <a:t>        2   = 65 536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11316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2400" dirty="0" smtClean="0"/>
                        <a:t>24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l"/>
                      <a:r>
                        <a:rPr lang="en-US" sz="2400" dirty="0" smtClean="0"/>
                        <a:t>        2   = 16 777 216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20072" y="249289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48064" y="342900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16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44371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24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908720"/>
            <a:ext cx="637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Глубина цвета и количество цветов в палитре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820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 Растровый графический файл содержит черно-белое изображение с 16 градациями серого цвета размером 10х10 пикселей. Каков информационный объем этого файла? 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620688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Задачи: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420888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</a:rPr>
              <a:t>Решение:</a:t>
            </a:r>
            <a:r>
              <a:rPr lang="ru-RU" sz="2000" b="1" dirty="0" smtClean="0">
                <a:solidFill>
                  <a:srgbClr val="C00000"/>
                </a:solidFill>
              </a:rPr>
              <a:t> 16 = 2  ;  10*10*4 = 400 бит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21297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 256-цветный рисунок содержит 120 байт информации. Из скольких точек он состоит?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293096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</a:rPr>
              <a:t>Решение</a:t>
            </a:r>
            <a:r>
              <a:rPr lang="ru-RU" sz="20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120 байт = 120*8 бит; 265 = 2  (8 бит – 1 точка).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120*8/8 = 120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450912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8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227687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4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photo.php.jpg"/>
          <p:cNvPicPr>
            <a:picLocks noChangeAspect="1"/>
          </p:cNvPicPr>
          <p:nvPr/>
        </p:nvPicPr>
        <p:blipFill>
          <a:blip r:embed="rId2" cstate="print"/>
          <a:srcRect t="23540" b="23540"/>
          <a:stretch>
            <a:fillRect/>
          </a:stretch>
        </p:blipFill>
        <p:spPr>
          <a:xfrm>
            <a:off x="1547664" y="1700808"/>
            <a:ext cx="5987143" cy="31683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548680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Качество растровых изображений, полученных </a:t>
            </a:r>
          </a:p>
          <a:p>
            <a:pPr algn="ctr"/>
            <a:r>
              <a:rPr lang="ru-RU" sz="2000" dirty="0" smtClean="0"/>
              <a:t>в результате сканирования, зависит от разрешающей способности сканера.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544" y="4941168"/>
            <a:ext cx="4176464" cy="1200329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Оптическое разрешение </a:t>
            </a:r>
            <a:r>
              <a:rPr lang="ru-RU" dirty="0" smtClean="0"/>
              <a:t>– количество светочувствительных элементов на одном дюйме полоски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 flipH="1" flipV="1">
            <a:off x="1223628" y="3104964"/>
            <a:ext cx="1800200" cy="1728192"/>
          </a:xfrm>
          <a:prstGeom prst="straightConnector1">
            <a:avLst/>
          </a:prstGeom>
          <a:ln w="38100" cmpd="sng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860032" y="4941168"/>
            <a:ext cx="3816424" cy="1200329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Аппаратное разрешение </a:t>
            </a:r>
            <a:r>
              <a:rPr lang="ru-RU" dirty="0" smtClean="0"/>
              <a:t>–</a:t>
            </a:r>
          </a:p>
          <a:p>
            <a:pPr algn="ctr"/>
            <a:r>
              <a:rPr lang="ru-RU" dirty="0" smtClean="0"/>
              <a:t>количество «</a:t>
            </a:r>
            <a:r>
              <a:rPr lang="ru-RU" dirty="0" err="1" smtClean="0"/>
              <a:t>микрошагов</a:t>
            </a:r>
            <a:r>
              <a:rPr lang="ru-RU" dirty="0" smtClean="0"/>
              <a:t>» светочувствительной полоски на 1 дюйм изображения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331640" y="6165305"/>
            <a:ext cx="2304256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например, 1200 </a:t>
            </a:r>
            <a:r>
              <a:rPr lang="en-US" sz="1400" b="1" dirty="0" smtClean="0"/>
              <a:t>dpi</a:t>
            </a:r>
            <a:endParaRPr lang="ru-RU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580112" y="6165304"/>
            <a:ext cx="2304256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например, 2400 </a:t>
            </a:r>
            <a:r>
              <a:rPr lang="en-US" sz="1400" b="1" dirty="0" smtClean="0"/>
              <a:t>dpi</a:t>
            </a:r>
            <a:endParaRPr lang="ru-RU" sz="1400" b="1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10800000">
            <a:off x="4644008" y="3212976"/>
            <a:ext cx="1872208" cy="1584176"/>
          </a:xfrm>
          <a:prstGeom prst="straightConnector1">
            <a:avLst/>
          </a:prstGeom>
          <a:ln w="38100" cmpd="sng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Стрелка вправо 64"/>
          <p:cNvSpPr/>
          <p:nvPr/>
        </p:nvSpPr>
        <p:spPr>
          <a:xfrm>
            <a:off x="3275856" y="2852936"/>
            <a:ext cx="432048" cy="21602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трелка вправо 73"/>
          <p:cNvSpPr/>
          <p:nvPr/>
        </p:nvSpPr>
        <p:spPr>
          <a:xfrm>
            <a:off x="3851920" y="2852936"/>
            <a:ext cx="432048" cy="21602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Стрелка вправо 74"/>
          <p:cNvSpPr/>
          <p:nvPr/>
        </p:nvSpPr>
        <p:spPr>
          <a:xfrm>
            <a:off x="4499992" y="2852936"/>
            <a:ext cx="432048" cy="21602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трелка вправо 75"/>
          <p:cNvSpPr/>
          <p:nvPr/>
        </p:nvSpPr>
        <p:spPr>
          <a:xfrm>
            <a:off x="5076056" y="2852936"/>
            <a:ext cx="432048" cy="21602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Стрелка вправо 76"/>
          <p:cNvSpPr/>
          <p:nvPr/>
        </p:nvSpPr>
        <p:spPr>
          <a:xfrm>
            <a:off x="5724128" y="2852936"/>
            <a:ext cx="432048" cy="21602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Стрелка вправо 77"/>
          <p:cNvSpPr/>
          <p:nvPr/>
        </p:nvSpPr>
        <p:spPr>
          <a:xfrm>
            <a:off x="6300192" y="2852936"/>
            <a:ext cx="432048" cy="21602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17" presetClass="entr" presetSubtype="10" repeatCount="indefinite" fill="hold" grpId="0" nodeType="after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500"/>
                            </p:stCondLst>
                            <p:childTnLst>
                              <p:par>
                                <p:cTn id="7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19" grpId="0"/>
      <p:bldP spid="20" grpId="0"/>
      <p:bldP spid="65" grpId="0" animBg="1"/>
      <p:bldP spid="65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4868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Растровые изображения на экране монитора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34076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Качество изображения на экране монитора зависит от величины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пространственного разрешения </a:t>
            </a:r>
            <a:r>
              <a:rPr lang="ru-RU" dirty="0" smtClean="0"/>
              <a:t>и </a:t>
            </a:r>
            <a:r>
              <a:rPr lang="ru-RU" b="1" dirty="0" smtClean="0">
                <a:solidFill>
                  <a:srgbClr val="C00000"/>
                </a:solidFill>
              </a:rPr>
              <a:t>глубины цвета.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3212976"/>
          <a:ext cx="3744416" cy="259228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744416"/>
              </a:tblGrid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1560" y="3645024"/>
            <a:ext cx="36724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определяется как произведение количества строк изображения на количество точек в строке</a:t>
            </a:r>
            <a:endParaRPr lang="ru-RU" sz="2000" dirty="0">
              <a:solidFill>
                <a:schemeClr val="bg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339752" y="2204864"/>
            <a:ext cx="936104" cy="792088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6264188" y="2168860"/>
            <a:ext cx="936104" cy="864096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716016" y="3212976"/>
          <a:ext cx="3816424" cy="259228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816424"/>
              </a:tblGrid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788024" y="3573016"/>
            <a:ext cx="36724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характеризует количество цветов, которое могут принимать точки изображения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(измеряется в битах)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999" r="4013"/>
          <a:stretch>
            <a:fillRect/>
          </a:stretch>
        </p:blipFill>
        <p:spPr bwMode="auto">
          <a:xfrm>
            <a:off x="395536" y="1628800"/>
            <a:ext cx="5050852" cy="441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39552" y="548680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Формирование растрового изображения на экране монитора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06084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 2 3 4 ………………………………….. 800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420888"/>
            <a:ext cx="7920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3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600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292171" y="3316342"/>
            <a:ext cx="115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….……….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306896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Всего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480 000 точек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580112" y="1772816"/>
          <a:ext cx="3168352" cy="360345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152128"/>
                <a:gridCol w="2016224"/>
              </a:tblGrid>
              <a:tr h="432048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Видеопамять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Номер</a:t>
                      </a:r>
                    </a:p>
                    <a:p>
                      <a:pPr algn="ctr"/>
                      <a:r>
                        <a:rPr lang="ru-RU" sz="1600" b="1" dirty="0" smtClean="0"/>
                        <a:t>точки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Двоичный код</a:t>
                      </a:r>
                    </a:p>
                    <a:p>
                      <a:pPr algn="ctr"/>
                      <a:r>
                        <a:rPr lang="ru-RU" sz="1600" b="1" dirty="0" smtClean="0"/>
                        <a:t>цвета</a:t>
                      </a:r>
                      <a:r>
                        <a:rPr lang="ru-RU" sz="1600" b="1" baseline="0" dirty="0" smtClean="0"/>
                        <a:t> точки</a:t>
                      </a:r>
                      <a:endParaRPr lang="ru-RU" sz="1600" b="1" dirty="0" smtClean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01010101</a:t>
                      </a:r>
                      <a:endParaRPr lang="ru-RU" dirty="0"/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10101010</a:t>
                      </a:r>
                      <a:endParaRPr lang="ru-RU" dirty="0"/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…..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11110000</a:t>
                      </a:r>
                      <a:endParaRPr lang="ru-RU" dirty="0"/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…..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480 000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11111111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3318629" cy="324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5"/>
            <a:ext cx="3816424" cy="271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4008" y="692696"/>
            <a:ext cx="41044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Белый  свет может быть разложен при помощи природных явлений или оптических приборов на различные цвета спектра: </a:t>
            </a:r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- красный 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- оранжевый 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- желтый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- зеленый</a:t>
            </a:r>
          </a:p>
          <a:p>
            <a:r>
              <a:rPr lang="ru-RU" sz="2400" b="1" dirty="0" smtClean="0">
                <a:solidFill>
                  <a:srgbClr val="00B0F0"/>
                </a:solidFill>
              </a:rPr>
              <a:t>- голубой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 синий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- фиолетовый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3625942" cy="449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932040" y="1196752"/>
            <a:ext cx="3744416" cy="45243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Человек воспринимает цвет с помощью цветовых рецепторов (колбочек), находящихся на сетчатке глаза.</a:t>
            </a:r>
          </a:p>
          <a:p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Колбочки наиболее чувствительны к </a:t>
            </a:r>
            <a:r>
              <a:rPr lang="ru-RU" sz="2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красному</a:t>
            </a:r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, </a:t>
            </a:r>
            <a:r>
              <a:rPr lang="ru-RU" sz="2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зеленому</a:t>
            </a:r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 и </a:t>
            </a:r>
            <a:r>
              <a:rPr lang="ru-RU" sz="2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синему</a:t>
            </a:r>
            <a:r>
              <a:rPr lang="ru-RU" sz="24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 цветам.</a:t>
            </a:r>
            <a:endParaRPr lang="ru-RU" sz="2400" dirty="0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Палитра цветов в системе цветопередачи 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RGB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501317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 системе цветопередачи </a:t>
            </a:r>
            <a:r>
              <a:rPr lang="en-US" sz="2400" dirty="0" smtClean="0"/>
              <a:t>RGB</a:t>
            </a:r>
            <a:r>
              <a:rPr lang="ru-RU" sz="2400" dirty="0" smtClean="0"/>
              <a:t> палитра цветов формируется путём сложения </a:t>
            </a:r>
            <a:r>
              <a:rPr lang="ru-RU" sz="2400" b="1" dirty="0" smtClean="0">
                <a:solidFill>
                  <a:srgbClr val="FF0000"/>
                </a:solidFill>
              </a:rPr>
              <a:t>красного</a:t>
            </a:r>
            <a:r>
              <a:rPr lang="ru-RU" sz="2400" dirty="0" smtClean="0"/>
              <a:t>,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зеленого</a:t>
            </a:r>
            <a:r>
              <a:rPr lang="ru-RU" sz="2400" dirty="0" smtClean="0"/>
              <a:t> и </a:t>
            </a:r>
            <a:r>
              <a:rPr lang="ru-RU" sz="2400" b="1" dirty="0" smtClean="0">
                <a:solidFill>
                  <a:srgbClr val="0070C0"/>
                </a:solidFill>
              </a:rPr>
              <a:t>синего</a:t>
            </a:r>
            <a:r>
              <a:rPr lang="ru-RU" sz="2400" dirty="0" smtClean="0"/>
              <a:t> цветов.</a:t>
            </a:r>
            <a:endParaRPr lang="ru-RU" sz="24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268760"/>
            <a:ext cx="3748917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54868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Графическая информация </a:t>
            </a:r>
          </a:p>
          <a:p>
            <a:pPr algn="ctr"/>
            <a:r>
              <a:rPr lang="ru-RU" sz="2400" dirty="0" smtClean="0"/>
              <a:t>может быть представлена в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аналоговой</a:t>
            </a:r>
            <a:r>
              <a:rPr lang="ru-RU" sz="2400" dirty="0" smtClean="0"/>
              <a:t> и </a:t>
            </a:r>
            <a:r>
              <a:rPr lang="ru-RU" sz="2400" dirty="0" smtClean="0">
                <a:solidFill>
                  <a:srgbClr val="C00000"/>
                </a:solidFill>
              </a:rPr>
              <a:t>дискретной</a:t>
            </a:r>
            <a:r>
              <a:rPr lang="ru-RU" sz="2400" dirty="0" smtClean="0"/>
              <a:t> форме</a:t>
            </a:r>
            <a:endParaRPr lang="ru-RU" sz="2400" dirty="0"/>
          </a:p>
        </p:txBody>
      </p:sp>
      <p:pic>
        <p:nvPicPr>
          <p:cNvPr id="7" name="Рисунок 6" descr="57226758_1270124016_p73.jpg"/>
          <p:cNvPicPr>
            <a:picLocks noChangeAspect="1"/>
          </p:cNvPicPr>
          <p:nvPr/>
        </p:nvPicPr>
        <p:blipFill>
          <a:blip r:embed="rId2" cstate="print"/>
          <a:srcRect l="1805" t="2100" r="2523"/>
          <a:stretch>
            <a:fillRect/>
          </a:stretch>
        </p:blipFill>
        <p:spPr>
          <a:xfrm>
            <a:off x="467544" y="2772260"/>
            <a:ext cx="3816424" cy="3356991"/>
          </a:xfrm>
          <a:prstGeom prst="rect">
            <a:avLst/>
          </a:prstGeom>
        </p:spPr>
      </p:pic>
      <p:pic>
        <p:nvPicPr>
          <p:cNvPr id="8" name="Рисунок 7" descr="0_115d3_6e9a8554_XL.jpg"/>
          <p:cNvPicPr>
            <a:picLocks noChangeAspect="1"/>
          </p:cNvPicPr>
          <p:nvPr/>
        </p:nvPicPr>
        <p:blipFill>
          <a:blip r:embed="rId3" cstate="print"/>
          <a:srcRect r="12941"/>
          <a:stretch>
            <a:fillRect/>
          </a:stretch>
        </p:blipFill>
        <p:spPr>
          <a:xfrm>
            <a:off x="4716016" y="2780928"/>
            <a:ext cx="4003024" cy="3384376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 rot="10800000" flipV="1">
            <a:off x="1979712" y="1700808"/>
            <a:ext cx="1152128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148064" y="1700808"/>
            <a:ext cx="1224136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43608" y="616530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живописное полотно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220072" y="616530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цифровая фотография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323528" y="548680"/>
            <a:ext cx="8496944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/>
              <a:t>Цвет </a:t>
            </a:r>
            <a:r>
              <a:rPr lang="ru-RU" sz="2400" dirty="0"/>
              <a:t>палитры </a:t>
            </a:r>
            <a:r>
              <a:rPr lang="en-US" sz="2400" i="1" dirty="0"/>
              <a:t>Color </a:t>
            </a:r>
            <a:r>
              <a:rPr lang="ru-RU" sz="2400" dirty="0"/>
              <a:t>можно определить с помощью формулы:</a:t>
            </a:r>
          </a:p>
          <a:p>
            <a:pPr>
              <a:spcBef>
                <a:spcPct val="50000"/>
              </a:spcBef>
            </a:pPr>
            <a:r>
              <a:rPr lang="ru-RU" sz="3200" dirty="0"/>
              <a:t>              </a:t>
            </a:r>
            <a:r>
              <a:rPr lang="en-US" sz="3200" b="1" dirty="0" smtClean="0"/>
              <a:t>Color</a:t>
            </a:r>
            <a:r>
              <a:rPr lang="ru-RU" sz="3200" b="1" dirty="0" smtClean="0"/>
              <a:t> </a:t>
            </a:r>
            <a:r>
              <a:rPr lang="ru-RU" sz="3200" b="1" dirty="0"/>
              <a:t>= </a:t>
            </a:r>
            <a:r>
              <a:rPr lang="en-US" sz="3200" b="1" dirty="0">
                <a:solidFill>
                  <a:srgbClr val="FF0000"/>
                </a:solidFill>
              </a:rPr>
              <a:t>R</a:t>
            </a:r>
            <a:r>
              <a:rPr lang="ru-RU" sz="3200" b="1" dirty="0"/>
              <a:t> + </a:t>
            </a:r>
            <a:r>
              <a:rPr lang="en-US" sz="3200" b="1" dirty="0">
                <a:solidFill>
                  <a:srgbClr val="009600"/>
                </a:solidFill>
              </a:rPr>
              <a:t>G</a:t>
            </a:r>
            <a:r>
              <a:rPr lang="ru-RU" sz="3200" b="1" dirty="0"/>
              <a:t> + </a:t>
            </a:r>
            <a:r>
              <a:rPr lang="ru-RU" sz="3200" b="1" dirty="0" smtClean="0">
                <a:solidFill>
                  <a:srgbClr val="0000FF"/>
                </a:solidFill>
              </a:rPr>
              <a:t>В</a:t>
            </a:r>
          </a:p>
          <a:p>
            <a:pPr>
              <a:spcBef>
                <a:spcPct val="50000"/>
              </a:spcBef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dirty="0" smtClean="0"/>
              <a:t>При этом надо учитывать глубину цвета —   количество битов, отводимое в компьютере для   кодирования цвета. </a:t>
            </a:r>
          </a:p>
          <a:p>
            <a:pPr>
              <a:spcBef>
                <a:spcPct val="50000"/>
              </a:spcBef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Для глубины цвета 24 бита</a:t>
            </a:r>
            <a:r>
              <a:rPr lang="ru-RU" sz="2000" dirty="0" smtClean="0"/>
              <a:t> (8 бит на каждый цвет</a:t>
            </a:r>
            <a:r>
              <a:rPr lang="ru-RU" sz="2400" dirty="0" smtClean="0"/>
              <a:t>):</a:t>
            </a:r>
            <a:br>
              <a:rPr lang="ru-RU" sz="2400" dirty="0" smtClean="0"/>
            </a:br>
            <a:r>
              <a:rPr lang="ru-RU" sz="2400" dirty="0" smtClean="0"/>
              <a:t> </a:t>
            </a:r>
          </a:p>
          <a:p>
            <a:r>
              <a:rPr lang="en-US" sz="2400" dirty="0" smtClean="0"/>
              <a:t>        </a:t>
            </a:r>
            <a:r>
              <a:rPr lang="ru-RU" sz="2400" dirty="0" smtClean="0"/>
              <a:t>0 </a:t>
            </a:r>
            <a:r>
              <a:rPr lang="ru-RU" sz="2400" dirty="0" smtClean="0">
                <a:cs typeface="Arial" charset="0"/>
              </a:rPr>
              <a:t>≤</a:t>
            </a:r>
            <a:r>
              <a:rPr lang="ru-RU" sz="2400" b="1" dirty="0" smtClean="0">
                <a:cs typeface="Arial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r>
              <a:rPr lang="en-US" sz="2400" b="1" dirty="0" smtClean="0"/>
              <a:t> </a:t>
            </a:r>
            <a:r>
              <a:rPr lang="ru-RU" sz="2400" dirty="0" smtClean="0"/>
              <a:t>≤ 255, 0 ≤</a:t>
            </a:r>
            <a:r>
              <a:rPr lang="ru-RU" sz="2400" b="1" dirty="0" smtClean="0"/>
              <a:t> </a:t>
            </a:r>
            <a:r>
              <a:rPr lang="en-US" sz="2400" b="1" dirty="0" smtClean="0">
                <a:solidFill>
                  <a:srgbClr val="009600"/>
                </a:solidFill>
              </a:rPr>
              <a:t>G</a:t>
            </a:r>
            <a:r>
              <a:rPr lang="en-US" sz="2400" b="1" dirty="0" smtClean="0"/>
              <a:t> </a:t>
            </a:r>
            <a:r>
              <a:rPr lang="ru-RU" sz="2400" dirty="0" smtClean="0"/>
              <a:t>≤ 255, 0 ≤</a:t>
            </a:r>
            <a:r>
              <a:rPr lang="ru-RU" sz="2400" b="1" dirty="0" smtClean="0"/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B</a:t>
            </a:r>
            <a:r>
              <a:rPr lang="en-US" sz="2400" b="1" dirty="0" smtClean="0"/>
              <a:t> </a:t>
            </a:r>
            <a:r>
              <a:rPr lang="ru-RU" sz="2400" dirty="0" smtClean="0"/>
              <a:t>≤ 255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620688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</a:rPr>
              <a:t>Формирование цветов </a:t>
            </a:r>
          </a:p>
          <a:p>
            <a:pPr algn="ctr"/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</a:rPr>
              <a:t>в системе цветопередачи </a:t>
            </a:r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RGB</a:t>
            </a:r>
            <a:endParaRPr lang="ru-RU" sz="2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5373216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Цвета в палитре </a:t>
            </a:r>
            <a:r>
              <a:rPr lang="en-US" dirty="0" smtClean="0"/>
              <a:t>RGB </a:t>
            </a:r>
            <a:r>
              <a:rPr lang="ru-RU" dirty="0" smtClean="0"/>
              <a:t>формируются путём сложения базовых цветов, каждый из которых может иметь различную интенсивность.</a:t>
            </a:r>
            <a:endParaRPr lang="ru-RU" dirty="0"/>
          </a:p>
        </p:txBody>
      </p:sp>
      <p:graphicFrame>
        <p:nvGraphicFramePr>
          <p:cNvPr id="15" name="Group 79"/>
          <p:cNvGraphicFramePr>
            <a:graphicFrameLocks/>
          </p:cNvGraphicFramePr>
          <p:nvPr/>
        </p:nvGraphicFramePr>
        <p:xfrm>
          <a:off x="1691680" y="1628800"/>
          <a:ext cx="5904781" cy="3610480"/>
        </p:xfrm>
        <a:graphic>
          <a:graphicData uri="http://schemas.openxmlformats.org/drawingml/2006/table">
            <a:tbl>
              <a:tblPr/>
              <a:tblGrid>
                <a:gridCol w="1603966"/>
                <a:gridCol w="1020559"/>
                <a:gridCol w="3280256"/>
              </a:tblGrid>
              <a:tr h="39555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Цвет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8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Формирование цвета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8F7"/>
                    </a:solidFill>
                  </a:tcPr>
                </a:tc>
              </a:tr>
              <a:tr h="39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Черный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Black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0 + 0 + 0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While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R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G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B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endParaRPr kumimoji="0" lang="ru-RU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Красный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R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+ 0 +0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Зеленый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Green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0 + G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+ 0</a:t>
                      </a:r>
                      <a:endParaRPr kumimoji="0" lang="ru-RU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Blue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0 + 0 + B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endParaRPr kumimoji="0" lang="ru-RU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Голубой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Cyan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0+ G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B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endParaRPr kumimoji="0" lang="ru-RU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Пурпурный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Magenta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+ 0 +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r>
                        <a:rPr kumimoji="0" lang="en-US" sz="20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Желтый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Yellow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+ 0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Система цветопередачи </a:t>
            </a:r>
            <a:r>
              <a:rPr lang="en-US" sz="2400" dirty="0" smtClean="0"/>
              <a:t>RGB </a:t>
            </a:r>
            <a:r>
              <a:rPr lang="ru-RU" sz="2400" dirty="0" smtClean="0"/>
              <a:t>применяется в мониторах компьютеров, в телевизорах и других излучающих свет технических устройствах.</a:t>
            </a:r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057717" cy="331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844824"/>
            <a:ext cx="283777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933056"/>
            <a:ext cx="2492896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7129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</a:rPr>
              <a:t>Палитра цветов в системе цветопередачи </a:t>
            </a:r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CMYK</a:t>
            </a:r>
            <a:endParaRPr lang="ru-RU" sz="2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96752"/>
            <a:ext cx="5040560" cy="378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5085184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 системе цветопередачи </a:t>
            </a:r>
            <a:r>
              <a:rPr lang="en-US" sz="2400" dirty="0" smtClean="0"/>
              <a:t>CMYK </a:t>
            </a:r>
            <a:r>
              <a:rPr lang="ru-RU" sz="2400" dirty="0" smtClean="0"/>
              <a:t>палитра цветов формируется путём наложения </a:t>
            </a:r>
            <a:r>
              <a:rPr lang="ru-RU" sz="2400" b="1" dirty="0" smtClean="0">
                <a:solidFill>
                  <a:srgbClr val="00B0F0"/>
                </a:solidFill>
              </a:rPr>
              <a:t>голубой</a:t>
            </a:r>
            <a:r>
              <a:rPr lang="ru-RU" sz="2400" dirty="0" smtClean="0"/>
              <a:t>, </a:t>
            </a:r>
            <a:r>
              <a:rPr lang="ru-RU" sz="2400" b="1" dirty="0" smtClean="0">
                <a:solidFill>
                  <a:srgbClr val="FF0066"/>
                </a:solidFill>
              </a:rPr>
              <a:t>пурпурной</a:t>
            </a:r>
            <a:r>
              <a:rPr lang="ru-RU" sz="2400" dirty="0" smtClean="0"/>
              <a:t>, </a:t>
            </a:r>
            <a:r>
              <a:rPr lang="ru-RU" sz="2400" b="1" dirty="0" smtClean="0">
                <a:solidFill>
                  <a:srgbClr val="FFC000"/>
                </a:solidFill>
              </a:rPr>
              <a:t>жёлтой</a:t>
            </a:r>
            <a:r>
              <a:rPr lang="ru-RU" sz="2400" dirty="0" smtClean="0"/>
              <a:t> и </a:t>
            </a:r>
            <a:r>
              <a:rPr lang="ru-RU" sz="2400" b="1" dirty="0" smtClean="0"/>
              <a:t>черной</a:t>
            </a:r>
            <a:r>
              <a:rPr lang="ru-RU" sz="2400" dirty="0" smtClean="0"/>
              <a:t> красок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620688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</a:rPr>
              <a:t>Формирование цветов </a:t>
            </a:r>
          </a:p>
          <a:p>
            <a:pPr algn="ctr"/>
            <a:r>
              <a:rPr lang="ru-RU" sz="2200" b="1" dirty="0" smtClean="0">
                <a:solidFill>
                  <a:schemeClr val="accent3">
                    <a:lumMod val="75000"/>
                  </a:schemeClr>
                </a:solidFill>
              </a:rPr>
              <a:t>в системе цветопередачи С</a:t>
            </a:r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MYK</a:t>
            </a:r>
            <a:endParaRPr lang="ru-RU" sz="2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5" name="Group 66"/>
          <p:cNvGraphicFramePr>
            <a:graphicFrameLocks/>
          </p:cNvGraphicFramePr>
          <p:nvPr/>
        </p:nvGraphicFramePr>
        <p:xfrm>
          <a:off x="1331640" y="1628800"/>
          <a:ext cx="6840760" cy="3542152"/>
        </p:xfrm>
        <a:graphic>
          <a:graphicData uri="http://schemas.openxmlformats.org/drawingml/2006/table">
            <a:tbl>
              <a:tblPr/>
              <a:tblGrid>
                <a:gridCol w="1628289"/>
                <a:gridCol w="896856"/>
                <a:gridCol w="4315615"/>
              </a:tblGrid>
              <a:tr h="38951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Цвет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8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Формирование цвета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8F7"/>
                    </a:solidFill>
                  </a:tcPr>
                </a:tc>
              </a:tr>
              <a:tr h="3895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Черный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Black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C + M + Y = W – G – B – R =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95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While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(C = 0, M = 0, Y = 0)</a:t>
                      </a:r>
                      <a:endParaRPr kumimoji="0" lang="ru-RU" sz="1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95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Красный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Y + M = W – G – B =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95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Зеленый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Y + C = W – R – B =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ru-RU" sz="18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95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Синий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M + C = W – R – G =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18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Голубой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Cyan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W – R = G + B</a:t>
                      </a:r>
                      <a:endParaRPr kumimoji="0" lang="ru-RU" sz="1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95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Пурпурный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Magenta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W – G = R + B</a:t>
                      </a:r>
                      <a:endParaRPr kumimoji="0" lang="ru-RU" sz="1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95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Желтый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Yellow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W – B = R + G</a:t>
                      </a:r>
                      <a:endParaRPr kumimoji="0" lang="ru-RU" sz="1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31640" y="5517232"/>
            <a:ext cx="6984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 </a:t>
            </a:r>
            <a:r>
              <a:rPr lang="ru-RU" dirty="0" smtClean="0"/>
              <a:t>Цвета в палитре </a:t>
            </a:r>
            <a:r>
              <a:rPr lang="en-US" dirty="0" smtClean="0"/>
              <a:t>CMYK</a:t>
            </a:r>
            <a:r>
              <a:rPr lang="ru-RU" dirty="0" smtClean="0"/>
              <a:t> формируются путем вычитания </a:t>
            </a:r>
            <a:br>
              <a:rPr lang="ru-RU" dirty="0" smtClean="0"/>
            </a:br>
            <a:r>
              <a:rPr lang="ru-RU" dirty="0" smtClean="0"/>
              <a:t>из белого цвета определенных цветов.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Цвет палитры </a:t>
            </a:r>
            <a:r>
              <a:rPr lang="en-US" sz="2400" i="1" dirty="0" smtClean="0"/>
              <a:t>Color </a:t>
            </a:r>
            <a:r>
              <a:rPr lang="ru-RU" sz="2400" dirty="0" smtClean="0"/>
              <a:t>можно определить с помощью формулы:</a:t>
            </a:r>
          </a:p>
          <a:p>
            <a:endParaRPr lang="en-US" sz="2400" dirty="0" smtClean="0"/>
          </a:p>
          <a:p>
            <a:r>
              <a:rPr lang="en-US" sz="3200" dirty="0" smtClean="0"/>
              <a:t>                 </a:t>
            </a:r>
            <a:r>
              <a:rPr lang="en-US" sz="3200" b="1" dirty="0" smtClean="0"/>
              <a:t>Color</a:t>
            </a:r>
            <a:r>
              <a:rPr lang="ru-RU" sz="3200" b="1" dirty="0" smtClean="0"/>
              <a:t> = </a:t>
            </a:r>
            <a:r>
              <a:rPr lang="ru-RU" sz="3200" b="1" dirty="0" smtClean="0">
                <a:solidFill>
                  <a:srgbClr val="00B0F0"/>
                </a:solidFill>
              </a:rPr>
              <a:t>С</a:t>
            </a:r>
            <a:r>
              <a:rPr lang="ru-RU" sz="3200" b="1" dirty="0" smtClean="0"/>
              <a:t> + </a:t>
            </a:r>
            <a:r>
              <a:rPr lang="en-US" sz="3200" b="1" dirty="0" smtClean="0">
                <a:solidFill>
                  <a:srgbClr val="FF0066"/>
                </a:solidFill>
              </a:rPr>
              <a:t>M</a:t>
            </a:r>
            <a:r>
              <a:rPr lang="ru-RU" sz="3200" b="1" dirty="0" smtClean="0"/>
              <a:t> + </a:t>
            </a:r>
            <a:r>
              <a:rPr lang="en-US" sz="3200" b="1" dirty="0" smtClean="0">
                <a:solidFill>
                  <a:srgbClr val="FFC000"/>
                </a:solidFill>
              </a:rPr>
              <a:t>Y</a:t>
            </a:r>
            <a:endParaRPr lang="ru-RU" sz="3200" b="1" dirty="0" smtClean="0">
              <a:solidFill>
                <a:srgbClr val="FFC000"/>
              </a:solidFill>
            </a:endParaRPr>
          </a:p>
          <a:p>
            <a:r>
              <a:rPr lang="ru-RU" sz="2400" dirty="0" smtClean="0"/>
              <a:t>	</a:t>
            </a:r>
          </a:p>
          <a:p>
            <a:pPr algn="ctr"/>
            <a:r>
              <a:rPr lang="ru-RU" sz="2400" dirty="0" smtClean="0"/>
              <a:t>Интенсивность каждой краски задается в    процентах:</a:t>
            </a:r>
          </a:p>
          <a:p>
            <a:endParaRPr lang="ru-RU" sz="2400" dirty="0" smtClean="0"/>
          </a:p>
          <a:p>
            <a:r>
              <a:rPr lang="ru-RU" sz="2400" dirty="0" smtClean="0"/>
              <a:t> 0% ≤ </a:t>
            </a:r>
            <a:r>
              <a:rPr lang="ru-RU" sz="2400" b="1" dirty="0" smtClean="0">
                <a:solidFill>
                  <a:srgbClr val="00B0F0"/>
                </a:solidFill>
              </a:rPr>
              <a:t>С</a:t>
            </a:r>
            <a:r>
              <a:rPr lang="ru-RU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 smtClean="0"/>
              <a:t>≤ 100%, 0% ≤ </a:t>
            </a:r>
            <a:r>
              <a:rPr lang="ru-RU" sz="2400" b="1" dirty="0" smtClean="0">
                <a:solidFill>
                  <a:srgbClr val="FF0066"/>
                </a:solidFill>
              </a:rPr>
              <a:t>М</a:t>
            </a:r>
            <a:r>
              <a:rPr lang="ru-RU" sz="2400" dirty="0" smtClean="0"/>
              <a:t> ≤ 100%, 0% ≤ </a:t>
            </a:r>
            <a:r>
              <a:rPr lang="en-US" sz="2400" b="1" dirty="0" smtClean="0">
                <a:solidFill>
                  <a:srgbClr val="FFC000"/>
                </a:solidFill>
              </a:rPr>
              <a:t>Y</a:t>
            </a:r>
            <a:r>
              <a:rPr lang="en-US" sz="2400" b="1" dirty="0" smtClean="0"/>
              <a:t> </a:t>
            </a:r>
            <a:r>
              <a:rPr lang="ru-RU" sz="2400" dirty="0" smtClean="0"/>
              <a:t>≤ 100% 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4365104"/>
            <a:ext cx="828092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 smtClean="0"/>
              <a:t>Смешение трех красок – голубой, желтой и пурпурной – должно приводить к полному поглощению света, и мы должны увидеть черный цвет. Однако на практике вместо черного цвета получается грязно-бурый цвет. Поэтому в цветовую модель добавляют еще один, истинно черный цвет – </a:t>
            </a:r>
            <a:r>
              <a:rPr lang="en-US" i="1" dirty="0" err="1" smtClean="0"/>
              <a:t>bla</a:t>
            </a:r>
            <a:r>
              <a:rPr lang="ru-RU" b="1" i="1" dirty="0" smtClean="0"/>
              <a:t>К. </a:t>
            </a:r>
          </a:p>
          <a:p>
            <a:pPr algn="just">
              <a:spcBef>
                <a:spcPct val="50000"/>
              </a:spcBef>
            </a:pPr>
            <a:r>
              <a:rPr lang="ru-RU" dirty="0" smtClean="0"/>
              <a:t>Расширенная палитра получила название </a:t>
            </a:r>
            <a:r>
              <a:rPr lang="en-US" b="1" dirty="0" smtClean="0"/>
              <a:t>CMYK</a:t>
            </a:r>
            <a:r>
              <a:rPr lang="ru-RU" b="1" dirty="0" smtClean="0"/>
              <a:t>.</a:t>
            </a:r>
            <a:endParaRPr lang="ru-RU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Система цветопередачи </a:t>
            </a:r>
            <a:r>
              <a:rPr lang="en-US" sz="2400" dirty="0" smtClean="0"/>
              <a:t>CMYK</a:t>
            </a:r>
            <a:r>
              <a:rPr lang="ru-RU" sz="2400" dirty="0" smtClean="0"/>
              <a:t> применяется </a:t>
            </a:r>
          </a:p>
          <a:p>
            <a:pPr algn="ctr"/>
            <a:r>
              <a:rPr lang="ru-RU" sz="2400" dirty="0" smtClean="0"/>
              <a:t>в полиграфии.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2304256" cy="3118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740463"/>
            <a:ext cx="3456384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196752"/>
            <a:ext cx="2049016" cy="281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23728" y="332656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Задачи: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980728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Рассчитайте объём памяти, необходимый для кодирования </a:t>
            </a:r>
          </a:p>
          <a:p>
            <a:pPr marL="342900" indent="-342900"/>
            <a:r>
              <a:rPr lang="ru-RU" sz="2000" dirty="0" smtClean="0"/>
              <a:t>    рисунка, построенного при графическом разрешении</a:t>
            </a:r>
            <a:br>
              <a:rPr lang="ru-RU" sz="2000" dirty="0" smtClean="0"/>
            </a:br>
            <a:r>
              <a:rPr lang="ru-RU" sz="2000" dirty="0" smtClean="0"/>
              <a:t>монитора</a:t>
            </a:r>
            <a:br>
              <a:rPr lang="ru-RU" sz="2000" dirty="0" smtClean="0"/>
            </a:br>
            <a:r>
              <a:rPr lang="ru-RU" sz="2000" dirty="0" smtClean="0"/>
              <a:t>800х600 с палитрой 32 цвета.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3573016"/>
            <a:ext cx="8676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 Какой объем видеопамяти необходим для хранения четырех   </a:t>
            </a:r>
            <a:br>
              <a:rPr lang="ru-RU" sz="2000" dirty="0" smtClean="0"/>
            </a:br>
            <a:r>
              <a:rPr lang="ru-RU" sz="2000" dirty="0" smtClean="0"/>
              <a:t>    страниц изображения при условии, что разрешающая   </a:t>
            </a:r>
            <a:br>
              <a:rPr lang="ru-RU" sz="2000" dirty="0" smtClean="0"/>
            </a:br>
            <a:r>
              <a:rPr lang="ru-RU" sz="2000" dirty="0" smtClean="0"/>
              <a:t>    способность дисплея 640х480 точек, а глубина цвета 32?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249289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</a:rPr>
              <a:t>Решение</a:t>
            </a:r>
            <a:r>
              <a:rPr lang="ru-RU" sz="2000" b="1" dirty="0" smtClean="0">
                <a:solidFill>
                  <a:srgbClr val="C00000"/>
                </a:solidFill>
              </a:rPr>
              <a:t>: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800*600*5 бит = 2400000 бит : 8 : 1024 = 293 Кбайт</a:t>
            </a:r>
            <a:r>
              <a:rPr lang="ru-RU" sz="2000" b="1" dirty="0" smtClean="0"/>
              <a:t>     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4941168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</a:rPr>
              <a:t>Решение: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640*480*5*4 = 6144000 бит : 8 : 1024 = 750 Кбайт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800" y="83671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Домашнее задание: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132856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Учебник  </a:t>
            </a:r>
            <a:r>
              <a:rPr lang="ru-RU" sz="2400" b="1" dirty="0" err="1" smtClean="0">
                <a:solidFill>
                  <a:schemeClr val="accent3">
                    <a:lumMod val="75000"/>
                  </a:schemeClr>
                </a:solidFill>
              </a:rPr>
              <a:t>Н.Д.Угринович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, 9 класс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§ 1.1.1, § 1.1.2</a:t>
            </a:r>
            <a:r>
              <a:rPr lang="ru-RU" sz="2400" b="1" smtClean="0">
                <a:solidFill>
                  <a:schemeClr val="accent3">
                    <a:lumMod val="75000"/>
                  </a:schemeClr>
                </a:solidFill>
              </a:rPr>
              <a:t>, § 1.1.3</a:t>
            </a:r>
            <a:endParaRPr lang="ru-RU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задания 1.1 – 1.7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44008" y="1052736"/>
            <a:ext cx="4104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Примером аналогового представления информации может служить живописное полотно, </a:t>
            </a:r>
          </a:p>
          <a:p>
            <a:pPr algn="ctr"/>
            <a:r>
              <a:rPr lang="ru-RU" sz="2400" dirty="0" smtClean="0"/>
              <a:t>цвет которого изменяется непрерывно</a:t>
            </a:r>
          </a:p>
          <a:p>
            <a:pPr algn="ctr"/>
            <a:r>
              <a:rPr lang="ru-RU" sz="2400" dirty="0" smtClean="0"/>
              <a:t>  </a:t>
            </a:r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4209835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mona_lisa_653a648e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4437112"/>
            <a:ext cx="4209611" cy="20882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0" y="1340768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275856" y="5229200"/>
            <a:ext cx="2015430" cy="432008"/>
          </a:xfrm>
          <a:prstGeom prst="straightConnector1">
            <a:avLst/>
          </a:prstGeom>
          <a:ln w="28575">
            <a:tailEnd type="arrow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76672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Дискретное изображение состоит </a:t>
            </a:r>
          </a:p>
          <a:p>
            <a:pPr algn="ctr"/>
            <a:r>
              <a:rPr lang="ru-RU" sz="2400" dirty="0" smtClean="0"/>
              <a:t>из отдельных точек</a:t>
            </a:r>
          </a:p>
        </p:txBody>
      </p:sp>
      <p:pic>
        <p:nvPicPr>
          <p:cNvPr id="9" name="Рисунок 8" descr="200404271654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4112364" cy="2736304"/>
          </a:xfrm>
          <a:prstGeom prst="rect">
            <a:avLst/>
          </a:prstGeom>
        </p:spPr>
      </p:pic>
      <p:pic>
        <p:nvPicPr>
          <p:cNvPr id="10" name="Рисунок 9" descr="200404271659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212976"/>
            <a:ext cx="4068660" cy="27072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31640" y="44371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лазерный принтер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652120" y="594928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струйный принтер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530120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005064"/>
            <a:ext cx="2645227" cy="2430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95536" y="476672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Преобразование изображения из аналоговой (непрерывной) в цифровую (дискретную) форму называется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пространственной дискретизацией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852936"/>
            <a:ext cx="2808312" cy="115212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11560" y="2924944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/>
                </a:solidFill>
                <a:latin typeface="Georgia" pitchFamily="18" charset="0"/>
              </a:rPr>
              <a:t>Аналоговая форма</a:t>
            </a:r>
            <a:endParaRPr lang="ru-RU" sz="2800" b="1" dirty="0">
              <a:solidFill>
                <a:schemeClr val="accent3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68144" y="2852936"/>
            <a:ext cx="2664296" cy="115212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68144" y="2924944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/>
                </a:solidFill>
                <a:latin typeface="Georgia" pitchFamily="18" charset="0"/>
              </a:rPr>
              <a:t>Дискретная форма</a:t>
            </a:r>
            <a:endParaRPr lang="ru-RU" sz="2800" b="1" dirty="0">
              <a:solidFill>
                <a:schemeClr val="accent3"/>
              </a:solidFill>
              <a:latin typeface="Georgia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3563888" y="3212976"/>
            <a:ext cx="2160240" cy="432048"/>
          </a:xfrm>
          <a:prstGeom prst="rightArrow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851920" y="3284984"/>
            <a:ext cx="151216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сканирование</a:t>
            </a:r>
            <a:endParaRPr lang="ru-RU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47667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 процессе пространственной дискретизации изображение разбивается на отдельные маленькие фрагменты, точки - </a:t>
            </a:r>
            <a:r>
              <a:rPr lang="ru-RU" sz="2400" b="1" dirty="0" smtClean="0">
                <a:solidFill>
                  <a:srgbClr val="C00000"/>
                </a:solidFill>
              </a:rPr>
              <a:t>пиксели</a:t>
            </a: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3275856" y="1844824"/>
            <a:ext cx="5400600" cy="46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вал 9"/>
          <p:cNvSpPr/>
          <p:nvPr/>
        </p:nvSpPr>
        <p:spPr>
          <a:xfrm>
            <a:off x="4067944" y="2276872"/>
            <a:ext cx="216024" cy="21602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501008"/>
            <a:ext cx="244827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Овал 11"/>
          <p:cNvSpPr/>
          <p:nvPr/>
        </p:nvSpPr>
        <p:spPr>
          <a:xfrm>
            <a:off x="1547664" y="4149080"/>
            <a:ext cx="576064" cy="5760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2051720" y="2564904"/>
            <a:ext cx="1903844" cy="1584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9290497">
            <a:off x="2390185" y="3011614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пиксель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7667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Пиксель </a:t>
            </a:r>
            <a:r>
              <a:rPr lang="ru-RU" sz="2400" dirty="0" smtClean="0"/>
              <a:t>– минимальный участок изображения, для которого независимым образом можно задать цвет.</a:t>
            </a:r>
            <a:endParaRPr lang="ru-RU" sz="2400" dirty="0"/>
          </a:p>
        </p:txBody>
      </p:sp>
      <p:pic>
        <p:nvPicPr>
          <p:cNvPr id="6" name="Рисунок 5" descr="Ты кто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4283968" y="1700808"/>
            <a:ext cx="3760257" cy="4032448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1187624" y="1772816"/>
            <a:ext cx="23042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rot="10800000">
            <a:off x="2915816" y="2996952"/>
            <a:ext cx="2232248" cy="1588"/>
          </a:xfrm>
          <a:prstGeom prst="straightConnector1">
            <a:avLst/>
          </a:prstGeom>
          <a:ln>
            <a:headEnd w="lg" len="lg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5576" y="5877272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результате пространственной дискретизации графическая информация представляется в виде растрового изображения.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476672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Разрешающая способность </a:t>
            </a:r>
            <a:r>
              <a:rPr lang="ru-RU" sz="2400" dirty="0" smtClean="0"/>
              <a:t>растрового изображения определяется количеством точек по горизонтали и вертикали на единицу длины изображения.</a:t>
            </a:r>
            <a:endParaRPr lang="ru-RU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132856"/>
            <a:ext cx="4248472" cy="377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144000" cy="2697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47667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Чем меньше размер точки, тем больше разрешающая способность, а значит, выше качество изображения.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5373216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Величина разрешающей способности выражается в </a:t>
            </a:r>
            <a:r>
              <a:rPr lang="en-US" sz="2000" dirty="0" smtClean="0"/>
              <a:t>dpi </a:t>
            </a:r>
            <a:endParaRPr lang="ru-RU" sz="2000" dirty="0" smtClean="0"/>
          </a:p>
          <a:p>
            <a:r>
              <a:rPr lang="ru-RU" sz="2000" dirty="0" smtClean="0"/>
              <a:t>(</a:t>
            </a:r>
            <a:r>
              <a:rPr lang="en-US" sz="2000" dirty="0" smtClean="0"/>
              <a:t>dot per</a:t>
            </a:r>
            <a:r>
              <a:rPr lang="ru-RU" sz="2000" dirty="0" smtClean="0"/>
              <a:t> </a:t>
            </a:r>
            <a:r>
              <a:rPr lang="en-US" sz="2000" dirty="0" smtClean="0"/>
              <a:t>inch</a:t>
            </a:r>
            <a:r>
              <a:rPr lang="ru-RU" sz="2000" dirty="0" smtClean="0"/>
              <a:t> – точек на дюйм), т.е. количество точек в полоске изображения длиной один дюйм (1 дюйм=2,54 см.)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4907</TotalTime>
  <Words>1059</Words>
  <Application>Microsoft Office PowerPoint</Application>
  <PresentationFormat>Экран (4:3)</PresentationFormat>
  <Paragraphs>205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Laki1</dc:creator>
  <cp:lastModifiedBy>Laki1</cp:lastModifiedBy>
  <cp:revision>139</cp:revision>
  <dcterms:created xsi:type="dcterms:W3CDTF">2011-10-07T19:13:32Z</dcterms:created>
  <dcterms:modified xsi:type="dcterms:W3CDTF">2013-01-23T20:18:39Z</dcterms:modified>
</cp:coreProperties>
</file>