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67" r:id="rId2"/>
    <p:sldId id="280" r:id="rId3"/>
    <p:sldId id="271" r:id="rId4"/>
    <p:sldId id="277" r:id="rId5"/>
    <p:sldId id="257" r:id="rId6"/>
    <p:sldId id="275" r:id="rId7"/>
    <p:sldId id="279" r:id="rId8"/>
    <p:sldId id="264" r:id="rId9"/>
    <p:sldId id="265" r:id="rId10"/>
    <p:sldId id="258" r:id="rId11"/>
    <p:sldId id="259" r:id="rId12"/>
    <p:sldId id="260" r:id="rId13"/>
    <p:sldId id="261" r:id="rId14"/>
    <p:sldId id="270" r:id="rId15"/>
    <p:sldId id="262" r:id="rId16"/>
    <p:sldId id="273" r:id="rId17"/>
    <p:sldId id="272" r:id="rId18"/>
    <p:sldId id="263" r:id="rId19"/>
    <p:sldId id="276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106" d="100"/>
          <a:sy n="10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2B02F-34FA-4063-9559-3343465CBFD4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6749C-2875-4062-98A7-C68E5AD81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6749C-2875-4062-98A7-C68E5AD81D8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DFE5-442D-4049-BC81-2044A35B9D98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20059-2868-425C-98C4-C7D9CB7EE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1800" dirty="0" smtClean="0"/>
              <a:t>Муниципальное бюджетное общеобразовательное учреждение </a:t>
            </a:r>
            <a:br>
              <a:rPr lang="ru-RU" sz="1800" dirty="0" smtClean="0"/>
            </a:br>
            <a:r>
              <a:rPr lang="ru-RU" sz="1800" dirty="0" smtClean="0"/>
              <a:t>«Средняя общеобразовательная школа села Большая Ольшанка Калининского района Саратовской области»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урока:«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Маленькие органы большого значения» 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(урок биологии в 8 классе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             Презентацию подготовила</a:t>
            </a:r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                       ученица 9 класса </a:t>
            </a:r>
            <a:r>
              <a:rPr lang="ru-RU" sz="1600" dirty="0" err="1" smtClean="0"/>
              <a:t>Нырова</a:t>
            </a:r>
            <a:r>
              <a:rPr lang="ru-RU" sz="1600" dirty="0" smtClean="0"/>
              <a:t> Олеся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                        Руководитель: учитель биологии</a:t>
            </a:r>
          </a:p>
          <a:p>
            <a:pPr algn="ctr">
              <a:buNone/>
            </a:pPr>
            <a:r>
              <a:rPr lang="ru-RU" sz="1600" dirty="0" smtClean="0"/>
              <a:t>                                                                                         Баранова Вера Анатольевна</a:t>
            </a: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2013 год</a:t>
            </a:r>
            <a:endParaRPr lang="ru-RU" sz="1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16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35292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      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Поджелудочная  железа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226" y="908720"/>
            <a:ext cx="84397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Одни её клетки вырабатывают </a:t>
            </a:r>
            <a:r>
              <a:rPr lang="ru-RU" sz="2000" i="1" u="sng" dirty="0" smtClean="0">
                <a:solidFill>
                  <a:srgbClr val="FF0000"/>
                </a:solidFill>
              </a:rPr>
              <a:t>поджелудочный сок </a:t>
            </a:r>
            <a:r>
              <a:rPr lang="ru-RU" dirty="0" smtClean="0"/>
              <a:t>, попадающий по протокам в </a:t>
            </a:r>
          </a:p>
          <a:p>
            <a:r>
              <a:rPr lang="ru-RU" dirty="0" smtClean="0"/>
              <a:t>двенадцатипёрстную кишку , другие выделяют в кровь гормон</a:t>
            </a:r>
            <a:r>
              <a:rPr lang="ru-RU" sz="2000" i="1" u="sng" dirty="0" smtClean="0">
                <a:solidFill>
                  <a:srgbClr val="FF0000"/>
                </a:solidFill>
              </a:rPr>
              <a:t>-инсулин</a:t>
            </a:r>
            <a:r>
              <a:rPr lang="ru-RU" sz="2000" dirty="0" smtClean="0"/>
              <a:t>.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2204864"/>
            <a:ext cx="4320480" cy="3662541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Инсулин 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smtClean="0"/>
              <a:t>регулирует углеводный</a:t>
            </a:r>
          </a:p>
          <a:p>
            <a:r>
              <a:rPr lang="ru-RU" dirty="0" smtClean="0"/>
              <a:t> обмен.</a:t>
            </a:r>
          </a:p>
          <a:p>
            <a:endParaRPr lang="ru-RU" dirty="0" smtClean="0"/>
          </a:p>
          <a:p>
            <a:endParaRPr lang="ru-RU" sz="2000" b="1" u="sng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Недостаток инсулина- </a:t>
            </a:r>
            <a:r>
              <a:rPr lang="ru-RU" sz="2000" u="sng" dirty="0" smtClean="0">
                <a:solidFill>
                  <a:srgbClr val="FF0000"/>
                </a:solidFill>
              </a:rPr>
              <a:t>сахарный диабет.</a:t>
            </a:r>
            <a:endParaRPr lang="ru-RU" u="sng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solidFill>
                  <a:schemeClr val="tx1"/>
                </a:solidFill>
              </a:rPr>
              <a:t>Избыток инсулина- </a:t>
            </a:r>
            <a:r>
              <a:rPr lang="ru-RU" sz="2000" u="sng" dirty="0" smtClean="0">
                <a:solidFill>
                  <a:srgbClr val="FF0000"/>
                </a:solidFill>
              </a:rPr>
              <a:t>головокружение,</a:t>
            </a:r>
          </a:p>
          <a:p>
            <a:r>
              <a:rPr lang="ru-RU" sz="2000" u="sng" dirty="0" smtClean="0">
                <a:solidFill>
                  <a:srgbClr val="FF0000"/>
                </a:solidFill>
              </a:rPr>
              <a:t>слабость , потеря сознания.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8" name="Picture 4" descr="C:\Users\admin\Desktop\Illu_pancrease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3888432" cy="38862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Половые железы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9675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Вырабатывают половые гормоны , которые оказывают мощное влияние на</a:t>
            </a:r>
          </a:p>
          <a:p>
            <a:r>
              <a:rPr lang="ru-RU" dirty="0" smtClean="0"/>
              <a:t>формирование тела , обмен веществ и половое поведение.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57364"/>
            <a:ext cx="40324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Яичники</a:t>
            </a:r>
          </a:p>
          <a:p>
            <a:pPr algn="ctr"/>
            <a:r>
              <a:rPr lang="ru-RU" sz="2400" i="1" dirty="0" smtClean="0"/>
              <a:t>   Гормоны-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000" u="sng" dirty="0" err="1" smtClean="0">
                <a:solidFill>
                  <a:srgbClr val="FF3300"/>
                </a:solidFill>
              </a:rPr>
              <a:t>эстрадиол</a:t>
            </a:r>
            <a:r>
              <a:rPr lang="ru-RU" sz="2000" u="sng" dirty="0" smtClean="0">
                <a:solidFill>
                  <a:srgbClr val="FF3300"/>
                </a:solidFill>
              </a:rPr>
              <a:t>  и      прогестерон</a:t>
            </a:r>
            <a:endParaRPr lang="ru-RU" sz="2000" u="sng" dirty="0">
              <a:solidFill>
                <a:srgbClr val="FF3300"/>
              </a:solidFill>
            </a:endParaRPr>
          </a:p>
        </p:txBody>
      </p:sp>
      <p:pic>
        <p:nvPicPr>
          <p:cNvPr id="2051" name="Picture 3" descr="C:\Users\admin\Desktop\6a00d8345259a469e201053584d6c0970c-800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000372"/>
            <a:ext cx="2520280" cy="365862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 descr="C:\Users\admin\Desktop\0_7bd5d_b73ec782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928934"/>
            <a:ext cx="3528392" cy="374042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220072" y="1785927"/>
            <a:ext cx="26735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Семенники</a:t>
            </a:r>
          </a:p>
          <a:p>
            <a:pPr algn="ctr"/>
            <a:r>
              <a:rPr lang="ru-RU" sz="2400" i="1" dirty="0" smtClean="0"/>
              <a:t>Гормон-</a:t>
            </a:r>
            <a:r>
              <a:rPr lang="ru-RU" sz="2000" u="sng" dirty="0" smtClean="0">
                <a:solidFill>
                  <a:srgbClr val="FF3300"/>
                </a:solidFill>
              </a:rPr>
              <a:t>тестостерон и </a:t>
            </a:r>
            <a:r>
              <a:rPr lang="ru-RU" sz="2000" u="sng" dirty="0" err="1" smtClean="0">
                <a:solidFill>
                  <a:srgbClr val="FF3300"/>
                </a:solidFill>
              </a:rPr>
              <a:t>андростерон</a:t>
            </a:r>
            <a:endParaRPr lang="ru-RU" sz="2400" u="sng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Эпифиз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vi-VN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шишкови́дное тело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256490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Гормон-</a:t>
            </a:r>
            <a:r>
              <a:rPr lang="ru-RU" dirty="0" smtClean="0"/>
              <a:t> </a:t>
            </a:r>
            <a:r>
              <a:rPr lang="ru-RU" sz="2400" u="sng" dirty="0" smtClean="0">
                <a:solidFill>
                  <a:srgbClr val="FF3300"/>
                </a:solidFill>
              </a:rPr>
              <a:t>меланин</a:t>
            </a:r>
            <a:endParaRPr lang="ru-RU" sz="2400" u="sng" dirty="0">
              <a:solidFill>
                <a:srgbClr val="FF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340768"/>
            <a:ext cx="6906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Тормозит выделения гормонов роста , тормозит развития опухолей.</a:t>
            </a:r>
            <a:endParaRPr lang="ru-RU" dirty="0"/>
          </a:p>
        </p:txBody>
      </p:sp>
      <p:pic>
        <p:nvPicPr>
          <p:cNvPr id="1026" name="Picture 2" descr="C:\Users\admin\Desktop\эпифиз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4667250" cy="36195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ГИПОФИЗ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68761"/>
            <a:ext cx="889479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Контролирует работу всех эндокринных желез , регулирует рост и развитие организма.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126" name="Picture 6" descr="http://www.strannik-piter.ru/Images/st01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04864"/>
            <a:ext cx="4608512" cy="446449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ГИПОФИЗ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 descr="http://www.baby.ru/storage/a/7/5/9/19954233.64166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3600400" cy="51991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1484784"/>
            <a:ext cx="4464496" cy="34470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Основной гормон- </a:t>
            </a:r>
            <a:r>
              <a:rPr lang="ru-RU" sz="2400" u="sng" dirty="0" smtClean="0">
                <a:solidFill>
                  <a:srgbClr val="FF0000"/>
                </a:solidFill>
              </a:rPr>
              <a:t>гормон роста.</a:t>
            </a:r>
          </a:p>
          <a:p>
            <a:endParaRPr lang="ru-RU" sz="2000" u="sng" dirty="0" smtClean="0">
              <a:solidFill>
                <a:srgbClr val="FF0000"/>
              </a:solidFill>
            </a:endParaRP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Недостаточная функция гипофиза- </a:t>
            </a:r>
            <a:r>
              <a:rPr lang="ru-RU" sz="2400" b="1" u="sng" dirty="0" smtClean="0">
                <a:solidFill>
                  <a:srgbClr val="FF0000"/>
                </a:solidFill>
              </a:rPr>
              <a:t>карликовость.</a:t>
            </a:r>
          </a:p>
          <a:p>
            <a:endParaRPr lang="ru-RU" sz="2000" b="1" u="sng" dirty="0" smtClean="0">
              <a:solidFill>
                <a:srgbClr val="FF0000"/>
              </a:solidFill>
            </a:endParaRPr>
          </a:p>
          <a:p>
            <a:endParaRPr lang="ru-RU" sz="2000" b="1" u="sng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Избыточная функция- </a:t>
            </a:r>
            <a:r>
              <a:rPr lang="ru-RU" sz="2400" b="1" u="sng" dirty="0" smtClean="0">
                <a:solidFill>
                  <a:srgbClr val="FF0000"/>
                </a:solidFill>
              </a:rPr>
              <a:t>гигантизм.</a:t>
            </a:r>
            <a:endParaRPr lang="ru-RU" sz="2000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ЩИТОВИДНАЯ ЖЕЛЕЗА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150" y="1196753"/>
            <a:ext cx="8751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стимулирует окислительные процессы в клетках ; регулирует водный ,белковый , </a:t>
            </a:r>
          </a:p>
          <a:p>
            <a:r>
              <a:rPr lang="ru-RU" dirty="0" smtClean="0"/>
              <a:t>жировой , углеводный и минеральный обмены, рост и развитие организма; оказывает</a:t>
            </a:r>
          </a:p>
          <a:p>
            <a:r>
              <a:rPr lang="ru-RU" dirty="0" smtClean="0"/>
              <a:t>действие на функции центральной  нервной системы и высшую нервную деятельность.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348880"/>
            <a:ext cx="4785477" cy="32316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Гормоны – </a:t>
            </a:r>
            <a:r>
              <a:rPr lang="ru-RU" sz="2000" u="sng" dirty="0" smtClean="0">
                <a:solidFill>
                  <a:srgbClr val="FF3300"/>
                </a:solidFill>
              </a:rPr>
              <a:t>тироксин , </a:t>
            </a:r>
            <a:r>
              <a:rPr lang="ru-RU" sz="2000" u="sng" dirty="0" err="1" smtClean="0">
                <a:solidFill>
                  <a:srgbClr val="FF3300"/>
                </a:solidFill>
              </a:rPr>
              <a:t>трииодтиронин</a:t>
            </a:r>
            <a:r>
              <a:rPr lang="ru-RU" sz="2000" u="sng" dirty="0" smtClean="0">
                <a:solidFill>
                  <a:srgbClr val="FF3300"/>
                </a:solidFill>
              </a:rPr>
              <a:t> и др</a:t>
            </a:r>
            <a:r>
              <a:rPr lang="ru-RU" sz="2000" dirty="0" smtClean="0">
                <a:solidFill>
                  <a:srgbClr val="FF3300"/>
                </a:solidFill>
              </a:rPr>
              <a:t>.</a:t>
            </a:r>
            <a:endParaRPr lang="ru-RU" u="sng" dirty="0" smtClean="0">
              <a:solidFill>
                <a:srgbClr val="FF3300"/>
              </a:solidFill>
            </a:endParaRPr>
          </a:p>
          <a:p>
            <a:endParaRPr lang="ru-RU" sz="2000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Недостаточная функция щитовидной железы- </a:t>
            </a:r>
            <a:r>
              <a:rPr lang="ru-RU" sz="2000" u="sng" dirty="0" smtClean="0">
                <a:solidFill>
                  <a:srgbClr val="FF3300"/>
                </a:solidFill>
              </a:rPr>
              <a:t>кретинизм (у детей) , микседема (у взрослых)</a:t>
            </a:r>
            <a:r>
              <a:rPr lang="ru-RU" sz="2000" dirty="0" smtClean="0">
                <a:solidFill>
                  <a:srgbClr val="FF3300"/>
                </a:solidFill>
              </a:rPr>
              <a:t>.</a:t>
            </a:r>
            <a:endParaRPr lang="ru-RU" sz="2000" u="sng" dirty="0" smtClean="0">
              <a:solidFill>
                <a:srgbClr val="FF3300"/>
              </a:solidFill>
            </a:endParaRPr>
          </a:p>
          <a:p>
            <a:endParaRPr lang="ru-RU" u="sng" dirty="0" smtClean="0">
              <a:solidFill>
                <a:srgbClr val="FF33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www.diagnos.ru/my/img/a/thyro_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3456384" cy="403244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ЩИТОВИДНАЯ ЖЕЛЕЗА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3672408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Избыточная функция щитовидной железы- </a:t>
            </a:r>
            <a:r>
              <a:rPr lang="ru-RU" sz="2400" u="sng" dirty="0" smtClean="0">
                <a:solidFill>
                  <a:srgbClr val="FF3300"/>
                </a:solidFill>
              </a:rPr>
              <a:t>базедова болезнь</a:t>
            </a:r>
            <a:r>
              <a:rPr lang="ru-RU" sz="2400" dirty="0" smtClean="0">
                <a:solidFill>
                  <a:srgbClr val="FF3300"/>
                </a:solidFill>
              </a:rPr>
              <a:t>.</a:t>
            </a:r>
          </a:p>
          <a:p>
            <a:endParaRPr lang="ru-RU" sz="2400" b="1" u="sng" dirty="0" smtClean="0">
              <a:solidFill>
                <a:srgbClr val="FF3300"/>
              </a:solidFill>
            </a:endParaRPr>
          </a:p>
        </p:txBody>
      </p:sp>
      <p:pic>
        <p:nvPicPr>
          <p:cNvPr id="31746" name="Picture 2" descr="http://www.velhod.ru/forum/17/17fa7e5cbba706ea932ce0d49ba3397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96752"/>
            <a:ext cx="4248472" cy="54685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Надпочечники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9698" name="Picture 2" descr="C:\Users\admin\Desktop\374_adren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536504" cy="42197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148065" y="2204864"/>
            <a:ext cx="3744416" cy="36625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Основные гормоны- </a:t>
            </a:r>
            <a:r>
              <a:rPr lang="ru-RU" sz="2400" b="1" u="sng" dirty="0" smtClean="0">
                <a:solidFill>
                  <a:srgbClr val="FF0000"/>
                </a:solidFill>
              </a:rPr>
              <a:t>адреналин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и </a:t>
            </a:r>
            <a:r>
              <a:rPr lang="ru-RU" sz="2400" b="1" u="sng" dirty="0" smtClean="0">
                <a:solidFill>
                  <a:srgbClr val="FF0000"/>
                </a:solidFill>
              </a:rPr>
              <a:t>норадреналин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sz="2000" b="1" u="sng" dirty="0" smtClean="0">
              <a:solidFill>
                <a:srgbClr val="FF0000"/>
              </a:solidFill>
            </a:endParaRPr>
          </a:p>
          <a:p>
            <a:endParaRPr lang="ru-RU" sz="2000" b="1" u="sng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Количество выделяемых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гормонов зависит от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физиологического и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психологического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состояния человека.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96752"/>
            <a:ext cx="71929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Мобилизируют</a:t>
            </a:r>
            <a:r>
              <a:rPr lang="ru-RU" sz="2400" dirty="0" smtClean="0"/>
              <a:t> все силы организма для выполнения </a:t>
            </a:r>
          </a:p>
          <a:p>
            <a:r>
              <a:rPr lang="ru-RU" sz="2400" dirty="0" smtClean="0"/>
              <a:t>тяжёлой работы. </a:t>
            </a:r>
            <a:endParaRPr lang="ru-RU" sz="2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ВИЛОЧКОВАЯ ЖЕЛЕЗА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(тимус)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3" name="Picture 1" descr="C:\Users\admin\Desktop\0010-010-Timus-vilochkovaja-zhele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104456" cy="496855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860033" y="1556792"/>
            <a:ext cx="41044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Выделяет гормон </a:t>
            </a:r>
            <a:r>
              <a:rPr lang="ru-RU" b="1" dirty="0" smtClean="0"/>
              <a:t>-</a:t>
            </a:r>
            <a:r>
              <a:rPr lang="ru-RU" sz="1600" dirty="0" smtClean="0"/>
              <a:t> </a:t>
            </a:r>
            <a:r>
              <a:rPr lang="ru-RU" sz="2000" b="1" i="1" u="sng" dirty="0" err="1" smtClean="0">
                <a:solidFill>
                  <a:srgbClr val="FF0000"/>
                </a:solidFill>
              </a:rPr>
              <a:t>тимозин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, который</a:t>
            </a:r>
          </a:p>
          <a:p>
            <a:r>
              <a:rPr lang="ru-RU" dirty="0" smtClean="0"/>
              <a:t> участвует в созревании лимфоцитов , </a:t>
            </a:r>
          </a:p>
          <a:p>
            <a:r>
              <a:rPr lang="ru-RU" dirty="0" smtClean="0"/>
              <a:t>стимулирует функцию щитовидной </a:t>
            </a:r>
          </a:p>
          <a:p>
            <a:r>
              <a:rPr lang="ru-RU" dirty="0" smtClean="0"/>
              <a:t>железы и тормозит развитие </a:t>
            </a:r>
          </a:p>
          <a:p>
            <a:r>
              <a:rPr lang="ru-RU" dirty="0" smtClean="0"/>
              <a:t>половых желёз . Вилочковая железа </a:t>
            </a:r>
          </a:p>
          <a:p>
            <a:r>
              <a:rPr lang="ru-RU" dirty="0" smtClean="0"/>
              <a:t>усиливает рост организма и задерживает</a:t>
            </a:r>
          </a:p>
          <a:p>
            <a:r>
              <a:rPr lang="ru-RU" dirty="0" smtClean="0"/>
              <a:t> соли кальция в костях . Есть данные об</a:t>
            </a:r>
          </a:p>
          <a:p>
            <a:r>
              <a:rPr lang="ru-RU" dirty="0" smtClean="0"/>
              <a:t> участии вилочковой железы в </a:t>
            </a:r>
          </a:p>
          <a:p>
            <a:r>
              <a:rPr lang="ru-RU" dirty="0" smtClean="0"/>
              <a:t>формировании иммунных  свойств</a:t>
            </a:r>
          </a:p>
          <a:p>
            <a:r>
              <a:rPr lang="ru-RU" dirty="0" smtClean="0"/>
              <a:t>организма.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эндокринных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нарушений: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</a:t>
            </a:r>
            <a:r>
              <a:rPr lang="ru-RU" dirty="0" smtClean="0"/>
              <a:t>рожденные патологии;</a:t>
            </a:r>
          </a:p>
          <a:p>
            <a:r>
              <a:rPr lang="ru-RU" dirty="0" smtClean="0"/>
              <a:t>нарушения работы нервной системы;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лияние </a:t>
            </a:r>
            <a:r>
              <a:rPr lang="ru-RU" dirty="0" smtClean="0"/>
              <a:t>алкоголя, наркотиков и др. отравляющих веществ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т</a:t>
            </a:r>
            <a:r>
              <a:rPr lang="ru-RU" dirty="0" smtClean="0"/>
              <a:t>равмы, ушибы головы;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оспалительные процессы в организме;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рием гормональных препаратов;</a:t>
            </a:r>
          </a:p>
          <a:p>
            <a:r>
              <a:rPr lang="ru-RU" dirty="0" smtClean="0"/>
              <a:t>с</a:t>
            </a:r>
            <a:r>
              <a:rPr lang="ru-RU" dirty="0" smtClean="0"/>
              <a:t>трессы, депрессии, нарушение сна;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анняя или поздняя половая жизнь;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Ведите здоровый образ жизни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и будьте здоровы!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21442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669674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Цели</a:t>
            </a:r>
            <a:r>
              <a:rPr lang="ru-RU" sz="3200" dirty="0" smtClean="0">
                <a:solidFill>
                  <a:srgbClr val="7030A0"/>
                </a:solidFill>
              </a:rPr>
              <a:t>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Показать важное значение маленьких желёз внутренней секреции.</a:t>
            </a:r>
            <a:br>
              <a:rPr lang="ru-RU" sz="3200" dirty="0" smtClean="0"/>
            </a:br>
            <a:r>
              <a:rPr lang="ru-RU" sz="3200" dirty="0" smtClean="0"/>
              <a:t>2. </a:t>
            </a:r>
            <a:r>
              <a:rPr lang="ru-RU" sz="3200" dirty="0" smtClean="0"/>
              <a:t>Познакомить с заболеваниями, вызванными </a:t>
            </a:r>
            <a:r>
              <a:rPr lang="ru-RU" sz="3200" dirty="0" err="1" smtClean="0"/>
              <a:t>гипо</a:t>
            </a:r>
            <a:r>
              <a:rPr lang="ru-RU" sz="3200" dirty="0" smtClean="0"/>
              <a:t>- и гиперфункцией желёз.</a:t>
            </a:r>
            <a:br>
              <a:rPr lang="ru-RU" sz="3200" dirty="0" smtClean="0"/>
            </a:br>
            <a:r>
              <a:rPr lang="ru-RU" sz="3200" dirty="0" smtClean="0"/>
              <a:t>3. Профилактика здорового образа жизни.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7030A0"/>
                </a:solidFill>
              </a:rPr>
              <a:t>Эпиграф: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«Прекрасное и красивое в человеке немыслимо без представления о гармоническом развитии и здоровья».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Н.Г.Чернышевский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196752"/>
          </a:xfrm>
        </p:spPr>
        <p:txBody>
          <a:bodyPr>
            <a:noAutofit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Список используемой литературы</a:t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124744"/>
          <a:ext cx="7848870" cy="458608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864094"/>
                <a:gridCol w="1728192"/>
                <a:gridCol w="2232248"/>
                <a:gridCol w="2232248"/>
                <a:gridCol w="792088"/>
              </a:tblGrid>
              <a:tr h="380614">
                <a:tc>
                  <a:txBody>
                    <a:bodyPr/>
                    <a:lstStyle/>
                    <a:p>
                      <a:r>
                        <a:rPr lang="ru-RU" dirty="0" smtClean="0"/>
                        <a:t>Номер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Автор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Издательство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Год</a:t>
                      </a:r>
                      <a:endParaRPr lang="ru-RU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А.Г.Хрипкова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Анатомия</a:t>
                      </a:r>
                      <a:r>
                        <a:rPr lang="ru-RU" sz="1400" baseline="0" dirty="0" smtClean="0"/>
                        <a:t> , физиология и гигиена </a:t>
                      </a:r>
                      <a:r>
                        <a:rPr lang="ru-RU" sz="1400" baseline="0" dirty="0" smtClean="0"/>
                        <a:t>человека.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«Просвещение»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1975</a:t>
                      </a:r>
                      <a:endParaRPr lang="ru-RU" sz="1400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О.А.Пепеляева; И.В. </a:t>
                      </a:r>
                      <a:r>
                        <a:rPr lang="ru-RU" sz="1400" dirty="0" err="1" smtClean="0"/>
                        <a:t>Сунцова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Универсальные поурочные разработки по биологии (человек</a:t>
                      </a:r>
                      <a:r>
                        <a:rPr lang="ru-RU" sz="1400" dirty="0" smtClean="0"/>
                        <a:t>).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Вако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2005</a:t>
                      </a:r>
                      <a:endParaRPr lang="ru-RU" sz="1400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В.Н.Ярыгина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Для поступающих в </a:t>
                      </a:r>
                      <a:r>
                        <a:rPr lang="ru-RU" sz="1400" dirty="0" err="1" smtClean="0"/>
                        <a:t>вузы.БИОЛОГИЯ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«Высшая школа»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1988</a:t>
                      </a:r>
                      <a:endParaRPr lang="ru-RU" sz="1400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Д.В.Колесов</a:t>
                      </a:r>
                      <a:r>
                        <a:rPr lang="ru-RU" sz="1400" baseline="0" dirty="0" smtClean="0"/>
                        <a:t>; Р.Д.Маш;</a:t>
                      </a:r>
                    </a:p>
                    <a:p>
                      <a:r>
                        <a:rPr lang="ru-RU" sz="1400" baseline="0" dirty="0" smtClean="0"/>
                        <a:t>И.Н.Беляев;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БИОЛОГИЯ.Человек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«Дрофа»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2011</a:t>
                      </a:r>
                      <a:endParaRPr lang="ru-RU" sz="1400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Приложение к газете</a:t>
                      </a:r>
                      <a:r>
                        <a:rPr lang="ru-RU" sz="1400" baseline="0" dirty="0" smtClean="0"/>
                        <a:t> «Первое сентября. Биология».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Ст.</a:t>
                      </a:r>
                      <a:r>
                        <a:rPr lang="ru-RU" sz="1400" baseline="0" dirty="0" smtClean="0"/>
                        <a:t> «Свет мой, зеркальце, скажи, в чем значенье железы?».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Издательский дом</a:t>
                      </a:r>
                      <a:r>
                        <a:rPr lang="ru-RU" sz="1400" baseline="0" dirty="0" smtClean="0"/>
                        <a:t> «Первое сентября»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2004, №11</a:t>
                      </a:r>
                      <a:endParaRPr lang="ru-RU" sz="1400" dirty="0"/>
                    </a:p>
                  </a:txBody>
                  <a:tcPr/>
                </a:tc>
              </a:tr>
              <a:tr h="38061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6)</a:t>
                      </a:r>
                      <a:endParaRPr lang="ru-RU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http://images.yandex.ru/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80614">
                <a:tc gridSpan="5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27784" y="6021288"/>
            <a:ext cx="253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 </a:t>
            </a:r>
            <a:endParaRPr lang="ru-RU" sz="2400" dirty="0"/>
          </a:p>
        </p:txBody>
      </p:sp>
      <p:pic>
        <p:nvPicPr>
          <p:cNvPr id="5" name="Picture 2" descr="http://900igr.net/datas/geometrija/Prizma/0012-012-Spasibo-za-vnima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301208"/>
            <a:ext cx="4824536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7166"/>
            <a:ext cx="8229600" cy="6072230"/>
          </a:xfrm>
        </p:spPr>
        <p:txBody>
          <a:bodyPr>
            <a:normAutofit/>
          </a:bodyPr>
          <a:lstStyle/>
          <a:p>
            <a:pPr algn="l"/>
            <a:r>
              <a:rPr lang="ru-RU" sz="4000" b="1" i="1" u="sng" dirty="0" smtClean="0">
                <a:solidFill>
                  <a:srgbClr val="FF0000"/>
                </a:solidFill>
              </a:rPr>
              <a:t>Железа-</a:t>
            </a:r>
            <a:r>
              <a:rPr lang="ru-RU" sz="4000" dirty="0" smtClean="0"/>
              <a:t> орган , вырабатывающий и выделяющий различные вещества, участвующие в жизненных процессах.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28674" name="Picture 2" descr="C:\Users\admin\Desktop\0_6fc64_da93e3b1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04864"/>
            <a:ext cx="4365104" cy="43651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29309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Вещества , выделяемые железой </a:t>
            </a:r>
            <a:r>
              <a:rPr lang="ru-RU" sz="3600" dirty="0" smtClean="0">
                <a:solidFill>
                  <a:srgbClr val="FF0000"/>
                </a:solidFill>
              </a:rPr>
              <a:t>–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секрет железы</a:t>
            </a:r>
            <a:r>
              <a:rPr lang="ru-RU" sz="3600" b="1" i="1" dirty="0" smtClean="0">
                <a:solidFill>
                  <a:srgbClr val="FF0000"/>
                </a:solidFill>
              </a:rPr>
              <a:t>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1800" dirty="0" smtClean="0"/>
              <a:t>Расположение желёз в организме человека.</a:t>
            </a:r>
          </a:p>
          <a:p>
            <a:pPr algn="ctr"/>
            <a:r>
              <a:rPr lang="ru-RU" sz="1800" dirty="0" smtClean="0"/>
              <a:t>Их общая масса составляет всего 100 г.</a:t>
            </a:r>
            <a:endParaRPr lang="ru-RU" sz="1800" dirty="0"/>
          </a:p>
        </p:txBody>
      </p:sp>
      <p:sp>
        <p:nvSpPr>
          <p:cNvPr id="11" name="Рисунок 10"/>
          <p:cNvSpPr>
            <a:spLocks noGrp="1"/>
          </p:cNvSpPr>
          <p:nvPr>
            <p:ph type="pic" idx="1"/>
          </p:nvPr>
        </p:nvSpPr>
        <p:spPr/>
      </p:sp>
      <p:pic>
        <p:nvPicPr>
          <p:cNvPr id="12" name="Рисунок 11" descr="http://www.lyna-solnce.ru/images/others/img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48166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4"/>
          <p:cNvSpPr/>
          <p:nvPr/>
        </p:nvSpPr>
        <p:spPr>
          <a:xfrm>
            <a:off x="3746637" y="2916533"/>
            <a:ext cx="1650725" cy="10249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144780" rIns="144780" bIns="144780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800" kern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32656"/>
            <a:ext cx="2927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33265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51520" y="260648"/>
            <a:ext cx="2664000" cy="1764000"/>
          </a:xfrm>
          <a:prstGeom prst="downArrowCallou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Железы внешней </a:t>
            </a:r>
            <a:br>
              <a:rPr lang="ru-RU" sz="2000" b="1" dirty="0" smtClean="0"/>
            </a:br>
            <a:r>
              <a:rPr lang="ru-RU" sz="2000" b="1" dirty="0" smtClean="0"/>
              <a:t>секреции:</a:t>
            </a:r>
            <a:endParaRPr lang="ru-RU" sz="2000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419872" y="260648"/>
            <a:ext cx="2592000" cy="1728000"/>
          </a:xfrm>
          <a:prstGeom prst="downArrowCallou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Железы смешанной</a:t>
            </a:r>
          </a:p>
          <a:p>
            <a:r>
              <a:rPr lang="ru-RU" sz="2000" b="1" dirty="0" smtClean="0"/>
              <a:t>         секреции:</a:t>
            </a:r>
            <a:endParaRPr lang="ru-RU" sz="2000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6444208" y="260648"/>
            <a:ext cx="2592000" cy="1728000"/>
          </a:xfrm>
          <a:prstGeom prst="downArrowCallou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Железы внутренней</a:t>
            </a:r>
          </a:p>
          <a:p>
            <a:r>
              <a:rPr lang="ru-RU" sz="2000" b="1" dirty="0" smtClean="0"/>
              <a:t>           секреции: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2060848"/>
            <a:ext cx="28620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000" i="1" dirty="0" smtClean="0"/>
              <a:t>1)Поджелудочная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2)Половые железы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060848"/>
            <a:ext cx="27180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1)Эпифиз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2)Гипофиз</a:t>
            </a:r>
          </a:p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3)Щитовидная железа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4)Вилочковая железа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5)Надпочечники</a:t>
            </a:r>
          </a:p>
          <a:p>
            <a:r>
              <a:rPr lang="ru-RU" sz="2000" i="1" dirty="0" smtClean="0"/>
              <a:t> </a:t>
            </a:r>
            <a:endParaRPr lang="ru-RU" sz="2000" i="1" dirty="0" smtClean="0"/>
          </a:p>
          <a:p>
            <a:r>
              <a:rPr lang="ru-RU" sz="2000" i="1" dirty="0" smtClean="0"/>
              <a:t>Всё это изучает наука – </a:t>
            </a:r>
            <a:r>
              <a:rPr lang="ru-RU" sz="2000" i="1" u="sng" dirty="0" smtClean="0">
                <a:solidFill>
                  <a:srgbClr val="7030A0"/>
                </a:solidFill>
              </a:rPr>
              <a:t>эндокринология.</a:t>
            </a:r>
            <a:endParaRPr lang="ru-RU" sz="2000" u="sng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2348880"/>
            <a:ext cx="2808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1)Слюнные железы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2)Желудочные железы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3)Сальные железы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4)Потовые железы</a:t>
            </a:r>
            <a:endParaRPr lang="ru-RU" sz="20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4"/>
          <p:cNvSpPr/>
          <p:nvPr/>
        </p:nvSpPr>
        <p:spPr>
          <a:xfrm>
            <a:off x="3746637" y="2916533"/>
            <a:ext cx="1650725" cy="10249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144780" rIns="144780" bIns="144780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800" kern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32656"/>
            <a:ext cx="2927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33265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2060848"/>
            <a:ext cx="486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060848"/>
            <a:ext cx="271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u="sng" dirty="0" smtClean="0">
                <a:solidFill>
                  <a:srgbClr val="7030A0"/>
                </a:solidFill>
              </a:rPr>
              <a:t>Гормоны </a:t>
            </a:r>
            <a:r>
              <a:rPr lang="ru-RU" sz="3600" dirty="0" smtClean="0">
                <a:solidFill>
                  <a:srgbClr val="7030A0"/>
                </a:solidFill>
              </a:rPr>
              <a:t>– продукты желёз внутренней секреции, поступающие в </a:t>
            </a:r>
            <a:r>
              <a:rPr lang="ru-RU" sz="3600" dirty="0" smtClean="0">
                <a:solidFill>
                  <a:srgbClr val="7030A0"/>
                </a:solidFill>
              </a:rPr>
              <a:t>кровь: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обладают высокой биологической активностью;</a:t>
            </a:r>
          </a:p>
          <a:p>
            <a:r>
              <a:rPr lang="ru-RU" dirty="0" smtClean="0"/>
              <a:t>очень маленький размер молекул гормонов;</a:t>
            </a:r>
          </a:p>
          <a:p>
            <a:r>
              <a:rPr lang="ru-RU" dirty="0" smtClean="0"/>
              <a:t>быстро разрушаются тканями, поэтому необходимо их постоянное выделение;</a:t>
            </a:r>
          </a:p>
          <a:p>
            <a:r>
              <a:rPr lang="ru-RU" dirty="0" smtClean="0"/>
              <a:t>обладают относительной специфичностью;</a:t>
            </a:r>
          </a:p>
          <a:p>
            <a:r>
              <a:rPr lang="ru-RU" dirty="0" smtClean="0"/>
              <a:t>оказывают влияние на процессы обмена веществ.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4"/>
          <p:cNvSpPr/>
          <p:nvPr/>
        </p:nvSpPr>
        <p:spPr>
          <a:xfrm>
            <a:off x="3746637" y="2916533"/>
            <a:ext cx="1650725" cy="10249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4780" tIns="144780" rIns="144780" bIns="144780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800" kern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32656"/>
            <a:ext cx="2927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33265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2060848"/>
            <a:ext cx="486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060848"/>
            <a:ext cx="271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Регуляция работы органов и систем: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700" u="sng" dirty="0" smtClean="0"/>
              <a:t>Нервная:</a:t>
            </a:r>
            <a:r>
              <a:rPr lang="ru-RU" sz="2700" u="sng" dirty="0" smtClean="0"/>
              <a:t/>
            </a:r>
            <a:br>
              <a:rPr lang="ru-RU" sz="2700" u="sng" dirty="0" smtClean="0"/>
            </a:br>
            <a:r>
              <a:rPr lang="ru-RU" sz="2700" dirty="0" smtClean="0"/>
              <a:t>Нервная система посылает импульсы точно к определенным органам и быстро изменяет их работу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400" u="sng" dirty="0" smtClean="0"/>
              <a:t>Гуморальная: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 smtClean="0"/>
              <a:t>Гормоны достигают цели медленнее, но захватывают сразу больше органов и тканей.</a:t>
            </a:r>
            <a:br>
              <a:rPr lang="ru-RU" sz="24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Импульсы, поступающие из нервной системы в железы эндокринной системы, позволяют с помощью гормонов объединить работу органов или затормозить в данное время их работу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Нервная и эндокринная система дополняют одна другую.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624" y="0"/>
            <a:ext cx="11161240" cy="1138138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Слюнные железы и желудочные железы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admin\Desktop\view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564904"/>
            <a:ext cx="4104456" cy="41218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1028" name="Picture 4" descr="C:\Users\admin\Desktop\viewer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3977369" cy="41220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148064" y="908720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Выделяют </a:t>
            </a:r>
            <a:r>
              <a:rPr lang="ru-RU" sz="2000" dirty="0" smtClean="0">
                <a:solidFill>
                  <a:srgbClr val="FF0000"/>
                </a:solidFill>
              </a:rPr>
              <a:t>желудочный сок </a:t>
            </a:r>
            <a:r>
              <a:rPr lang="ru-RU" sz="2000" dirty="0" smtClean="0"/>
              <a:t>, </a:t>
            </a:r>
            <a:r>
              <a:rPr lang="ru-RU" dirty="0" smtClean="0"/>
              <a:t>который способствует  расщеплению пищи.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908720"/>
            <a:ext cx="500404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Продуцируют  и выделяют</a:t>
            </a:r>
            <a:r>
              <a:rPr lang="ru-RU" sz="2000" dirty="0" smtClean="0">
                <a:solidFill>
                  <a:srgbClr val="FF0000"/>
                </a:solidFill>
              </a:rPr>
              <a:t> слюну </a:t>
            </a:r>
            <a:r>
              <a:rPr lang="ru-RU" dirty="0" smtClean="0"/>
              <a:t>, которая увлажняет  слизистою оболочку рта, обеспечивает растворение и всасывание питательных веществ, облегчает пережевывание и проглатывание твердой пищи. 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274638"/>
            <a:ext cx="10153128" cy="1143000"/>
          </a:xfrm>
        </p:spPr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САЛЬНЫЕ ЖЕЛЕЗЫ И ПОТОВЫЕ ЖЕЛЕЗЫ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268760"/>
            <a:ext cx="3726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Помогают выводить из кожи воду и некоторые продукты обмена; участвуют в терморегуляции.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268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Кожное сало обладает бактерицидными свойствами (препятствуя развитию микроорганизмов), служит жировой смазкой для волос и эпидермиса кожи, смягчает кожу, придаёт ей эластичность.</a:t>
            </a:r>
            <a:endParaRPr lang="ru-RU" dirty="0"/>
          </a:p>
        </p:txBody>
      </p:sp>
      <p:pic>
        <p:nvPicPr>
          <p:cNvPr id="2053" name="Picture 5" descr="http://glazamed.ru/images/stories/sch/H9.gif"/>
          <p:cNvPicPr>
            <a:picLocks noChangeAspect="1" noChangeArrowheads="1"/>
          </p:cNvPicPr>
          <p:nvPr/>
        </p:nvPicPr>
        <p:blipFill>
          <a:blip r:embed="rId2" cstate="print"/>
          <a:srcRect t="5670"/>
          <a:stretch>
            <a:fillRect/>
          </a:stretch>
        </p:blipFill>
        <p:spPr bwMode="auto">
          <a:xfrm>
            <a:off x="395536" y="2780928"/>
            <a:ext cx="3960440" cy="38884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057" name="Picture 9" descr="http://www.kid.ru/zdorov/4_6-2.jpg"/>
          <p:cNvPicPr>
            <a:picLocks noChangeAspect="1" noChangeArrowheads="1"/>
          </p:cNvPicPr>
          <p:nvPr/>
        </p:nvPicPr>
        <p:blipFill>
          <a:blip r:embed="rId3" cstate="print"/>
          <a:srcRect l="1515" t="6035"/>
          <a:stretch>
            <a:fillRect/>
          </a:stretch>
        </p:blipFill>
        <p:spPr bwMode="auto">
          <a:xfrm>
            <a:off x="5076056" y="2780928"/>
            <a:ext cx="3744415" cy="392467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1199</TotalTime>
  <Words>691</Words>
  <Application>Microsoft Office PowerPoint</Application>
  <PresentationFormat>Экран (4:3)</PresentationFormat>
  <Paragraphs>175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   Муниципальное бюджетное общеобразовательное учреждение  «Средняя общеобразовательная школа села Большая Ольшанка Калининского района Саратовской области»      </vt:lpstr>
      <vt:lpstr>        Цели: 1. Показать важное значение маленьких желёз внутренней секреции. 2. Познакомить с заболеваниями, вызванными гипо- и гиперфункцией желёз. 3. Профилактика здорового образа жизни.  Эпиграф: «Прекрасное и красивое в человеке немыслимо без представления о гармоническом развитии и здоровья».                                                                          Н.Г.Чернышевский        </vt:lpstr>
      <vt:lpstr>Железа- орган , вырабатывающий и выделяющий различные вещества, участвующие в жизненных процессах.    </vt:lpstr>
      <vt:lpstr>  </vt:lpstr>
      <vt:lpstr>Слайд 5</vt:lpstr>
      <vt:lpstr>Гормоны – продукты желёз внутренней секреции, поступающие в кровь:</vt:lpstr>
      <vt:lpstr>    Регуляция работы органов и систем: Нервная: Нервная система посылает импульсы точно к определенным органам и быстро изменяет их работу. Гуморальная: Гормоны достигают цели медленнее, но захватывают сразу больше органов и тканей.    </vt:lpstr>
      <vt:lpstr> Слюнные железы и желудочные железы</vt:lpstr>
      <vt:lpstr>САЛЬНЫЕ ЖЕЛЕЗЫ И ПОТОВЫЕ ЖЕЛЕЗЫ</vt:lpstr>
      <vt:lpstr>Слайд 10</vt:lpstr>
      <vt:lpstr>Половые железы</vt:lpstr>
      <vt:lpstr>Эпифиз (шишкови́дное тело)</vt:lpstr>
      <vt:lpstr>ГИПОФИЗ</vt:lpstr>
      <vt:lpstr>ГИПОФИЗ</vt:lpstr>
      <vt:lpstr>ЩИТОВИДНАЯ ЖЕЛЕЗА</vt:lpstr>
      <vt:lpstr>ЩИТОВИДНАЯ ЖЕЛЕЗА</vt:lpstr>
      <vt:lpstr>Надпочечники</vt:lpstr>
      <vt:lpstr>ВИЛОЧКОВАЯ ЖЕЛЕЗА (тимус)</vt:lpstr>
      <vt:lpstr>Причины эндокринных нарушений: </vt:lpstr>
      <vt:lpstr>  Список используемой литературы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128</cp:revision>
  <dcterms:created xsi:type="dcterms:W3CDTF">2013-01-16T16:10:28Z</dcterms:created>
  <dcterms:modified xsi:type="dcterms:W3CDTF">2013-01-21T16:41:11Z</dcterms:modified>
</cp:coreProperties>
</file>