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sldIdLst>
    <p:sldId id="260" r:id="rId2"/>
    <p:sldId id="281" r:id="rId3"/>
    <p:sldId id="256" r:id="rId4"/>
    <p:sldId id="258" r:id="rId5"/>
    <p:sldId id="257" r:id="rId6"/>
    <p:sldId id="261" r:id="rId7"/>
    <p:sldId id="262" r:id="rId8"/>
    <p:sldId id="263" r:id="rId9"/>
    <p:sldId id="271" r:id="rId10"/>
    <p:sldId id="272" r:id="rId11"/>
    <p:sldId id="274" r:id="rId12"/>
    <p:sldId id="264" r:id="rId13"/>
    <p:sldId id="269" r:id="rId14"/>
    <p:sldId id="276" r:id="rId15"/>
    <p:sldId id="278" r:id="rId16"/>
    <p:sldId id="270" r:id="rId17"/>
    <p:sldId id="265" r:id="rId18"/>
    <p:sldId id="268" r:id="rId19"/>
    <p:sldId id="282" r:id="rId20"/>
    <p:sldId id="28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06C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89" autoAdjust="0"/>
  </p:normalViewPr>
  <p:slideViewPr>
    <p:cSldViewPr>
      <p:cViewPr varScale="1">
        <p:scale>
          <a:sx n="104" d="100"/>
          <a:sy n="104" d="100"/>
        </p:scale>
        <p:origin x="-118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81A01-F376-41D3-8465-637800038137}"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E44651-E4EF-49DD-A604-F61037415E68}" type="slidenum">
              <a:rPr lang="ru-RU" smtClean="0"/>
              <a:pPr/>
              <a:t>‹#›</a:t>
            </a:fld>
            <a:endParaRPr lang="ru-RU"/>
          </a:p>
        </p:txBody>
      </p:sp>
    </p:spTree>
  </p:cSld>
  <p:clrMapOvr>
    <a:masterClrMapping/>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81A01-F376-41D3-8465-637800038137}" type="datetimeFigureOut">
              <a:rPr lang="ru-RU" smtClean="0"/>
              <a:pPr/>
              <a:t>21.01.2013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E44651-E4EF-49DD-A604-F61037415E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p:wedg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hyperlink" Target="http://www.xxlbook.ru/imgh562694.png" TargetMode="External"/><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14.jpe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242594"/>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Муниципальное бюджетное общеобразовательное учреждение </a:t>
            </a:r>
            <a:br>
              <a:rPr lang="ru-RU" sz="1800" dirty="0" smtClean="0"/>
            </a:br>
            <a:r>
              <a:rPr lang="ru-RU" sz="1800" dirty="0" smtClean="0"/>
              <a:t>«Средняя общеобразовательная школа села Большая Ольшанка Калининского района Саратовской области»</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3200" dirty="0" smtClean="0">
                <a:solidFill>
                  <a:srgbClr val="C00000"/>
                </a:solidFill>
              </a:rPr>
              <a:t>Тема урока: «Силикатная промышленность: вчера, сегодня, завтра».</a:t>
            </a:r>
            <a:br>
              <a:rPr lang="ru-RU" sz="3200" dirty="0" smtClean="0">
                <a:solidFill>
                  <a:srgbClr val="C00000"/>
                </a:solidFill>
              </a:rPr>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Презентацию подготовила</a:t>
            </a:r>
            <a:br>
              <a:rPr lang="ru-RU" sz="1800" dirty="0" smtClean="0"/>
            </a:br>
            <a:r>
              <a:rPr lang="ru-RU" sz="1800" dirty="0" smtClean="0"/>
              <a:t>                                                                                           ученица 9 класса </a:t>
            </a:r>
            <a:r>
              <a:rPr lang="ru-RU" sz="1800" dirty="0" err="1" smtClean="0"/>
              <a:t>Нырова</a:t>
            </a:r>
            <a:r>
              <a:rPr lang="ru-RU" sz="1800" dirty="0" smtClean="0"/>
              <a:t> Олеся</a:t>
            </a:r>
            <a:br>
              <a:rPr lang="ru-RU" sz="1800" dirty="0" smtClean="0"/>
            </a:br>
            <a:r>
              <a:rPr lang="ru-RU" sz="1800" dirty="0" smtClean="0"/>
              <a:t/>
            </a:r>
            <a:br>
              <a:rPr lang="ru-RU" sz="1800" dirty="0" smtClean="0"/>
            </a:br>
            <a:r>
              <a:rPr lang="ru-RU" sz="1800" dirty="0" smtClean="0"/>
              <a:t>                                                                                            Руководитель: учитель биологии</a:t>
            </a:r>
            <a:br>
              <a:rPr lang="ru-RU" sz="1800" dirty="0" smtClean="0"/>
            </a:br>
            <a:r>
              <a:rPr lang="ru-RU" sz="1800" dirty="0" smtClean="0"/>
              <a:t>                                                                                   Баранова Вера Анатольевна</a:t>
            </a:r>
            <a:br>
              <a:rPr lang="ru-RU" sz="1800" dirty="0" smtClean="0"/>
            </a:br>
            <a:r>
              <a:rPr lang="ru-RU" sz="1800" dirty="0" smtClean="0"/>
              <a:t/>
            </a:r>
            <a:br>
              <a:rPr lang="ru-RU" sz="1800" dirty="0" smtClean="0"/>
            </a:br>
            <a:r>
              <a:rPr lang="ru-RU" sz="1800" dirty="0" smtClean="0"/>
              <a:t>2013 год</a:t>
            </a:r>
            <a:br>
              <a:rPr lang="ru-RU" sz="1800" dirty="0" smtClean="0"/>
            </a:br>
            <a:endParaRPr lang="ru-RU" sz="1800"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1052736"/>
            <a:ext cx="7776864" cy="461665"/>
          </a:xfrm>
          <a:prstGeom prst="rect">
            <a:avLst/>
          </a:prstGeom>
        </p:spPr>
        <p:txBody>
          <a:bodyPr wrap="square">
            <a:spAutoFit/>
          </a:bodyPr>
          <a:lstStyle/>
          <a:p>
            <a:r>
              <a:rPr lang="ru-RU" sz="2400" dirty="0" smtClean="0">
                <a:solidFill>
                  <a:prstClr val="black"/>
                </a:solidFill>
              </a:rPr>
              <a:t>Глиняная посуда, горшки были у разных народов: </a:t>
            </a:r>
            <a:endParaRPr lang="ru-RU" sz="2400" dirty="0"/>
          </a:p>
        </p:txBody>
      </p:sp>
      <p:sp>
        <p:nvSpPr>
          <p:cNvPr id="4" name="Прямоугольник 3"/>
          <p:cNvSpPr/>
          <p:nvPr/>
        </p:nvSpPr>
        <p:spPr>
          <a:xfrm>
            <a:off x="395536" y="5589240"/>
            <a:ext cx="2286000" cy="646331"/>
          </a:xfrm>
          <a:prstGeom prst="rect">
            <a:avLst/>
          </a:prstGeom>
        </p:spPr>
        <p:txBody>
          <a:bodyPr>
            <a:spAutoFit/>
          </a:bodyPr>
          <a:lstStyle/>
          <a:p>
            <a:r>
              <a:rPr lang="ru-RU" dirty="0" smtClean="0">
                <a:solidFill>
                  <a:prstClr val="black"/>
                </a:solidFill>
              </a:rPr>
              <a:t>алебастровая посуда - у древних египтян</a:t>
            </a:r>
            <a:endParaRPr lang="ru-RU" dirty="0"/>
          </a:p>
        </p:txBody>
      </p:sp>
      <p:sp>
        <p:nvSpPr>
          <p:cNvPr id="5" name="Прямоугольник 4"/>
          <p:cNvSpPr/>
          <p:nvPr/>
        </p:nvSpPr>
        <p:spPr>
          <a:xfrm>
            <a:off x="6732240" y="5445224"/>
            <a:ext cx="2286000" cy="1200329"/>
          </a:xfrm>
          <a:prstGeom prst="rect">
            <a:avLst/>
          </a:prstGeom>
        </p:spPr>
        <p:txBody>
          <a:bodyPr>
            <a:spAutoFit/>
          </a:bodyPr>
          <a:lstStyle/>
          <a:p>
            <a:r>
              <a:rPr lang="ru-RU" dirty="0" smtClean="0">
                <a:solidFill>
                  <a:prstClr val="black"/>
                </a:solidFill>
              </a:rPr>
              <a:t>краснофигурные и чернофигурные" амфоры - у древних греков </a:t>
            </a:r>
            <a:endParaRPr lang="ru-RU" dirty="0"/>
          </a:p>
        </p:txBody>
      </p:sp>
      <p:sp>
        <p:nvSpPr>
          <p:cNvPr id="6" name="Прямоугольник 5"/>
          <p:cNvSpPr/>
          <p:nvPr/>
        </p:nvSpPr>
        <p:spPr>
          <a:xfrm>
            <a:off x="3707904" y="5517232"/>
            <a:ext cx="2286000" cy="646331"/>
          </a:xfrm>
          <a:prstGeom prst="rect">
            <a:avLst/>
          </a:prstGeom>
        </p:spPr>
        <p:txBody>
          <a:bodyPr>
            <a:spAutoFit/>
          </a:bodyPr>
          <a:lstStyle/>
          <a:p>
            <a:pPr lvl="0"/>
            <a:r>
              <a:rPr lang="ru-RU" dirty="0" smtClean="0">
                <a:solidFill>
                  <a:prstClr val="black"/>
                </a:solidFill>
              </a:rPr>
              <a:t>и гжельская  посуда - у русских.</a:t>
            </a:r>
            <a:endParaRPr lang="ru-RU" dirty="0">
              <a:solidFill>
                <a:prstClr val="black"/>
              </a:solidFill>
            </a:endParaRPr>
          </a:p>
        </p:txBody>
      </p:sp>
      <p:sp>
        <p:nvSpPr>
          <p:cNvPr id="7" name="Прямоугольник 6"/>
          <p:cNvSpPr/>
          <p:nvPr/>
        </p:nvSpPr>
        <p:spPr>
          <a:xfrm>
            <a:off x="1547664" y="0"/>
            <a:ext cx="6032805" cy="1107996"/>
          </a:xfrm>
          <a:prstGeom prst="rect">
            <a:avLst/>
          </a:prstGeom>
        </p:spPr>
        <p:txBody>
          <a:bodyPr wrap="none">
            <a:spAutoFit/>
          </a:bodyPr>
          <a:lstStyle/>
          <a:p>
            <a:r>
              <a:rPr lang="ru-RU"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Предметы быта</a:t>
            </a:r>
            <a:endParaRPr lang="ru-RU" sz="6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29698" name="Picture 2" descr="http://www.historyabout.ru/images/referats/174/image525.jpg"/>
          <p:cNvPicPr>
            <a:picLocks noChangeAspect="1" noChangeArrowheads="1"/>
          </p:cNvPicPr>
          <p:nvPr/>
        </p:nvPicPr>
        <p:blipFill>
          <a:blip r:embed="rId2" cstate="print"/>
          <a:srcRect/>
          <a:stretch>
            <a:fillRect/>
          </a:stretch>
        </p:blipFill>
        <p:spPr bwMode="auto">
          <a:xfrm>
            <a:off x="107504" y="1844824"/>
            <a:ext cx="2880320" cy="3473869"/>
          </a:xfrm>
          <a:prstGeom prst="rect">
            <a:avLst/>
          </a:prstGeom>
          <a:ln>
            <a:noFill/>
          </a:ln>
          <a:effectLst>
            <a:outerShdw blurRad="292100" dist="139700" dir="2700000" algn="tl" rotWithShape="0">
              <a:srgbClr val="333333">
                <a:alpha val="65000"/>
              </a:srgbClr>
            </a:outerShdw>
          </a:effectLst>
        </p:spPr>
      </p:pic>
      <p:pic>
        <p:nvPicPr>
          <p:cNvPr id="29700" name="Picture 4" descr="http://cosas.ru/images/cms/data/import_files/13/vaza_dekorativnaya_grecheskaya_amfora_keramika_20sm_114512.jpeg"/>
          <p:cNvPicPr>
            <a:picLocks noChangeAspect="1" noChangeArrowheads="1"/>
          </p:cNvPicPr>
          <p:nvPr/>
        </p:nvPicPr>
        <p:blipFill>
          <a:blip r:embed="rId3" cstate="print"/>
          <a:srcRect/>
          <a:stretch>
            <a:fillRect/>
          </a:stretch>
        </p:blipFill>
        <p:spPr bwMode="auto">
          <a:xfrm>
            <a:off x="6804248" y="1844824"/>
            <a:ext cx="2160240" cy="3405753"/>
          </a:xfrm>
          <a:prstGeom prst="rect">
            <a:avLst/>
          </a:prstGeom>
          <a:ln>
            <a:noFill/>
          </a:ln>
          <a:effectLst>
            <a:outerShdw blurRad="292100" dist="139700" dir="2700000" algn="tl" rotWithShape="0">
              <a:srgbClr val="333333">
                <a:alpha val="65000"/>
              </a:srgbClr>
            </a:outerShdw>
          </a:effectLst>
        </p:spPr>
      </p:pic>
      <p:pic>
        <p:nvPicPr>
          <p:cNvPr id="29702" name="Picture 6" descr="http://day.sibnet.ru/upload/attach-47278.jpg"/>
          <p:cNvPicPr>
            <a:picLocks noChangeAspect="1" noChangeArrowheads="1"/>
          </p:cNvPicPr>
          <p:nvPr/>
        </p:nvPicPr>
        <p:blipFill>
          <a:blip r:embed="rId4" cstate="print"/>
          <a:srcRect/>
          <a:stretch>
            <a:fillRect/>
          </a:stretch>
        </p:blipFill>
        <p:spPr bwMode="auto">
          <a:xfrm>
            <a:off x="3203848" y="1844824"/>
            <a:ext cx="3384376" cy="348997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r>
              <a:rPr lang="ru-RU" dirty="0" smtClean="0"/>
              <a:t>Изделия из белой глины.</a:t>
            </a:r>
            <a:br>
              <a:rPr lang="ru-RU" dirty="0" smtClean="0"/>
            </a:br>
            <a:r>
              <a:rPr lang="ru-RU" dirty="0" smtClean="0"/>
              <a:t>Фарфор.</a:t>
            </a:r>
          </a:p>
        </p:txBody>
      </p:sp>
      <p:sp>
        <p:nvSpPr>
          <p:cNvPr id="8195" name="Rectangle 3"/>
          <p:cNvSpPr>
            <a:spLocks noGrp="1" noChangeArrowheads="1"/>
          </p:cNvSpPr>
          <p:nvPr>
            <p:ph idx="1"/>
          </p:nvPr>
        </p:nvSpPr>
        <p:spPr/>
        <p:txBody>
          <a:bodyPr/>
          <a:lstStyle/>
          <a:p>
            <a:pPr eaLnBrk="1" hangingPunct="1"/>
            <a:r>
              <a:rPr lang="ru-RU" dirty="0" smtClean="0"/>
              <a:t>Родина фарфора – Китай.</a:t>
            </a:r>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p:txBody>
      </p:sp>
      <p:pic>
        <p:nvPicPr>
          <p:cNvPr id="8196" name="Picture 4" descr="picture"/>
          <p:cNvPicPr preferRelativeResize="0">
            <a:picLocks noChangeArrowheads="1"/>
          </p:cNvPicPr>
          <p:nvPr/>
        </p:nvPicPr>
        <p:blipFill>
          <a:blip r:embed="rId2" cstate="print"/>
          <a:srcRect/>
          <a:stretch>
            <a:fillRect/>
          </a:stretch>
        </p:blipFill>
        <p:spPr bwMode="auto">
          <a:xfrm>
            <a:off x="5651500" y="1628775"/>
            <a:ext cx="3263900" cy="4200525"/>
          </a:xfrm>
          <a:prstGeom prst="rect">
            <a:avLst/>
          </a:prstGeom>
          <a:solidFill>
            <a:srgbClr val="FFFFFF"/>
          </a:solidFill>
          <a:ln w="9525">
            <a:solidFill>
              <a:srgbClr val="000000"/>
            </a:solidFill>
            <a:round/>
            <a:headEnd/>
            <a:tailEnd/>
          </a:ln>
        </p:spPr>
      </p:pic>
      <p:pic>
        <p:nvPicPr>
          <p:cNvPr id="8197" name="Picture 5" descr="picture"/>
          <p:cNvPicPr preferRelativeResize="0">
            <a:picLocks noChangeArrowheads="1"/>
          </p:cNvPicPr>
          <p:nvPr/>
        </p:nvPicPr>
        <p:blipFill>
          <a:blip r:embed="rId3" cstate="print"/>
          <a:srcRect/>
          <a:stretch>
            <a:fillRect/>
          </a:stretch>
        </p:blipFill>
        <p:spPr bwMode="auto">
          <a:xfrm>
            <a:off x="971550" y="2276475"/>
            <a:ext cx="3240088" cy="3671888"/>
          </a:xfrm>
          <a:prstGeom prst="rect">
            <a:avLst/>
          </a:prstGeom>
          <a:solidFill>
            <a:srgbClr val="FFFFFF"/>
          </a:solidFill>
          <a:ln w="9525">
            <a:solidFill>
              <a:srgbClr val="000000"/>
            </a:solidFill>
            <a:round/>
            <a:headEnd/>
            <a:tailEnd/>
          </a:ln>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0"/>
            <a:ext cx="8964488" cy="2308324"/>
          </a:xfrm>
          <a:prstGeom prst="rect">
            <a:avLst/>
          </a:prstGeom>
        </p:spPr>
        <p:txBody>
          <a:bodyPr wrap="square">
            <a:spAutoFit/>
          </a:bodyPr>
          <a:lstStyle/>
          <a:p>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Стекло́ —</a:t>
            </a:r>
            <a:r>
              <a:rPr lang="ru-RU" sz="2400" dirty="0" smtClean="0"/>
              <a:t> вещество и материал, один из самых древних и, благодаря разнообразию своих свойств, — универсальный в практике человека. Первенство в открытии стеклоделия признаётся за Египтом, чему свидетельствует глазурованные стеклом фаянсовые плитки внутренних облицовок пирамид (более 3000 лет назад до н.э.). </a:t>
            </a:r>
            <a:endParaRPr lang="ru-RU" sz="2400" dirty="0"/>
          </a:p>
        </p:txBody>
      </p:sp>
      <p:pic>
        <p:nvPicPr>
          <p:cNvPr id="21506" name="Picture 2" descr="File:Chudogestvennoe steklo.jpg"/>
          <p:cNvPicPr>
            <a:picLocks noChangeAspect="1" noChangeArrowheads="1"/>
          </p:cNvPicPr>
          <p:nvPr/>
        </p:nvPicPr>
        <p:blipFill>
          <a:blip r:embed="rId2" cstate="print"/>
          <a:srcRect/>
          <a:stretch>
            <a:fillRect/>
          </a:stretch>
        </p:blipFill>
        <p:spPr bwMode="auto">
          <a:xfrm>
            <a:off x="3347864" y="2132856"/>
            <a:ext cx="5616624" cy="4392488"/>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179512" y="2276872"/>
            <a:ext cx="2952328" cy="2677656"/>
          </a:xfrm>
          <a:prstGeom prst="rect">
            <a:avLst/>
          </a:prstGeom>
        </p:spPr>
        <p:txBody>
          <a:bodyPr wrap="square">
            <a:spAutoFit/>
          </a:bodyPr>
          <a:lstStyle/>
          <a:p>
            <a:endParaRPr lang="ru-RU" sz="2400" dirty="0" smtClean="0"/>
          </a:p>
          <a:p>
            <a:r>
              <a:rPr lang="ru-RU" sz="2400" dirty="0" smtClean="0"/>
              <a:t>В России первый стекольный завод начал производить стекло в 1635 году.</a:t>
            </a:r>
          </a:p>
          <a:p>
            <a:endParaRPr lang="ru-RU" sz="2400" dirty="0" smtClean="0"/>
          </a:p>
          <a:p>
            <a:endParaRPr lang="ru-RU" sz="2400"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1143000"/>
          </a:xfrm>
        </p:spPr>
        <p:txBody>
          <a:bodyPr>
            <a:normAutofit fontScale="90000"/>
          </a:bodyPr>
          <a:lstStyle/>
          <a:p>
            <a:r>
              <a:rPr lang="ru-RU"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ПРОИЗВОДСТВО СТЕКЛА</a:t>
            </a:r>
            <a:endParaRPr lang="ru-RU" sz="6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рямоугольник 2"/>
          <p:cNvSpPr/>
          <p:nvPr/>
        </p:nvSpPr>
        <p:spPr>
          <a:xfrm>
            <a:off x="323528" y="1124744"/>
            <a:ext cx="8136904" cy="5847755"/>
          </a:xfrm>
          <a:prstGeom prst="rect">
            <a:avLst/>
          </a:prstGeom>
        </p:spPr>
        <p:txBody>
          <a:bodyPr wrap="square">
            <a:spAutoFit/>
          </a:bodyPr>
          <a:lstStyle/>
          <a:p>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Сырье:</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a:p>
            <a:r>
              <a:rPr lang="ru-RU" dirty="0" smtClean="0"/>
              <a:t>сода </a:t>
            </a:r>
            <a:r>
              <a:rPr lang="en-US" dirty="0" smtClean="0"/>
              <a:t>Na</a:t>
            </a:r>
            <a:r>
              <a:rPr lang="ru-RU" dirty="0" smtClean="0"/>
              <a:t>2</a:t>
            </a:r>
            <a:r>
              <a:rPr lang="en-US" dirty="0" smtClean="0"/>
              <a:t>CO3, </a:t>
            </a:r>
            <a:r>
              <a:rPr lang="ru-RU" dirty="0" smtClean="0"/>
              <a:t>чистый кварцевый песок </a:t>
            </a:r>
            <a:r>
              <a:rPr lang="en-US" dirty="0" smtClean="0"/>
              <a:t>SiO2, </a:t>
            </a:r>
            <a:r>
              <a:rPr lang="ru-RU" dirty="0" smtClean="0"/>
              <a:t>известняк </a:t>
            </a:r>
            <a:r>
              <a:rPr lang="en-US" dirty="0" smtClean="0"/>
              <a:t>CaCO3.</a:t>
            </a:r>
          </a:p>
          <a:p>
            <a:r>
              <a:rPr lang="ru-RU" dirty="0" smtClean="0"/>
              <a:t>Сырье тщательно перемешивается и нагревается до 1500 С. Песок берется в избытке.</a:t>
            </a:r>
          </a:p>
          <a:p>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химические процессы:</a:t>
            </a:r>
            <a:endParaRPr lang="en-US" dirty="0" smtClean="0"/>
          </a:p>
          <a:p>
            <a:r>
              <a:rPr lang="en-US" b="1" dirty="0" smtClean="0"/>
              <a:t>Na</a:t>
            </a:r>
            <a:r>
              <a:rPr lang="en-US" b="1" baseline="-25000" dirty="0" smtClean="0"/>
              <a:t>2</a:t>
            </a:r>
            <a:r>
              <a:rPr lang="en-US" b="1" dirty="0" smtClean="0"/>
              <a:t>CO</a:t>
            </a:r>
            <a:r>
              <a:rPr lang="en-US" b="1" baseline="-25000" dirty="0" smtClean="0"/>
              <a:t>3</a:t>
            </a:r>
            <a:r>
              <a:rPr lang="en-US" b="1" dirty="0" smtClean="0"/>
              <a:t>+ SiO</a:t>
            </a:r>
            <a:r>
              <a:rPr lang="en-US" b="1" baseline="-25000" dirty="0" smtClean="0"/>
              <a:t>2</a:t>
            </a:r>
            <a:r>
              <a:rPr lang="en-US" b="1" baseline="30000" dirty="0" smtClean="0"/>
              <a:t> </a:t>
            </a:r>
            <a:r>
              <a:rPr lang="en-US" b="1" dirty="0" smtClean="0"/>
              <a:t>=Na</a:t>
            </a:r>
            <a:r>
              <a:rPr lang="en-US" b="1" baseline="-25000" dirty="0" smtClean="0"/>
              <a:t>2</a:t>
            </a:r>
            <a:r>
              <a:rPr lang="en-US" b="1" dirty="0" smtClean="0"/>
              <a:t>SiO</a:t>
            </a:r>
            <a:r>
              <a:rPr lang="en-US" b="1" baseline="-25000" dirty="0" smtClean="0"/>
              <a:t>3 </a:t>
            </a:r>
            <a:r>
              <a:rPr lang="en-US" b="1" dirty="0" smtClean="0"/>
              <a:t>+CO</a:t>
            </a:r>
            <a:r>
              <a:rPr lang="en-US" b="1" baseline="-25000" dirty="0" smtClean="0"/>
              <a:t>2</a:t>
            </a:r>
            <a:endParaRPr lang="en-US" b="1" dirty="0" smtClean="0"/>
          </a:p>
          <a:p>
            <a:endParaRPr lang="ru-RU" dirty="0" smtClean="0"/>
          </a:p>
          <a:p>
            <a:r>
              <a:rPr lang="en-US" b="1" dirty="0" smtClean="0"/>
              <a:t>CaCO</a:t>
            </a:r>
            <a:r>
              <a:rPr lang="en-US" b="1" baseline="-25000" dirty="0" smtClean="0"/>
              <a:t>3 </a:t>
            </a:r>
            <a:r>
              <a:rPr lang="en-US" b="1" dirty="0" smtClean="0"/>
              <a:t>+SiO</a:t>
            </a:r>
            <a:r>
              <a:rPr lang="en-US" b="1" baseline="-25000" dirty="0" smtClean="0"/>
              <a:t>2</a:t>
            </a:r>
            <a:r>
              <a:rPr lang="en-US" b="1" dirty="0" smtClean="0"/>
              <a:t>= CaSiO</a:t>
            </a:r>
            <a:r>
              <a:rPr lang="en-US" b="1" baseline="-25000" dirty="0" smtClean="0"/>
              <a:t>3</a:t>
            </a:r>
            <a:r>
              <a:rPr lang="en-US" b="1" dirty="0" smtClean="0"/>
              <a:t>+CO</a:t>
            </a:r>
            <a:r>
              <a:rPr lang="en-US" b="1" baseline="-25000" dirty="0" smtClean="0"/>
              <a:t>2</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dirty="0" smtClean="0"/>
              <a:t> </a:t>
            </a:r>
          </a:p>
          <a:p>
            <a:r>
              <a:rPr lang="ru-RU" dirty="0" smtClean="0"/>
              <a:t>Силикат натрия и силикат кальция сплавляют</a:t>
            </a:r>
          </a:p>
          <a:p>
            <a:r>
              <a:rPr lang="ru-RU" dirty="0" smtClean="0"/>
              <a:t> с песком и получается стекло - </a:t>
            </a:r>
            <a:r>
              <a:rPr lang="en-US" b="1" dirty="0" smtClean="0"/>
              <a:t>Na</a:t>
            </a:r>
            <a:r>
              <a:rPr lang="en-US" b="1" baseline="-25000" dirty="0" smtClean="0"/>
              <a:t>2</a:t>
            </a:r>
            <a:r>
              <a:rPr lang="en-US" b="1" dirty="0" smtClean="0"/>
              <a:t>O</a:t>
            </a:r>
            <a:r>
              <a:rPr lang="ru-RU" b="1" dirty="0" smtClean="0"/>
              <a:t> *</a:t>
            </a:r>
            <a:r>
              <a:rPr lang="en-US" b="1" dirty="0" err="1" smtClean="0"/>
              <a:t>CaO</a:t>
            </a:r>
            <a:r>
              <a:rPr lang="ru-RU" b="1" dirty="0" smtClean="0"/>
              <a:t>*</a:t>
            </a:r>
            <a:r>
              <a:rPr lang="en-US" b="1" dirty="0" smtClean="0"/>
              <a:t> </a:t>
            </a:r>
            <a:r>
              <a:rPr lang="ru-RU" b="1" dirty="0" smtClean="0"/>
              <a:t>6</a:t>
            </a:r>
            <a:r>
              <a:rPr lang="en-US" b="1" dirty="0" smtClean="0"/>
              <a:t>SiO</a:t>
            </a:r>
            <a:r>
              <a:rPr lang="en-US" b="1" baseline="-25000" dirty="0" smtClean="0"/>
              <a:t>2</a:t>
            </a:r>
            <a:endParaRPr lang="ru-RU" b="1" baseline="-25000" dirty="0" smtClean="0"/>
          </a:p>
          <a:p>
            <a:endParaRPr lang="ru-RU" b="1" baseline="-25000" dirty="0" smtClean="0"/>
          </a:p>
          <a:p>
            <a:r>
              <a:rPr lang="ru-RU" b="1" dirty="0" smtClean="0"/>
              <a:t>При добавлении красителей</a:t>
            </a:r>
            <a:r>
              <a:rPr lang="ru-RU" dirty="0" smtClean="0"/>
              <a:t>:</a:t>
            </a:r>
          </a:p>
          <a:p>
            <a:r>
              <a:rPr lang="ru-RU" dirty="0" smtClean="0"/>
              <a:t>синее стекло-оксид кобальта(</a:t>
            </a:r>
            <a:r>
              <a:rPr lang="en-US" dirty="0" err="1" smtClean="0"/>
              <a:t>CoO</a:t>
            </a:r>
            <a:r>
              <a:rPr lang="en-US" dirty="0" smtClean="0"/>
              <a:t>)</a:t>
            </a:r>
            <a:r>
              <a:rPr lang="ru-RU" dirty="0" smtClean="0"/>
              <a:t>,</a:t>
            </a:r>
          </a:p>
          <a:p>
            <a:r>
              <a:rPr lang="ru-RU" dirty="0" smtClean="0"/>
              <a:t>зелёное стекло-оксид хрома(</a:t>
            </a:r>
            <a:r>
              <a:rPr lang="en-US" dirty="0" smtClean="0"/>
              <a:t>III)(Cr</a:t>
            </a:r>
            <a:r>
              <a:rPr lang="en-US" baseline="-25000" dirty="0" smtClean="0"/>
              <a:t>2</a:t>
            </a:r>
            <a:r>
              <a:rPr lang="en-US" dirty="0" smtClean="0"/>
              <a:t>O</a:t>
            </a:r>
            <a:r>
              <a:rPr lang="en-US" baseline="-25000" dirty="0" smtClean="0"/>
              <a:t>3</a:t>
            </a:r>
            <a:r>
              <a:rPr lang="ru-RU" dirty="0" smtClean="0"/>
              <a:t>),</a:t>
            </a:r>
          </a:p>
          <a:p>
            <a:r>
              <a:rPr lang="ru-RU" dirty="0" smtClean="0"/>
              <a:t>жёлтое стекло-оксид железа(</a:t>
            </a:r>
            <a:r>
              <a:rPr lang="en-US" dirty="0" smtClean="0"/>
              <a:t>III)(Fe</a:t>
            </a:r>
            <a:r>
              <a:rPr lang="en-US" baseline="-25000" dirty="0" smtClean="0"/>
              <a:t>2</a:t>
            </a:r>
            <a:r>
              <a:rPr lang="en-US" dirty="0" smtClean="0"/>
              <a:t>O</a:t>
            </a:r>
            <a:r>
              <a:rPr lang="en-US" baseline="-25000" dirty="0" smtClean="0"/>
              <a:t>3</a:t>
            </a:r>
            <a:r>
              <a:rPr lang="en-US" dirty="0" smtClean="0"/>
              <a:t>)</a:t>
            </a:r>
            <a:r>
              <a:rPr lang="ru-RU" dirty="0" smtClean="0"/>
              <a:t>.</a:t>
            </a:r>
          </a:p>
          <a:p>
            <a:r>
              <a:rPr lang="ru-RU" dirty="0" smtClean="0"/>
              <a:t>При добавлении мелкораздробленного </a:t>
            </a:r>
          </a:p>
          <a:p>
            <a:r>
              <a:rPr lang="ru-RU" dirty="0" smtClean="0"/>
              <a:t>золота получают рубиновое стекло.</a:t>
            </a:r>
          </a:p>
          <a:p>
            <a:endParaRPr lang="ru-RU" dirty="0" smtClean="0"/>
          </a:p>
          <a:p>
            <a:endParaRPr lang="en-US" dirty="0"/>
          </a:p>
        </p:txBody>
      </p:sp>
      <p:pic>
        <p:nvPicPr>
          <p:cNvPr id="26626" name="Picture 2" descr="http://stroy-firms.ru/board_foto/1320224383foto1_big.jpg"/>
          <p:cNvPicPr>
            <a:picLocks noChangeAspect="1" noChangeArrowheads="1"/>
          </p:cNvPicPr>
          <p:nvPr/>
        </p:nvPicPr>
        <p:blipFill>
          <a:blip r:embed="rId2" cstate="print"/>
          <a:srcRect t="3360" b="4241"/>
          <a:stretch>
            <a:fillRect/>
          </a:stretch>
        </p:blipFill>
        <p:spPr bwMode="auto">
          <a:xfrm>
            <a:off x="5292080" y="2348880"/>
            <a:ext cx="3312368" cy="1800200"/>
          </a:xfrm>
          <a:prstGeom prst="rect">
            <a:avLst/>
          </a:prstGeom>
          <a:ln>
            <a:noFill/>
          </a:ln>
          <a:effectLst>
            <a:outerShdw blurRad="292100" dist="139700" dir="2700000" algn="tl" rotWithShape="0">
              <a:srgbClr val="333333">
                <a:alpha val="65000"/>
              </a:srgbClr>
            </a:outerShdw>
          </a:effectLst>
        </p:spPr>
      </p:pic>
      <p:pic>
        <p:nvPicPr>
          <p:cNvPr id="5" name="Picture 19" descr="kremlin25"/>
          <p:cNvPicPr>
            <a:picLocks noChangeAspect="1" noChangeArrowheads="1"/>
          </p:cNvPicPr>
          <p:nvPr/>
        </p:nvPicPr>
        <p:blipFill>
          <a:blip r:embed="rId3" cstate="print"/>
          <a:stretch>
            <a:fillRect/>
          </a:stretch>
        </p:blipFill>
        <p:spPr>
          <a:xfrm>
            <a:off x="5436096" y="4437112"/>
            <a:ext cx="3062736" cy="2261617"/>
          </a:xfrm>
          <a:prstGeom prst="rect">
            <a:avLst/>
          </a:prstGeom>
          <a:noFill/>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algn="ctr" eaLnBrk="1" hangingPunct="1"/>
            <a:r>
              <a:rPr lang="ru-RU" b="1" smtClean="0"/>
              <a:t>Виды</a:t>
            </a:r>
            <a:r>
              <a:rPr lang="ru-RU" smtClean="0"/>
              <a:t> </a:t>
            </a:r>
            <a:r>
              <a:rPr lang="ru-RU" b="1" smtClean="0"/>
              <a:t>стекла:</a:t>
            </a:r>
          </a:p>
        </p:txBody>
      </p:sp>
      <p:sp>
        <p:nvSpPr>
          <p:cNvPr id="16387" name="Rectangle 5"/>
          <p:cNvSpPr>
            <a:spLocks noGrp="1" noChangeArrowheads="1"/>
          </p:cNvSpPr>
          <p:nvPr>
            <p:ph sz="half" idx="1"/>
          </p:nvPr>
        </p:nvSpPr>
        <p:spPr/>
        <p:txBody>
          <a:bodyPr/>
          <a:lstStyle/>
          <a:p>
            <a:pPr eaLnBrk="1" hangingPunct="1"/>
            <a:r>
              <a:rPr lang="ru-RU" sz="2600" u="sng" smtClean="0"/>
              <a:t>Химическое стекло.</a:t>
            </a:r>
          </a:p>
          <a:p>
            <a:pPr eaLnBrk="1" hangingPunct="1">
              <a:buFont typeface="Wingdings" pitchFamily="2" charset="2"/>
              <a:buNone/>
            </a:pPr>
            <a:r>
              <a:rPr lang="ru-RU" sz="2000" smtClean="0"/>
              <a:t>Если вместо соды взять поташ(</a:t>
            </a:r>
            <a:r>
              <a:rPr lang="en-US" sz="2000" smtClean="0"/>
              <a:t>K</a:t>
            </a:r>
            <a:r>
              <a:rPr lang="en-US" sz="2000" baseline="-25000" smtClean="0"/>
              <a:t>2</a:t>
            </a:r>
            <a:r>
              <a:rPr lang="en-US" sz="2000" smtClean="0"/>
              <a:t>CO</a:t>
            </a:r>
            <a:r>
              <a:rPr lang="en-US" sz="2000" baseline="-25000" smtClean="0"/>
              <a:t>3</a:t>
            </a:r>
            <a:r>
              <a:rPr lang="en-US" sz="2000" smtClean="0"/>
              <a:t>)</a:t>
            </a:r>
            <a:r>
              <a:rPr lang="ru-RU" sz="2000" smtClean="0"/>
              <a:t>, то получается  более тугоплавкое стекло.</a:t>
            </a:r>
          </a:p>
          <a:p>
            <a:pPr eaLnBrk="1" hangingPunct="1">
              <a:buFont typeface="Wingdings" pitchFamily="2" charset="2"/>
              <a:buNone/>
            </a:pPr>
            <a:r>
              <a:rPr lang="ru-RU" sz="2000" smtClean="0"/>
              <a:t>Его используют в производстве химической посуды.</a:t>
            </a:r>
          </a:p>
          <a:p>
            <a:pPr eaLnBrk="1" hangingPunct="1">
              <a:buFont typeface="Wingdings" pitchFamily="2" charset="2"/>
              <a:buNone/>
            </a:pPr>
            <a:r>
              <a:rPr lang="ru-RU" sz="2000" smtClean="0"/>
              <a:t>Состав стекла </a:t>
            </a:r>
            <a:r>
              <a:rPr lang="en-US" sz="2000" smtClean="0"/>
              <a:t>K</a:t>
            </a:r>
            <a:r>
              <a:rPr lang="en-US" sz="2000" baseline="-25000" smtClean="0"/>
              <a:t>2</a:t>
            </a:r>
            <a:r>
              <a:rPr lang="en-US" sz="2000" smtClean="0"/>
              <a:t>O</a:t>
            </a:r>
            <a:r>
              <a:rPr lang="en-US" sz="2000" baseline="30000" smtClean="0"/>
              <a:t>.</a:t>
            </a:r>
            <a:r>
              <a:rPr lang="en-US" sz="2000" smtClean="0"/>
              <a:t>CaO</a:t>
            </a:r>
            <a:r>
              <a:rPr lang="en-US" sz="2000" baseline="30000" smtClean="0"/>
              <a:t>.</a:t>
            </a:r>
            <a:r>
              <a:rPr lang="en-US" sz="2000" smtClean="0"/>
              <a:t>6SiO</a:t>
            </a:r>
            <a:r>
              <a:rPr lang="en-US" sz="2000" baseline="-25000" smtClean="0"/>
              <a:t>2</a:t>
            </a:r>
            <a:endParaRPr lang="ru-RU" sz="2000" baseline="-25000" smtClean="0"/>
          </a:p>
          <a:p>
            <a:pPr eaLnBrk="1" hangingPunct="1">
              <a:buFont typeface="Wingdings" pitchFamily="2" charset="2"/>
              <a:buNone/>
            </a:pPr>
            <a:endParaRPr lang="ru-RU" sz="2000" smtClean="0"/>
          </a:p>
        </p:txBody>
      </p:sp>
      <p:sp>
        <p:nvSpPr>
          <p:cNvPr id="16388" name="Rectangle 6"/>
          <p:cNvSpPr>
            <a:spLocks noGrp="1" noChangeArrowheads="1"/>
          </p:cNvSpPr>
          <p:nvPr>
            <p:ph sz="half" idx="2"/>
          </p:nvPr>
        </p:nvSpPr>
        <p:spPr>
          <a:xfrm>
            <a:off x="4648200" y="1600200"/>
            <a:ext cx="4244975" cy="4530725"/>
          </a:xfrm>
        </p:spPr>
        <p:txBody>
          <a:bodyPr/>
          <a:lstStyle/>
          <a:p>
            <a:pPr eaLnBrk="1" hangingPunct="1"/>
            <a:r>
              <a:rPr lang="ru-RU" sz="2600" u="sng" dirty="0" smtClean="0"/>
              <a:t>Кварцевое стекло.</a:t>
            </a:r>
          </a:p>
          <a:p>
            <a:pPr eaLnBrk="1" hangingPunct="1">
              <a:buFont typeface="Wingdings" pitchFamily="2" charset="2"/>
              <a:buNone/>
            </a:pPr>
            <a:r>
              <a:rPr lang="ru-RU" sz="2000" dirty="0" smtClean="0"/>
              <a:t>Получают из чистого кварцевого песка.</a:t>
            </a:r>
          </a:p>
          <a:p>
            <a:pPr eaLnBrk="1" hangingPunct="1">
              <a:buFont typeface="Wingdings" pitchFamily="2" charset="2"/>
              <a:buNone/>
            </a:pPr>
            <a:r>
              <a:rPr lang="ru-RU" sz="2000" dirty="0" smtClean="0"/>
              <a:t>Не боится перепада температур.</a:t>
            </a:r>
          </a:p>
          <a:p>
            <a:pPr eaLnBrk="1" hangingPunct="1">
              <a:buFont typeface="Wingdings" pitchFamily="2" charset="2"/>
              <a:buNone/>
            </a:pPr>
            <a:r>
              <a:rPr lang="ru-RU" sz="2000" dirty="0" smtClean="0"/>
              <a:t>Пропускает ультрафиолетовые лучи.</a:t>
            </a:r>
          </a:p>
          <a:p>
            <a:pPr eaLnBrk="1" hangingPunct="1">
              <a:buFont typeface="Wingdings" pitchFamily="2" charset="2"/>
              <a:buNone/>
            </a:pPr>
            <a:r>
              <a:rPr lang="ru-RU" sz="2000" dirty="0" smtClean="0"/>
              <a:t>Используется в производстве посуды для микроволновой печи, соляриев и кварцевых ламп.</a:t>
            </a:r>
          </a:p>
          <a:p>
            <a:pPr>
              <a:buNone/>
            </a:pPr>
            <a:endParaRPr lang="ru-RU" sz="2000" smtClean="0"/>
          </a:p>
        </p:txBody>
      </p:sp>
      <p:pic>
        <p:nvPicPr>
          <p:cNvPr id="16389" name="Picture 7" descr="picture"/>
          <p:cNvPicPr preferRelativeResize="0">
            <a:picLocks noChangeArrowheads="1"/>
          </p:cNvPicPr>
          <p:nvPr/>
        </p:nvPicPr>
        <p:blipFill>
          <a:blip r:embed="rId2" cstate="print"/>
          <a:srcRect/>
          <a:stretch>
            <a:fillRect/>
          </a:stretch>
        </p:blipFill>
        <p:spPr bwMode="auto">
          <a:xfrm>
            <a:off x="611188" y="4221163"/>
            <a:ext cx="3538537" cy="1800225"/>
          </a:xfrm>
          <a:prstGeom prst="rect">
            <a:avLst/>
          </a:prstGeom>
          <a:solidFill>
            <a:srgbClr val="FFFFFF"/>
          </a:solidFill>
          <a:ln w="9525">
            <a:solidFill>
              <a:srgbClr val="000000"/>
            </a:solidFill>
            <a:round/>
            <a:headEnd/>
            <a:tailEnd/>
          </a:ln>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457200" y="277813"/>
            <a:ext cx="8229600" cy="703262"/>
          </a:xfrm>
        </p:spPr>
        <p:txBody>
          <a:bodyPr/>
          <a:lstStyle/>
          <a:p>
            <a:pPr algn="ctr" eaLnBrk="1" hangingPunct="1"/>
            <a:r>
              <a:rPr lang="ru-RU" sz="4000" b="1" smtClean="0"/>
              <a:t>Хрустальное стекло</a:t>
            </a:r>
          </a:p>
        </p:txBody>
      </p:sp>
      <p:sp>
        <p:nvSpPr>
          <p:cNvPr id="17411" name="Rectangle 5"/>
          <p:cNvSpPr>
            <a:spLocks noGrp="1" noChangeArrowheads="1"/>
          </p:cNvSpPr>
          <p:nvPr>
            <p:ph sz="half" idx="1"/>
          </p:nvPr>
        </p:nvSpPr>
        <p:spPr>
          <a:xfrm>
            <a:off x="250825" y="1600200"/>
            <a:ext cx="4465638" cy="4530725"/>
          </a:xfrm>
        </p:spPr>
        <p:txBody>
          <a:bodyPr/>
          <a:lstStyle/>
          <a:p>
            <a:pPr eaLnBrk="1" hangingPunct="1"/>
            <a:r>
              <a:rPr lang="ru-RU" sz="2000" smtClean="0"/>
              <a:t>В качестве сырья берут поташ</a:t>
            </a:r>
          </a:p>
          <a:p>
            <a:pPr eaLnBrk="1" hangingPunct="1">
              <a:buFont typeface="Wingdings" pitchFamily="2" charset="2"/>
              <a:buNone/>
            </a:pPr>
            <a:r>
              <a:rPr lang="ru-RU" sz="2000" smtClean="0"/>
              <a:t>(</a:t>
            </a:r>
            <a:r>
              <a:rPr lang="en-US" sz="2000" smtClean="0"/>
              <a:t>K</a:t>
            </a:r>
            <a:r>
              <a:rPr lang="en-US" sz="2000" baseline="-25000" smtClean="0"/>
              <a:t>2</a:t>
            </a:r>
            <a:r>
              <a:rPr lang="en-US" sz="2000" smtClean="0"/>
              <a:t>CO</a:t>
            </a:r>
            <a:r>
              <a:rPr lang="en-US" sz="2000" baseline="-25000" smtClean="0"/>
              <a:t>3</a:t>
            </a:r>
            <a:r>
              <a:rPr lang="en-US" sz="2000" smtClean="0"/>
              <a:t>),</a:t>
            </a:r>
            <a:r>
              <a:rPr lang="ru-RU" sz="2000" smtClean="0"/>
              <a:t>оксид свинца</a:t>
            </a:r>
            <a:r>
              <a:rPr lang="en-US" sz="2000" smtClean="0"/>
              <a:t>(II),</a:t>
            </a:r>
            <a:r>
              <a:rPr lang="ru-RU" sz="2000" smtClean="0"/>
              <a:t>кварцевый песок( </a:t>
            </a:r>
            <a:r>
              <a:rPr lang="en-US" sz="2000" smtClean="0"/>
              <a:t>SiO</a:t>
            </a:r>
            <a:r>
              <a:rPr lang="en-US" sz="2000" baseline="-25000" smtClean="0"/>
              <a:t>2</a:t>
            </a:r>
            <a:r>
              <a:rPr lang="en-US" sz="2000" smtClean="0"/>
              <a:t>)</a:t>
            </a:r>
            <a:r>
              <a:rPr lang="ru-RU" sz="2000" smtClean="0"/>
              <a:t>.</a:t>
            </a:r>
          </a:p>
          <a:p>
            <a:pPr eaLnBrk="1" hangingPunct="1"/>
            <a:r>
              <a:rPr lang="ru-RU" sz="2000" smtClean="0"/>
              <a:t>Стекло сильно преломляет свет, имеет характерный звон и большую плотность.</a:t>
            </a:r>
          </a:p>
          <a:p>
            <a:pPr eaLnBrk="1" hangingPunct="1"/>
            <a:r>
              <a:rPr lang="ru-RU" sz="2000" smtClean="0"/>
              <a:t>Применяется в производстве линз.</a:t>
            </a:r>
          </a:p>
        </p:txBody>
      </p:sp>
      <p:sp>
        <p:nvSpPr>
          <p:cNvPr id="17412" name="Rectangle 6"/>
          <p:cNvSpPr>
            <a:spLocks noGrp="1" noChangeArrowheads="1"/>
          </p:cNvSpPr>
          <p:nvPr>
            <p:ph sz="half" idx="2"/>
          </p:nvPr>
        </p:nvSpPr>
        <p:spPr>
          <a:xfrm>
            <a:off x="4648200" y="981075"/>
            <a:ext cx="4038600" cy="5149850"/>
          </a:xfrm>
        </p:spPr>
        <p:txBody>
          <a:bodyPr/>
          <a:lstStyle/>
          <a:p>
            <a:pPr eaLnBrk="1" hangingPunct="1"/>
            <a:r>
              <a:rPr lang="ru-RU" sz="2000" smtClean="0"/>
              <a:t>Изделия из хрусталя:</a:t>
            </a:r>
          </a:p>
        </p:txBody>
      </p:sp>
      <p:pic>
        <p:nvPicPr>
          <p:cNvPr id="17413" name="Picture 7" descr="линза"/>
          <p:cNvPicPr>
            <a:picLocks noChangeAspect="1" noChangeArrowheads="1"/>
          </p:cNvPicPr>
          <p:nvPr/>
        </p:nvPicPr>
        <p:blipFill>
          <a:blip r:embed="rId2" cstate="print"/>
          <a:srcRect/>
          <a:stretch>
            <a:fillRect/>
          </a:stretch>
        </p:blipFill>
        <p:spPr bwMode="auto">
          <a:xfrm>
            <a:off x="323850" y="4365625"/>
            <a:ext cx="3816350" cy="2089150"/>
          </a:xfrm>
          <a:prstGeom prst="rect">
            <a:avLst/>
          </a:prstGeom>
          <a:noFill/>
          <a:ln w="9525">
            <a:noFill/>
            <a:miter lim="800000"/>
            <a:headEnd/>
            <a:tailEnd/>
          </a:ln>
        </p:spPr>
      </p:pic>
      <p:pic>
        <p:nvPicPr>
          <p:cNvPr id="17414" name="Picture 8" descr="2571"/>
          <p:cNvPicPr>
            <a:picLocks noChangeAspect="1" noChangeArrowheads="1"/>
          </p:cNvPicPr>
          <p:nvPr/>
        </p:nvPicPr>
        <p:blipFill>
          <a:blip r:embed="rId3" cstate="print"/>
          <a:srcRect/>
          <a:stretch>
            <a:fillRect/>
          </a:stretch>
        </p:blipFill>
        <p:spPr bwMode="auto">
          <a:xfrm>
            <a:off x="4572000" y="3068638"/>
            <a:ext cx="2400300" cy="2857500"/>
          </a:xfrm>
          <a:prstGeom prst="rect">
            <a:avLst/>
          </a:prstGeom>
          <a:noFill/>
          <a:ln w="9525">
            <a:noFill/>
            <a:miter lim="800000"/>
            <a:headEnd/>
            <a:tailEnd/>
          </a:ln>
        </p:spPr>
      </p:pic>
      <p:pic>
        <p:nvPicPr>
          <p:cNvPr id="17415" name="Picture 9" descr="korzina1_m"/>
          <p:cNvPicPr>
            <a:picLocks noChangeAspect="1" noChangeArrowheads="1"/>
          </p:cNvPicPr>
          <p:nvPr/>
        </p:nvPicPr>
        <p:blipFill>
          <a:blip r:embed="rId4" cstate="print"/>
          <a:srcRect/>
          <a:stretch>
            <a:fillRect/>
          </a:stretch>
        </p:blipFill>
        <p:spPr bwMode="auto">
          <a:xfrm>
            <a:off x="7019925" y="1484313"/>
            <a:ext cx="1584325" cy="3095625"/>
          </a:xfrm>
          <a:prstGeom prst="rect">
            <a:avLst/>
          </a:prstGeom>
          <a:noFill/>
          <a:ln w="9525">
            <a:noFill/>
            <a:miter lim="800000"/>
            <a:headEnd/>
            <a:tailEnd/>
          </a:ln>
        </p:spPr>
      </p:pic>
      <p:pic>
        <p:nvPicPr>
          <p:cNvPr id="8" name="Picture 9" descr="korzina1_m"/>
          <p:cNvPicPr>
            <a:picLocks noChangeAspect="1" noChangeArrowheads="1"/>
          </p:cNvPicPr>
          <p:nvPr/>
        </p:nvPicPr>
        <p:blipFill>
          <a:blip r:embed="rId4" cstate="print"/>
          <a:srcRect/>
          <a:stretch>
            <a:fillRect/>
          </a:stretch>
        </p:blipFill>
        <p:spPr bwMode="auto">
          <a:xfrm>
            <a:off x="7164288" y="1484784"/>
            <a:ext cx="1584325" cy="309562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964488" cy="2308324"/>
          </a:xfrm>
          <a:prstGeom prst="rect">
            <a:avLst/>
          </a:prstGeom>
        </p:spPr>
        <p:txBody>
          <a:bodyPr wrap="square">
            <a:spAutoFit/>
          </a:bodyPr>
          <a:lstStyle/>
          <a:p>
            <a:r>
              <a:rPr lang="ru-RU"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СТЕКЛОВОЛОКНО И СТЕКЛОТКАНЬ</a:t>
            </a:r>
          </a:p>
          <a:p>
            <a:r>
              <a:rPr lang="ru-RU" sz="2000" dirty="0" smtClean="0"/>
              <a:t>Из обычного стекла можно получить тонкие весьма гибкие нити, пригодные для изготовления ткани. В современной технике стекловолокно из специальных марок стекла наиболее широко используется в волоконной оптике, для изготовления композиционных (</a:t>
            </a:r>
            <a:r>
              <a:rPr lang="ru-RU" sz="2000" dirty="0" err="1" smtClean="0"/>
              <a:t>фиберглас</a:t>
            </a:r>
            <a:r>
              <a:rPr lang="ru-RU" sz="2000" dirty="0" smtClean="0"/>
              <a:t>), электроизолирующих (например, стеклолента, стеклотекстолит) и теплоизолирующих (стекловата) материалов.</a:t>
            </a:r>
            <a:endParaRPr lang="ru-RU" sz="2000" dirty="0"/>
          </a:p>
        </p:txBody>
      </p:sp>
      <p:pic>
        <p:nvPicPr>
          <p:cNvPr id="27652" name="Picture 4" descr="http://www.asia.ru/images/target/photo/50092002/Silicone_Fiberglass_Sleeving.jpg"/>
          <p:cNvPicPr>
            <a:picLocks noChangeAspect="1" noChangeArrowheads="1"/>
          </p:cNvPicPr>
          <p:nvPr/>
        </p:nvPicPr>
        <p:blipFill>
          <a:blip r:embed="rId2" cstate="print"/>
          <a:srcRect/>
          <a:stretch>
            <a:fillRect/>
          </a:stretch>
        </p:blipFill>
        <p:spPr bwMode="auto">
          <a:xfrm>
            <a:off x="467544" y="2636912"/>
            <a:ext cx="3429000" cy="3429001"/>
          </a:xfrm>
          <a:prstGeom prst="rect">
            <a:avLst/>
          </a:prstGeom>
          <a:ln>
            <a:noFill/>
          </a:ln>
          <a:effectLst>
            <a:outerShdw blurRad="292100" dist="139700" dir="2700000" algn="tl" rotWithShape="0">
              <a:srgbClr val="333333">
                <a:alpha val="65000"/>
              </a:srgbClr>
            </a:outerShdw>
          </a:effectLst>
        </p:spPr>
      </p:pic>
      <p:pic>
        <p:nvPicPr>
          <p:cNvPr id="27654" name="Picture 6" descr="http://ibud.ua/userfiles/image/uteplenie/mineralnaj_vata/3-mineralnaj_vata.jpg"/>
          <p:cNvPicPr>
            <a:picLocks noChangeAspect="1" noChangeArrowheads="1"/>
          </p:cNvPicPr>
          <p:nvPr/>
        </p:nvPicPr>
        <p:blipFill>
          <a:blip r:embed="rId3" cstate="print"/>
          <a:srcRect/>
          <a:stretch>
            <a:fillRect/>
          </a:stretch>
        </p:blipFill>
        <p:spPr bwMode="auto">
          <a:xfrm>
            <a:off x="4716016" y="2636912"/>
            <a:ext cx="4168918" cy="3345558"/>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1403648" y="6237312"/>
            <a:ext cx="1211101" cy="369332"/>
          </a:xfrm>
          <a:prstGeom prst="rect">
            <a:avLst/>
          </a:prstGeom>
        </p:spPr>
        <p:txBody>
          <a:bodyPr wrap="none">
            <a:spAutoFit/>
          </a:bodyPr>
          <a:lstStyle/>
          <a:p>
            <a:r>
              <a:rPr lang="ru-RU" dirty="0" err="1" smtClean="0"/>
              <a:t>фиберглас</a:t>
            </a:r>
            <a:endParaRPr lang="ru-RU" dirty="0"/>
          </a:p>
        </p:txBody>
      </p:sp>
      <p:sp>
        <p:nvSpPr>
          <p:cNvPr id="7" name="Прямоугольник 6"/>
          <p:cNvSpPr/>
          <p:nvPr/>
        </p:nvSpPr>
        <p:spPr>
          <a:xfrm>
            <a:off x="6084168" y="6165304"/>
            <a:ext cx="1252715" cy="369332"/>
          </a:xfrm>
          <a:prstGeom prst="rect">
            <a:avLst/>
          </a:prstGeom>
        </p:spPr>
        <p:txBody>
          <a:bodyPr wrap="none">
            <a:spAutoFit/>
          </a:bodyPr>
          <a:lstStyle/>
          <a:p>
            <a:r>
              <a:rPr lang="ru-RU" dirty="0" smtClean="0"/>
              <a:t>стекловата</a:t>
            </a:r>
            <a:endParaRPr lang="ru-RU" dirty="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nextonmarket.com/u/7662/p/640x480/b9b295cc3f860ca02085b47f9f30e293.jpg"/>
          <p:cNvPicPr>
            <a:picLocks noChangeAspect="1" noChangeArrowheads="1"/>
          </p:cNvPicPr>
          <p:nvPr/>
        </p:nvPicPr>
        <p:blipFill>
          <a:blip r:embed="rId2" cstate="print"/>
          <a:srcRect/>
          <a:stretch>
            <a:fillRect/>
          </a:stretch>
        </p:blipFill>
        <p:spPr bwMode="auto">
          <a:xfrm>
            <a:off x="5076056" y="2276872"/>
            <a:ext cx="3888432" cy="4320480"/>
          </a:xfrm>
          <a:prstGeom prst="rect">
            <a:avLst/>
          </a:prstGeom>
          <a:ln>
            <a:noFill/>
          </a:ln>
          <a:effectLst>
            <a:outerShdw blurRad="292100" dist="139700" dir="2700000" algn="tl" rotWithShape="0">
              <a:srgbClr val="333333">
                <a:alpha val="65000"/>
              </a:srgbClr>
            </a:outerShdw>
          </a:effectLst>
        </p:spPr>
      </p:pic>
      <p:pic>
        <p:nvPicPr>
          <p:cNvPr id="3078" name="Picture 6" descr="http://mag-nn.ru/images/img/cement.jpg"/>
          <p:cNvPicPr>
            <a:picLocks noChangeAspect="1" noChangeArrowheads="1"/>
          </p:cNvPicPr>
          <p:nvPr/>
        </p:nvPicPr>
        <p:blipFill>
          <a:blip r:embed="rId3" cstate="print"/>
          <a:srcRect/>
          <a:stretch>
            <a:fillRect/>
          </a:stretch>
        </p:blipFill>
        <p:spPr bwMode="auto">
          <a:xfrm>
            <a:off x="179512" y="2276872"/>
            <a:ext cx="4464496" cy="428625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467544" y="0"/>
            <a:ext cx="8136904" cy="1938992"/>
          </a:xfrm>
          <a:prstGeom prst="rect">
            <a:avLst/>
          </a:prstGeom>
        </p:spPr>
        <p:txBody>
          <a:bodyPr wrap="square">
            <a:spAutoFit/>
          </a:bodyPr>
          <a:lstStyle/>
          <a:p>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Цемент - </a:t>
            </a:r>
            <a:r>
              <a:rPr lang="ru-RU" sz="2400" dirty="0" smtClean="0">
                <a:ln w="1905"/>
                <a:effectLst>
                  <a:innerShdw blurRad="69850" dist="43180" dir="5400000">
                    <a:srgbClr val="000000">
                      <a:alpha val="65000"/>
                    </a:srgbClr>
                  </a:innerShdw>
                </a:effectLst>
              </a:rPr>
              <a:t>о</a:t>
            </a:r>
            <a:r>
              <a:rPr lang="ru-RU" sz="2400" dirty="0" smtClean="0"/>
              <a:t>дин из основных строительных материалов .</a:t>
            </a:r>
          </a:p>
          <a:p>
            <a:r>
              <a:rPr lang="ru-RU" sz="2400" dirty="0" smtClean="0"/>
              <a:t>Цемент (в переводе с латинского «битый камень») — один из основных строительных материалов; гидравлическое минеральное вяжущее вещество, приобретающее при затвердевании высокую прочность.</a:t>
            </a:r>
            <a:endParaRPr lang="ru-RU" sz="2400"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188640"/>
            <a:ext cx="8106450" cy="1015663"/>
          </a:xfrm>
          <a:prstGeom prst="rect">
            <a:avLst/>
          </a:prstGeom>
        </p:spPr>
        <p:txBody>
          <a:bodyPr wrap="none">
            <a:spAutoFit/>
          </a:bodyPr>
          <a:lstStyle/>
          <a:p>
            <a:r>
              <a:rPr lang="ru-RU" sz="6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Производство цемента</a:t>
            </a:r>
            <a:endParaRPr lang="ru-RU" sz="6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угольник 3"/>
          <p:cNvSpPr/>
          <p:nvPr/>
        </p:nvSpPr>
        <p:spPr>
          <a:xfrm>
            <a:off x="251520" y="1124744"/>
            <a:ext cx="6336704" cy="769441"/>
          </a:xfrm>
          <a:prstGeom prst="rect">
            <a:avLst/>
          </a:prstGeom>
        </p:spPr>
        <p:txBody>
          <a:bodyPr wrap="square">
            <a:spAutoFit/>
          </a:bodyPr>
          <a:lstStyle/>
          <a:p>
            <a:r>
              <a:rPr lang="pt-BR"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Сырье: </a:t>
            </a:r>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pt-BR" sz="2000" dirty="0" smtClean="0"/>
              <a:t>известняк CaCO3, глина Al2O3 · 2SiO2 · 2H2O.</a:t>
            </a:r>
            <a:endParaRPr lang="ru-RU" dirty="0"/>
          </a:p>
        </p:txBody>
      </p:sp>
      <p:sp>
        <p:nvSpPr>
          <p:cNvPr id="6" name="Прямоугольник 5"/>
          <p:cNvSpPr/>
          <p:nvPr/>
        </p:nvSpPr>
        <p:spPr>
          <a:xfrm>
            <a:off x="179512" y="3501008"/>
            <a:ext cx="8424936" cy="2954655"/>
          </a:xfrm>
          <a:prstGeom prst="rect">
            <a:avLst/>
          </a:prstGeom>
        </p:spPr>
        <p:txBody>
          <a:bodyPr wrap="square">
            <a:spAutoFit/>
          </a:bodyPr>
          <a:lstStyle/>
          <a:p>
            <a:endParaRPr lang="ru-RU" dirty="0" smtClean="0"/>
          </a:p>
          <a:p>
            <a:endParaRPr lang="ru-RU" dirty="0" smtClean="0"/>
          </a:p>
          <a:p>
            <a:endParaRPr lang="ru-RU" dirty="0" smtClean="0"/>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  Al2O3 · 2SiO2 · 2H2O = Al2O3 · 2SiO2 + 2H2O</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  CaCO3 = </a:t>
            </a:r>
            <a:r>
              <a:rPr lang="ru-RU"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CaO</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CO2</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CaO</a:t>
            </a: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SiO2 = CaSiO3.</a:t>
            </a:r>
          </a:p>
          <a:p>
            <a:r>
              <a:rPr lang="ru-RU" dirty="0" smtClean="0"/>
              <a:t> </a:t>
            </a:r>
          </a:p>
          <a:p>
            <a:r>
              <a:rPr lang="ru-RU" sz="2000" dirty="0" smtClean="0"/>
              <a:t>Образовавшиеся в результате реакций вещества спекаются в виде отдельных кусков. После охлаждения их размалывают до тонкого порошка. </a:t>
            </a:r>
          </a:p>
          <a:p>
            <a:r>
              <a:rPr lang="ru-RU" sz="2000" dirty="0" smtClean="0"/>
              <a:t>Так получается цемент.</a:t>
            </a:r>
            <a:endParaRPr lang="ru-RU" sz="2000" dirty="0"/>
          </a:p>
        </p:txBody>
      </p:sp>
      <p:sp>
        <p:nvSpPr>
          <p:cNvPr id="7" name="Прямоугольник 6"/>
          <p:cNvSpPr/>
          <p:nvPr/>
        </p:nvSpPr>
        <p:spPr>
          <a:xfrm>
            <a:off x="179512" y="2708920"/>
            <a:ext cx="3738140" cy="1569660"/>
          </a:xfrm>
          <a:prstGeom prst="rect">
            <a:avLst/>
          </a:prstGeom>
        </p:spPr>
        <p:txBody>
          <a:bodyPr wrap="square">
            <a:spAutoFit/>
          </a:bodyPr>
          <a:lstStyle/>
          <a:p>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химические процессы:</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0" name="Picture 6" descr="http://www.ruis.ru/assets/galleries/28/78_photo1.jpg"/>
          <p:cNvPicPr>
            <a:picLocks noChangeAspect="1" noChangeArrowheads="1"/>
          </p:cNvPicPr>
          <p:nvPr/>
        </p:nvPicPr>
        <p:blipFill>
          <a:blip r:embed="rId2" cstate="print"/>
          <a:srcRect/>
          <a:stretch>
            <a:fillRect/>
          </a:stretch>
        </p:blipFill>
        <p:spPr bwMode="auto">
          <a:xfrm>
            <a:off x="179512" y="1916832"/>
            <a:ext cx="2448272" cy="1944216"/>
          </a:xfrm>
          <a:prstGeom prst="rect">
            <a:avLst/>
          </a:prstGeom>
          <a:ln>
            <a:noFill/>
          </a:ln>
          <a:effectLst>
            <a:outerShdw blurRad="292100" dist="139700" dir="2700000" algn="tl" rotWithShape="0">
              <a:srgbClr val="333333">
                <a:alpha val="65000"/>
              </a:srgbClr>
            </a:outerShdw>
          </a:effectLst>
        </p:spPr>
      </p:pic>
      <p:pic>
        <p:nvPicPr>
          <p:cNvPr id="1032" name="Picture 8" descr="http://vsemateriali.narod.ru/img/glina.png"/>
          <p:cNvPicPr>
            <a:picLocks noChangeAspect="1" noChangeArrowheads="1"/>
          </p:cNvPicPr>
          <p:nvPr/>
        </p:nvPicPr>
        <p:blipFill>
          <a:blip r:embed="rId3" cstate="print"/>
          <a:srcRect b="13061"/>
          <a:stretch>
            <a:fillRect/>
          </a:stretch>
        </p:blipFill>
        <p:spPr bwMode="auto">
          <a:xfrm>
            <a:off x="3131840" y="1844824"/>
            <a:ext cx="2520280" cy="1944216"/>
          </a:xfrm>
          <a:prstGeom prst="rect">
            <a:avLst/>
          </a:prstGeom>
          <a:ln>
            <a:noFill/>
          </a:ln>
          <a:effectLst>
            <a:outerShdw blurRad="292100" dist="139700" dir="2700000" algn="tl" rotWithShape="0">
              <a:srgbClr val="333333">
                <a:alpha val="65000"/>
              </a:srgbClr>
            </a:outerShdw>
          </a:effectLst>
        </p:spPr>
      </p:pic>
      <p:sp>
        <p:nvSpPr>
          <p:cNvPr id="12" name="Прямоугольник 11"/>
          <p:cNvSpPr/>
          <p:nvPr/>
        </p:nvSpPr>
        <p:spPr>
          <a:xfrm>
            <a:off x="2699792" y="2348880"/>
            <a:ext cx="567784" cy="1015663"/>
          </a:xfrm>
          <a:prstGeom prst="rect">
            <a:avLst/>
          </a:prstGeom>
        </p:spPr>
        <p:txBody>
          <a:bodyPr wrap="none">
            <a:spAutoFit/>
          </a:bodyPr>
          <a:lstStyle/>
          <a:p>
            <a:r>
              <a:rPr lang="ru-RU" sz="6000" dirty="0" smtClean="0"/>
              <a:t>+</a:t>
            </a:r>
            <a:endParaRPr lang="ru-RU" sz="6000" dirty="0"/>
          </a:p>
        </p:txBody>
      </p:sp>
      <p:sp>
        <p:nvSpPr>
          <p:cNvPr id="13" name="Прямоугольник 12"/>
          <p:cNvSpPr/>
          <p:nvPr/>
        </p:nvSpPr>
        <p:spPr>
          <a:xfrm>
            <a:off x="5940152" y="2276872"/>
            <a:ext cx="606256" cy="1107996"/>
          </a:xfrm>
          <a:prstGeom prst="rect">
            <a:avLst/>
          </a:prstGeom>
        </p:spPr>
        <p:txBody>
          <a:bodyPr wrap="none">
            <a:spAutoFit/>
          </a:bodyPr>
          <a:lstStyle/>
          <a:p>
            <a:r>
              <a:rPr lang="ru-RU" sz="6600" dirty="0" smtClean="0"/>
              <a:t>=</a:t>
            </a:r>
            <a:endParaRPr lang="ru-RU" sz="6600" dirty="0"/>
          </a:p>
        </p:txBody>
      </p:sp>
      <p:pic>
        <p:nvPicPr>
          <p:cNvPr id="1034" name="Picture 10" descr="http://www.cement.org/decorative/images/overview2.jpg"/>
          <p:cNvPicPr>
            <a:picLocks noChangeAspect="1" noChangeArrowheads="1"/>
          </p:cNvPicPr>
          <p:nvPr/>
        </p:nvPicPr>
        <p:blipFill>
          <a:blip r:embed="rId4" cstate="print"/>
          <a:srcRect/>
          <a:stretch>
            <a:fillRect/>
          </a:stretch>
        </p:blipFill>
        <p:spPr bwMode="auto">
          <a:xfrm>
            <a:off x="6588224" y="1844824"/>
            <a:ext cx="2376264" cy="201622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Учитесь </a:t>
            </a:r>
            <a:r>
              <a:rPr lang="ru-RU" dirty="0" smtClean="0"/>
              <a:t>виде</a:t>
            </a:r>
            <a:r>
              <a:rPr lang="ru-RU" dirty="0" smtClean="0"/>
              <a:t>ть </a:t>
            </a:r>
            <a:r>
              <a:rPr lang="ru-RU" dirty="0" smtClean="0"/>
              <a:t>прекрасное!</a:t>
            </a:r>
            <a:br>
              <a:rPr lang="ru-RU" dirty="0" smtClean="0"/>
            </a:br>
            <a:endParaRPr lang="ru-RU" dirty="0"/>
          </a:p>
        </p:txBody>
      </p:sp>
      <p:pic>
        <p:nvPicPr>
          <p:cNvPr id="3" name="Picture 2" descr="File:Chudogestvennoe steklo.jpg"/>
          <p:cNvPicPr>
            <a:picLocks noChangeAspect="1" noChangeArrowheads="1"/>
          </p:cNvPicPr>
          <p:nvPr/>
        </p:nvPicPr>
        <p:blipFill>
          <a:blip r:embed="rId2" cstate="print"/>
          <a:srcRect/>
          <a:stretch>
            <a:fillRect/>
          </a:stretch>
        </p:blipFill>
        <p:spPr bwMode="auto">
          <a:xfrm>
            <a:off x="4716016" y="980728"/>
            <a:ext cx="4032448" cy="2880320"/>
          </a:xfrm>
          <a:prstGeom prst="rect">
            <a:avLst/>
          </a:prstGeom>
          <a:ln>
            <a:noFill/>
          </a:ln>
          <a:effectLst>
            <a:outerShdw blurRad="292100" dist="139700" dir="2700000" algn="tl" rotWithShape="0">
              <a:srgbClr val="333333">
                <a:alpha val="65000"/>
              </a:srgbClr>
            </a:outerShdw>
          </a:effectLst>
        </p:spPr>
      </p:pic>
      <p:pic>
        <p:nvPicPr>
          <p:cNvPr id="1027" name="Picture 3" descr="http://www.xxlbook.ru/imgh562694.png">
            <a:hlinkClick r:id="rId3"/>
          </p:cNvPr>
          <p:cNvPicPr>
            <a:picLocks noChangeAspect="1" noChangeArrowheads="1"/>
          </p:cNvPicPr>
          <p:nvPr/>
        </p:nvPicPr>
        <p:blipFill>
          <a:blip r:embed="rId4" cstate="print"/>
          <a:srcRect/>
          <a:stretch>
            <a:fillRect/>
          </a:stretch>
        </p:blipFill>
        <p:spPr bwMode="auto">
          <a:xfrm>
            <a:off x="611561" y="908720"/>
            <a:ext cx="3816424" cy="2808312"/>
          </a:xfrm>
          <a:prstGeom prst="rect">
            <a:avLst/>
          </a:prstGeom>
          <a:noFill/>
        </p:spPr>
      </p:pic>
      <p:pic>
        <p:nvPicPr>
          <p:cNvPr id="5" name="Picture 6" descr="http://day.sibnet.ru/upload/attach-47278.jpg"/>
          <p:cNvPicPr>
            <a:picLocks noChangeAspect="1" noChangeArrowheads="1"/>
          </p:cNvPicPr>
          <p:nvPr/>
        </p:nvPicPr>
        <p:blipFill>
          <a:blip r:embed="rId5" cstate="print"/>
          <a:srcRect/>
          <a:stretch>
            <a:fillRect/>
          </a:stretch>
        </p:blipFill>
        <p:spPr bwMode="auto">
          <a:xfrm>
            <a:off x="5076056" y="4077072"/>
            <a:ext cx="3528392" cy="2520280"/>
          </a:xfrm>
          <a:prstGeom prst="rect">
            <a:avLst/>
          </a:prstGeom>
          <a:ln>
            <a:noFill/>
          </a:ln>
          <a:effectLst>
            <a:outerShdw blurRad="292100" dist="139700" dir="2700000" algn="tl" rotWithShape="0">
              <a:srgbClr val="333333">
                <a:alpha val="65000"/>
              </a:srgbClr>
            </a:outerShdw>
          </a:effectLst>
        </p:spPr>
      </p:pic>
      <p:pic>
        <p:nvPicPr>
          <p:cNvPr id="7" name="Picture 9" descr="korzina1_m"/>
          <p:cNvPicPr>
            <a:picLocks noChangeAspect="1" noChangeArrowheads="1"/>
          </p:cNvPicPr>
          <p:nvPr/>
        </p:nvPicPr>
        <p:blipFill>
          <a:blip r:embed="rId6" cstate="print"/>
          <a:srcRect/>
          <a:stretch>
            <a:fillRect/>
          </a:stretch>
        </p:blipFill>
        <p:spPr bwMode="auto">
          <a:xfrm>
            <a:off x="1619672" y="3789040"/>
            <a:ext cx="1584325" cy="2736304"/>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dirty="0" smtClean="0"/>
              <a:t/>
            </a:r>
            <a:br>
              <a:rPr lang="ru-RU" dirty="0" smtClean="0"/>
            </a:br>
            <a:r>
              <a:rPr lang="ru-RU" dirty="0" smtClean="0"/>
              <a:t/>
            </a:r>
            <a:br>
              <a:rPr lang="ru-RU" dirty="0" smtClean="0"/>
            </a:br>
            <a:r>
              <a:rPr lang="ru-RU" sz="2700" b="1" dirty="0" smtClean="0"/>
              <a:t>Цели:</a:t>
            </a:r>
            <a:r>
              <a:rPr lang="ru-RU" dirty="0" smtClean="0"/>
              <a:t/>
            </a:r>
            <a:br>
              <a:rPr lang="ru-RU" dirty="0" smtClean="0"/>
            </a:br>
            <a:r>
              <a:rPr lang="ru-RU" sz="2700" dirty="0" smtClean="0"/>
              <a:t>1. Познакомить с развитием  силикатной промышленностью от древности до современных дней.</a:t>
            </a:r>
            <a:br>
              <a:rPr lang="ru-RU" sz="2700" dirty="0" smtClean="0"/>
            </a:br>
            <a:r>
              <a:rPr lang="ru-RU" sz="2700" dirty="0" smtClean="0"/>
              <a:t>2. Подчеркнуть роль химической науки для человечества.</a:t>
            </a:r>
            <a:br>
              <a:rPr lang="ru-RU" sz="2700" dirty="0" smtClean="0"/>
            </a:br>
            <a:r>
              <a:rPr lang="ru-RU" sz="2700" dirty="0" smtClean="0"/>
              <a:t>3. Обратить внимание на  прочность, хрупкость и красоту изделий силикатной промышленности.</a:t>
            </a:r>
            <a:br>
              <a:rPr lang="ru-RU" sz="2700" dirty="0" smtClean="0"/>
            </a:br>
            <a:r>
              <a:rPr lang="ru-RU" sz="2700" dirty="0"/>
              <a:t/>
            </a:r>
            <a:br>
              <a:rPr lang="ru-RU" sz="2700" dirty="0"/>
            </a:br>
            <a:r>
              <a:rPr lang="ru-RU" sz="2700" dirty="0" smtClean="0"/>
              <a:t/>
            </a:r>
            <a:br>
              <a:rPr lang="ru-RU" sz="2700" dirty="0" smtClean="0"/>
            </a:br>
            <a:r>
              <a:rPr lang="ru-RU" sz="2700" b="1" dirty="0" smtClean="0"/>
              <a:t>Эпиграф:</a:t>
            </a:r>
            <a:r>
              <a:rPr lang="ru-RU" sz="2700" dirty="0" smtClean="0"/>
              <a:t/>
            </a:r>
            <a:br>
              <a:rPr lang="ru-RU" sz="2700" dirty="0" smtClean="0"/>
            </a:br>
            <a:r>
              <a:rPr lang="ru-RU" sz="2700" dirty="0" smtClean="0"/>
              <a:t>«Широко распростирает руки свои химия в дела человеческие».</a:t>
            </a:r>
            <a:br>
              <a:rPr lang="ru-RU" sz="2700" dirty="0" smtClean="0"/>
            </a:br>
            <a:r>
              <a:rPr lang="ru-RU" sz="2700" dirty="0"/>
              <a:t> </a:t>
            </a:r>
            <a:r>
              <a:rPr lang="ru-RU" sz="2700" dirty="0" smtClean="0"/>
              <a:t>                                                               М.В.Ломоносов</a:t>
            </a:r>
            <a:br>
              <a:rPr lang="ru-RU" sz="2700" dirty="0" smtClean="0"/>
            </a:br>
            <a:r>
              <a:rPr lang="ru-RU" sz="2700" dirty="0"/>
              <a:t/>
            </a:r>
            <a:br>
              <a:rPr lang="ru-RU" sz="2700" dirty="0"/>
            </a:br>
            <a:r>
              <a:rPr lang="ru-RU" dirty="0" smtClean="0"/>
              <a:t/>
            </a:r>
            <a:br>
              <a:rPr lang="ru-RU" dirty="0" smtClean="0"/>
            </a:br>
            <a:endParaRPr lang="ru-RU" dirty="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a:bodyPr>
          <a:lstStyle/>
          <a:p>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Список используемой литературы:</a:t>
            </a:r>
            <a:endPar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Прямоугольник 2"/>
          <p:cNvSpPr/>
          <p:nvPr/>
        </p:nvSpPr>
        <p:spPr>
          <a:xfrm>
            <a:off x="179512" y="1412776"/>
            <a:ext cx="8784976" cy="4154984"/>
          </a:xfrm>
          <a:prstGeom prst="rect">
            <a:avLst/>
          </a:prstGeom>
        </p:spPr>
        <p:txBody>
          <a:bodyPr wrap="square">
            <a:spAutoFit/>
          </a:bodyPr>
          <a:lstStyle/>
          <a:p>
            <a:endParaRPr lang="ru-RU" sz="2400" dirty="0" smtClean="0">
              <a:solidFill>
                <a:srgbClr val="FF0000"/>
              </a:solidFill>
            </a:endParaRPr>
          </a:p>
          <a:p>
            <a:r>
              <a:rPr lang="ru-RU" sz="2400" dirty="0" smtClean="0">
                <a:solidFill>
                  <a:srgbClr val="FF0000"/>
                </a:solidFill>
              </a:rPr>
              <a:t> </a:t>
            </a:r>
            <a:r>
              <a:rPr lang="ru-RU" sz="2400" dirty="0" smtClean="0"/>
              <a:t>О.С. Габриелян. Химия 9 класс. Издательство «Дрофа», 2009 год</a:t>
            </a:r>
          </a:p>
          <a:p>
            <a:endParaRPr lang="ru-RU" sz="2400" dirty="0"/>
          </a:p>
          <a:p>
            <a:r>
              <a:rPr lang="ru-RU" sz="2400" dirty="0" smtClean="0">
                <a:solidFill>
                  <a:srgbClr val="3906CA"/>
                </a:solidFill>
              </a:rPr>
              <a:t>Сайты:</a:t>
            </a:r>
          </a:p>
          <a:p>
            <a:r>
              <a:rPr lang="ru-RU" sz="2400" dirty="0" smtClean="0">
                <a:solidFill>
                  <a:srgbClr val="3906CA"/>
                </a:solidFill>
              </a:rPr>
              <a:t>1)</a:t>
            </a:r>
            <a:r>
              <a:rPr lang="en-US" sz="2400" dirty="0" smtClean="0"/>
              <a:t>http://images.yandex.ru/</a:t>
            </a:r>
            <a:endParaRPr lang="ru-RU" sz="2400" dirty="0" smtClean="0"/>
          </a:p>
          <a:p>
            <a:endParaRPr lang="ru-RU" sz="2400" dirty="0" smtClean="0"/>
          </a:p>
          <a:p>
            <a:r>
              <a:rPr lang="ru-RU" sz="2400" dirty="0" smtClean="0">
                <a:solidFill>
                  <a:srgbClr val="3906CA"/>
                </a:solidFill>
              </a:rPr>
              <a:t>2)</a:t>
            </a:r>
            <a:r>
              <a:rPr lang="en-US" sz="2400" dirty="0" smtClean="0"/>
              <a:t>http://ru.wikipedia.org/wiki</a:t>
            </a:r>
            <a:endParaRPr lang="ru-RU" sz="2400" dirty="0" smtClean="0"/>
          </a:p>
          <a:p>
            <a:endParaRPr lang="ru-RU" sz="2400" dirty="0" smtClean="0"/>
          </a:p>
          <a:p>
            <a:r>
              <a:rPr lang="ru-RU" sz="2400" dirty="0" smtClean="0">
                <a:solidFill>
                  <a:srgbClr val="3906CA"/>
                </a:solidFill>
              </a:rPr>
              <a:t>3)</a:t>
            </a:r>
            <a:r>
              <a:rPr lang="en-US" sz="2400" dirty="0" smtClean="0"/>
              <a:t>http://www.ug.ru./</a:t>
            </a:r>
            <a:endParaRPr lang="ru-RU" sz="2400" dirty="0" smtClean="0"/>
          </a:p>
          <a:p>
            <a:endParaRPr lang="ru-RU" sz="2400" dirty="0" smtClean="0"/>
          </a:p>
          <a:p>
            <a:endParaRPr lang="ru-RU" sz="2400" dirty="0"/>
          </a:p>
        </p:txBody>
      </p:sp>
      <p:pic>
        <p:nvPicPr>
          <p:cNvPr id="4" name="Picture 2" descr="C:\Users\admin\Desktop\0010-010-Spasibo-za-vnimanie.jpg"/>
          <p:cNvPicPr>
            <a:picLocks noChangeAspect="1" noChangeArrowheads="1"/>
          </p:cNvPicPr>
          <p:nvPr/>
        </p:nvPicPr>
        <p:blipFill>
          <a:blip r:embed="rId2" cstate="print"/>
          <a:srcRect/>
          <a:stretch>
            <a:fillRect/>
          </a:stretch>
        </p:blipFill>
        <p:spPr bwMode="auto">
          <a:xfrm>
            <a:off x="5508104" y="3140968"/>
            <a:ext cx="3240360" cy="3168352"/>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3968" y="2564904"/>
            <a:ext cx="4680520" cy="3672408"/>
          </a:xfrm>
        </p:spPr>
        <p:txBody>
          <a:bodyPr>
            <a:no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Кремний —</a:t>
            </a:r>
            <a:r>
              <a:rPr lang="ru-RU" sz="2400" dirty="0" smtClean="0"/>
              <a:t> элемент главной подгруппы четвёртой группы третьего периода Периодической системы химических элементов Д. И. Менделеева, с порядковым номером 14. Обозначается символом </a:t>
            </a:r>
            <a:r>
              <a:rPr lang="ru-RU" sz="2400" dirty="0" err="1" smtClean="0"/>
              <a:t>Si</a:t>
            </a:r>
            <a:r>
              <a:rPr lang="ru-RU" sz="2400" dirty="0" smtClean="0"/>
              <a:t> (лат. </a:t>
            </a:r>
            <a:r>
              <a:rPr lang="ru-RU" sz="2400" dirty="0" err="1" smtClean="0"/>
              <a:t>Silicium</a:t>
            </a:r>
            <a:r>
              <a:rPr lang="ru-RU" sz="2400" dirty="0" smtClean="0"/>
              <a:t>).Русское название «кремний» происходит от греч. </a:t>
            </a:r>
            <a:r>
              <a:rPr lang="ru-RU" sz="2400" i="1" dirty="0" err="1" smtClean="0"/>
              <a:t>кремнос</a:t>
            </a:r>
            <a:r>
              <a:rPr lang="ru-RU" sz="2400" dirty="0" smtClean="0"/>
              <a:t> – «утёс ,скала».</a:t>
            </a:r>
            <a:endParaRPr lang="ru-RU" sz="2400" dirty="0"/>
          </a:p>
        </p:txBody>
      </p:sp>
      <p:pic>
        <p:nvPicPr>
          <p:cNvPr id="11268" name="Picture 4" descr="http://img13.nnm.ru/7/f/8/7/7/7f8776550f9947ae0513da871247b77a_full.jpg"/>
          <p:cNvPicPr>
            <a:picLocks noChangeAspect="1" noChangeArrowheads="1"/>
          </p:cNvPicPr>
          <p:nvPr/>
        </p:nvPicPr>
        <p:blipFill>
          <a:blip r:embed="rId2" cstate="print"/>
          <a:srcRect/>
          <a:stretch>
            <a:fillRect/>
          </a:stretch>
        </p:blipFill>
        <p:spPr bwMode="auto">
          <a:xfrm>
            <a:off x="5940152" y="404664"/>
            <a:ext cx="1428750" cy="1600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270" name="Picture 6" descr="http://www.peoples.ru/family/dynasty/mendeleevy/mendeleevy_1.jpg"/>
          <p:cNvPicPr>
            <a:picLocks noChangeAspect="1" noChangeArrowheads="1"/>
          </p:cNvPicPr>
          <p:nvPr/>
        </p:nvPicPr>
        <p:blipFill>
          <a:blip r:embed="rId3" cstate="print"/>
          <a:srcRect/>
          <a:stretch>
            <a:fillRect/>
          </a:stretch>
        </p:blipFill>
        <p:spPr bwMode="auto">
          <a:xfrm>
            <a:off x="251520" y="332656"/>
            <a:ext cx="4032448" cy="590465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024" y="332656"/>
            <a:ext cx="8784976" cy="2160240"/>
          </a:xfrm>
        </p:spPr>
        <p:txBody>
          <a:bodyPr>
            <a:noAutofit/>
          </a:bodyPr>
          <a:lstStyle/>
          <a:p>
            <a:r>
              <a:rPr lang="ru-RU" sz="2400" dirty="0" smtClean="0"/>
              <a:t>В чистом виде </a:t>
            </a:r>
            <a:r>
              <a:rPr lang="ru-RU" sz="2400" dirty="0" err="1" smtClean="0"/>
              <a:t>кре́мний</a:t>
            </a:r>
            <a:r>
              <a:rPr lang="ru-RU" sz="2400" dirty="0" smtClean="0"/>
              <a:t> был выделен в 1811 году французскими учёными </a:t>
            </a:r>
            <a:r>
              <a:rPr lang="ru-RU" sz="2400" dirty="0" err="1" smtClean="0"/>
              <a:t>Жозефом</a:t>
            </a:r>
            <a:r>
              <a:rPr lang="ru-RU" sz="2400" dirty="0" smtClean="0"/>
              <a:t> Луи Гей-Люссаком и Луи Жаком </a:t>
            </a:r>
            <a:r>
              <a:rPr lang="ru-RU" sz="2400" dirty="0" err="1" smtClean="0"/>
              <a:t>Тенаром</a:t>
            </a:r>
            <a:r>
              <a:rPr lang="ru-RU" sz="2400" dirty="0"/>
              <a:t> </a:t>
            </a:r>
            <a:r>
              <a:rPr lang="ru-RU" sz="2400" dirty="0" smtClean="0"/>
              <a:t> при пропускании паров фторида кремния над металлическим калием:</a:t>
            </a:r>
            <a:r>
              <a:rPr lang="ru-RU" sz="3200" dirty="0" smtClean="0"/>
              <a:t/>
            </a:r>
            <a:br>
              <a:rPr lang="ru-RU" sz="3200" dirty="0" smtClean="0"/>
            </a:br>
            <a:r>
              <a:rPr lang="en-US" sz="3200" dirty="0" smtClean="0"/>
              <a:t>SiF4+ 4K = Si + 4KF</a:t>
            </a:r>
            <a:r>
              <a:rPr lang="ru-RU" sz="3200" dirty="0" smtClean="0"/>
              <a:t/>
            </a:r>
            <a:br>
              <a:rPr lang="ru-RU" sz="3200" dirty="0" smtClean="0"/>
            </a:br>
            <a:r>
              <a:rPr lang="ru-RU" sz="3200" dirty="0" smtClean="0"/>
              <a:t> </a:t>
            </a:r>
            <a:endParaRPr lang="ru-RU" sz="3200" dirty="0"/>
          </a:p>
        </p:txBody>
      </p:sp>
      <p:pic>
        <p:nvPicPr>
          <p:cNvPr id="17410" name="Picture 2" descr="http://xumfak.my1.ru/biogr/lussak/image006.gif"/>
          <p:cNvPicPr>
            <a:picLocks noChangeAspect="1" noChangeArrowheads="1"/>
          </p:cNvPicPr>
          <p:nvPr/>
        </p:nvPicPr>
        <p:blipFill>
          <a:blip r:embed="rId2" cstate="print"/>
          <a:srcRect/>
          <a:stretch>
            <a:fillRect/>
          </a:stretch>
        </p:blipFill>
        <p:spPr bwMode="auto">
          <a:xfrm>
            <a:off x="1115616" y="2276872"/>
            <a:ext cx="6912768" cy="432048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362274"/>
          </a:xfrm>
        </p:spPr>
        <p:txBody>
          <a:bodyPr>
            <a:no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 природе кремний – </a:t>
            </a:r>
            <a:r>
              <a:rPr lang="ru-RU" sz="2800" dirty="0" smtClean="0"/>
              <a:t>второй по распространённости после кислорода химический элемент . Наиболее распространёнными соединениями кремния являются:</a:t>
            </a:r>
            <a:endParaRPr lang="ru-RU" sz="2800" dirty="0"/>
          </a:p>
        </p:txBody>
      </p:sp>
      <p:sp>
        <p:nvSpPr>
          <p:cNvPr id="4" name="Прямоугольник 3"/>
          <p:cNvSpPr/>
          <p:nvPr/>
        </p:nvSpPr>
        <p:spPr>
          <a:xfrm>
            <a:off x="467544" y="2564904"/>
            <a:ext cx="3835858" cy="707886"/>
          </a:xfrm>
          <a:prstGeom prst="rect">
            <a:avLst/>
          </a:prstGeom>
        </p:spPr>
        <p:txBody>
          <a:bodyPr wrap="none">
            <a:spAutoFit/>
          </a:bodyPr>
          <a:lstStyle/>
          <a:p>
            <a:r>
              <a:rPr lang="ru-RU" dirty="0" smtClean="0"/>
              <a:t>     </a:t>
            </a:r>
            <a:r>
              <a:rPr lang="ru-RU" sz="2000" dirty="0" smtClean="0"/>
              <a:t>диоксид кремния(IV</a:t>
            </a:r>
            <a:r>
              <a:rPr lang="ru-RU" sz="2000" dirty="0"/>
              <a:t>) </a:t>
            </a:r>
            <a:r>
              <a:rPr lang="ru-RU" sz="2000" dirty="0" smtClean="0"/>
              <a:t>SiO</a:t>
            </a:r>
            <a:r>
              <a:rPr lang="ru-RU" sz="2000" baseline="-25000" dirty="0" smtClean="0"/>
              <a:t>2</a:t>
            </a:r>
          </a:p>
          <a:p>
            <a:r>
              <a:rPr lang="ru-RU" sz="2000" dirty="0"/>
              <a:t> (около 12 % массы земной коры)</a:t>
            </a:r>
          </a:p>
        </p:txBody>
      </p:sp>
      <p:pic>
        <p:nvPicPr>
          <p:cNvPr id="14340" name="Picture 4" descr="http://geo.web.ru/druza/M-Q-gwin-FM.jpg"/>
          <p:cNvPicPr>
            <a:picLocks noChangeAspect="1" noChangeArrowheads="1"/>
          </p:cNvPicPr>
          <p:nvPr/>
        </p:nvPicPr>
        <p:blipFill>
          <a:blip r:embed="rId2" cstate="print"/>
          <a:srcRect/>
          <a:stretch>
            <a:fillRect/>
          </a:stretch>
        </p:blipFill>
        <p:spPr bwMode="auto">
          <a:xfrm>
            <a:off x="539552" y="3429000"/>
            <a:ext cx="3810000" cy="2876551"/>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4716016" y="2492896"/>
            <a:ext cx="4104456" cy="707886"/>
          </a:xfrm>
          <a:prstGeom prst="rect">
            <a:avLst/>
          </a:prstGeom>
        </p:spPr>
        <p:txBody>
          <a:bodyPr wrap="square">
            <a:spAutoFit/>
          </a:bodyPr>
          <a:lstStyle/>
          <a:p>
            <a:r>
              <a:rPr lang="ru-RU" sz="2000" dirty="0" smtClean="0"/>
              <a:t> силикаты(например, силикат алюминия </a:t>
            </a:r>
            <a:r>
              <a:rPr lang="en-US" sz="2000" dirty="0" smtClean="0"/>
              <a:t>Al</a:t>
            </a:r>
            <a:r>
              <a:rPr lang="en-US" sz="2000" baseline="-25000" dirty="0" smtClean="0"/>
              <a:t>2</a:t>
            </a:r>
            <a:r>
              <a:rPr lang="ru-RU" sz="2000" dirty="0" smtClean="0"/>
              <a:t>(</a:t>
            </a:r>
            <a:r>
              <a:rPr lang="en-US" sz="2000" dirty="0" err="1" smtClean="0"/>
              <a:t>SiO</a:t>
            </a:r>
            <a:r>
              <a:rPr lang="ru-RU" sz="2000" baseline="-25000" dirty="0" smtClean="0"/>
              <a:t>3</a:t>
            </a:r>
            <a:r>
              <a:rPr lang="ru-RU" sz="2000" dirty="0" smtClean="0"/>
              <a:t>)</a:t>
            </a:r>
            <a:r>
              <a:rPr lang="ru-RU" sz="2000" baseline="-25000" dirty="0" smtClean="0"/>
              <a:t>3</a:t>
            </a:r>
            <a:r>
              <a:rPr lang="ru-RU" sz="2000" dirty="0" smtClean="0"/>
              <a:t>)</a:t>
            </a:r>
            <a:endParaRPr lang="ru-RU" sz="2000" dirty="0"/>
          </a:p>
        </p:txBody>
      </p:sp>
      <p:pic>
        <p:nvPicPr>
          <p:cNvPr id="14342" name="Picture 6" descr="http://drag-kamushki.ru/wp-content/uploads/2011/09/179.jpg"/>
          <p:cNvPicPr>
            <a:picLocks noChangeAspect="1" noChangeArrowheads="1"/>
          </p:cNvPicPr>
          <p:nvPr/>
        </p:nvPicPr>
        <p:blipFill>
          <a:blip r:embed="rId3" cstate="print"/>
          <a:srcRect/>
          <a:stretch>
            <a:fillRect/>
          </a:stretch>
        </p:blipFill>
        <p:spPr bwMode="auto">
          <a:xfrm>
            <a:off x="5148064" y="3429000"/>
            <a:ext cx="3744416" cy="2847976"/>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1700808"/>
            <a:ext cx="3528392" cy="3298378"/>
          </a:xfrm>
        </p:spPr>
        <p:txBody>
          <a:bodyPr>
            <a:normAutofit fontScale="90000"/>
          </a:bodyPr>
          <a:lstStyle/>
          <a:p>
            <a:r>
              <a:rPr lang="ru-RU" sz="2800" dirty="0" smtClean="0"/>
              <a:t>Оксид кремния необходим для жизни растений и животных . Он придаёт прочность стеблям и защитным покровам животных . Благодаря ему тростники, камыши и хвощи стоят крепко , как штыки, острые листья осоки режут как ножи , стерня на скошенном поле колет как иголка. Кремний придаёт гладкость и прочность костям человека.</a:t>
            </a:r>
            <a:endParaRPr lang="ru-RU" sz="2800" dirty="0"/>
          </a:p>
        </p:txBody>
      </p:sp>
      <p:pic>
        <p:nvPicPr>
          <p:cNvPr id="18434" name="Picture 2" descr="http://galt-auto.ru/_ph/592/2/22438192.jpg"/>
          <p:cNvPicPr>
            <a:picLocks noChangeAspect="1" noChangeArrowheads="1"/>
          </p:cNvPicPr>
          <p:nvPr/>
        </p:nvPicPr>
        <p:blipFill>
          <a:blip r:embed="rId2" cstate="print"/>
          <a:srcRect/>
          <a:stretch>
            <a:fillRect/>
          </a:stretch>
        </p:blipFill>
        <p:spPr bwMode="auto">
          <a:xfrm>
            <a:off x="4211960" y="836712"/>
            <a:ext cx="4680520" cy="446449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229600" cy="1431032"/>
          </a:xfrm>
        </p:spPr>
        <p:txBody>
          <a:bodyPr>
            <a:noAutofit/>
          </a:bodyPr>
          <a:lstStyle/>
          <a:p>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Силикатная промышленность — </a:t>
            </a:r>
            <a:r>
              <a:rPr lang="ru-RU" sz="2400" dirty="0" smtClean="0"/>
              <a:t>это производство керамики, стекла, цемента. Своё название промышленность получила из-за того, что в состав этих вещей входит «кремний» , по латыни – «</a:t>
            </a:r>
            <a:r>
              <a:rPr lang="ru-RU" sz="2400" dirty="0" err="1" smtClean="0"/>
              <a:t>силициум</a:t>
            </a:r>
            <a:r>
              <a:rPr lang="ru-RU" sz="2400" dirty="0" smtClean="0"/>
              <a:t>» .</a:t>
            </a:r>
            <a:r>
              <a:rPr lang="ru-RU" sz="2800" dirty="0" smtClean="0"/>
              <a:t/>
            </a:r>
            <a:br>
              <a:rPr lang="ru-RU" sz="2800" dirty="0" smtClean="0"/>
            </a:br>
            <a:endParaRPr lang="ru-RU" sz="2800" dirty="0"/>
          </a:p>
        </p:txBody>
      </p:sp>
      <p:pic>
        <p:nvPicPr>
          <p:cNvPr id="23562" name="Picture 10" descr="http://www.cawater-info.net/all_about_water/wp-content/uploads/2011/10/cremniy.jpg"/>
          <p:cNvPicPr>
            <a:picLocks noChangeAspect="1" noChangeArrowheads="1"/>
          </p:cNvPicPr>
          <p:nvPr/>
        </p:nvPicPr>
        <p:blipFill>
          <a:blip r:embed="rId2" cstate="print"/>
          <a:srcRect/>
          <a:stretch>
            <a:fillRect/>
          </a:stretch>
        </p:blipFill>
        <p:spPr bwMode="auto">
          <a:xfrm>
            <a:off x="2123728" y="2132856"/>
            <a:ext cx="4824536" cy="410445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gusposuda.ru/other_fotos/keramiks1.jpg"/>
          <p:cNvPicPr>
            <a:picLocks noChangeAspect="1" noChangeArrowheads="1"/>
          </p:cNvPicPr>
          <p:nvPr/>
        </p:nvPicPr>
        <p:blipFill>
          <a:blip r:embed="rId2" cstate="print"/>
          <a:srcRect/>
          <a:stretch>
            <a:fillRect/>
          </a:stretch>
        </p:blipFill>
        <p:spPr bwMode="auto">
          <a:xfrm>
            <a:off x="179512" y="188641"/>
            <a:ext cx="2736304" cy="2952328"/>
          </a:xfrm>
          <a:prstGeom prst="rect">
            <a:avLst/>
          </a:prstGeom>
          <a:ln>
            <a:noFill/>
          </a:ln>
          <a:effectLst>
            <a:outerShdw blurRad="292100" dist="139700" dir="2700000" algn="tl" rotWithShape="0">
              <a:srgbClr val="333333">
                <a:alpha val="65000"/>
              </a:srgbClr>
            </a:outerShdw>
          </a:effectLst>
        </p:spPr>
      </p:pic>
      <p:pic>
        <p:nvPicPr>
          <p:cNvPr id="22530" name="Picture 2" descr="http://img-fotki.yandex.ru/get/5903/n0bility.38/0_482f2_fcdb651f_XL"/>
          <p:cNvPicPr>
            <a:picLocks noChangeAspect="1" noChangeArrowheads="1"/>
          </p:cNvPicPr>
          <p:nvPr/>
        </p:nvPicPr>
        <p:blipFill>
          <a:blip r:embed="rId3" cstate="print"/>
          <a:srcRect/>
          <a:stretch>
            <a:fillRect/>
          </a:stretch>
        </p:blipFill>
        <p:spPr bwMode="auto">
          <a:xfrm>
            <a:off x="5754085" y="1772816"/>
            <a:ext cx="3282411" cy="3528392"/>
          </a:xfrm>
          <a:prstGeom prst="rect">
            <a:avLst/>
          </a:prstGeom>
          <a:ln>
            <a:noFill/>
          </a:ln>
          <a:effectLst>
            <a:outerShdw blurRad="292100" dist="139700" dir="2700000" algn="tl" rotWithShape="0">
              <a:srgbClr val="333333">
                <a:alpha val="65000"/>
              </a:srgbClr>
            </a:outerShdw>
          </a:effectLst>
        </p:spPr>
      </p:pic>
      <p:pic>
        <p:nvPicPr>
          <p:cNvPr id="22534" name="Picture 6" descr="http://class1.ucoz.ru/_fr/0/s5724162.jpg"/>
          <p:cNvPicPr>
            <a:picLocks noChangeAspect="1" noChangeArrowheads="1"/>
          </p:cNvPicPr>
          <p:nvPr/>
        </p:nvPicPr>
        <p:blipFill>
          <a:blip r:embed="rId4" cstate="print"/>
          <a:srcRect/>
          <a:stretch>
            <a:fillRect/>
          </a:stretch>
        </p:blipFill>
        <p:spPr bwMode="auto">
          <a:xfrm>
            <a:off x="2555776" y="3356992"/>
            <a:ext cx="3046400" cy="3312368"/>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987824" y="116632"/>
            <a:ext cx="5976664" cy="2000548"/>
          </a:xfrm>
          <a:prstGeom prst="rect">
            <a:avLst/>
          </a:prstGeom>
        </p:spPr>
        <p:txBody>
          <a:bodyPr wrap="square">
            <a:sp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Керамика</a:t>
            </a: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dirty="0" smtClean="0"/>
              <a:t>известна с глубокой древности и является, возможно, первым созданным человеком материалом. В узком смысле слово керамика обозначает глину,</a:t>
            </a:r>
            <a:br>
              <a:rPr lang="ru-RU" sz="2400" dirty="0" smtClean="0"/>
            </a:br>
            <a:r>
              <a:rPr lang="ru-RU" sz="2400" dirty="0" smtClean="0"/>
              <a:t>прошедшую обжиг.</a:t>
            </a:r>
            <a:endParaRPr lang="ru-RU" sz="2400"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764704"/>
            <a:ext cx="4104456" cy="4893647"/>
          </a:xfrm>
          <a:prstGeom prst="rect">
            <a:avLst/>
          </a:prstGeom>
        </p:spPr>
        <p:txBody>
          <a:bodyPr wrap="square">
            <a:spAutoFit/>
          </a:bodyPr>
          <a:lstStyle/>
          <a:p>
            <a:r>
              <a:rPr lang="ru-RU" sz="2400" dirty="0" smtClean="0"/>
              <a:t>Из керамики люди изготовляли статуэтки</a:t>
            </a:r>
            <a:r>
              <a:rPr lang="ru-RU" sz="2400" i="1" dirty="0" smtClean="0"/>
              <a:t>.</a:t>
            </a:r>
            <a:r>
              <a:rPr lang="ru-RU" sz="2400" dirty="0" smtClean="0"/>
              <a:t> В одной из стоянок древних людей на Енисее, при выходе реки из Саянских гор, обнаружена древнейшая статуэтка человека, выполненная из обожженной глины. Она изготовлена около 13 тысяч лет назад. Это самая древняя статуэтка, найденная на территории бывшего Советского Союза.</a:t>
            </a:r>
            <a:endParaRPr lang="ru-RU" sz="2400" dirty="0"/>
          </a:p>
        </p:txBody>
      </p:sp>
      <p:pic>
        <p:nvPicPr>
          <p:cNvPr id="28674" name="Picture 2" descr="http://irene.elmor.ru/wp-content/gallery/pervobytnoe-iskusstvo/maina.gif"/>
          <p:cNvPicPr>
            <a:picLocks noChangeAspect="1" noChangeArrowheads="1"/>
          </p:cNvPicPr>
          <p:nvPr/>
        </p:nvPicPr>
        <p:blipFill>
          <a:blip r:embed="rId2" cstate="print"/>
          <a:srcRect/>
          <a:stretch>
            <a:fillRect/>
          </a:stretch>
        </p:blipFill>
        <p:spPr bwMode="auto">
          <a:xfrm>
            <a:off x="4644008" y="548680"/>
            <a:ext cx="4305300" cy="5715000"/>
          </a:xfrm>
          <a:prstGeom prst="rect">
            <a:avLst/>
          </a:prstGeom>
          <a:noFill/>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TotalTime>
  <Words>424</Words>
  <Application>Microsoft Office PowerPoint</Application>
  <PresentationFormat>Экран (4:3)</PresentationFormat>
  <Paragraphs>94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   Муниципальное бюджетное общеобразовательное учреждение  «Средняя общеобразовательная школа села Большая Ольшанка Калининского района Саратовской области»     Тема урока: «Силикатная промышленность: вчера, сегодня, завтра».                                                                                      Презентацию подготовила                                                                                            ученица 9 класса Нырова Олеся                                                                                              Руководитель: учитель биологии                                                                                    Баранова Вера Анатольевна  2013 год </vt:lpstr>
      <vt:lpstr>  Цели: 1. Познакомить с развитием  силикатной промышленностью от древности до современных дней. 2. Подчеркнуть роль химической науки для человечества. 3. Обратить внимание на  прочность, хрупкость и красоту изделий силикатной промышленности.   Эпиграф: «Широко распростирает руки свои химия в дела человеческие».                                                                 М.В.Ломоносов   </vt:lpstr>
      <vt:lpstr>Кремний — элемент главной подгруппы четвёртой группы третьего периода Периодической системы химических элементов Д. И. Менделеева, с порядковым номером 14. Обозначается символом Si (лат. Silicium).Русское название «кремний» происходит от греч. кремнос – «утёс ,скала».</vt:lpstr>
      <vt:lpstr>В чистом виде кре́мний был выделен в 1811 году французскими учёными Жозефом Луи Гей-Люссаком и Луи Жаком Тенаром  при пропускании паров фторида кремния над металлическим калием: SiF4+ 4K = Si + 4KF  </vt:lpstr>
      <vt:lpstr>В природе кремний – второй по распространённости после кислорода химический элемент . Наиболее распространёнными соединениями кремния являются:</vt:lpstr>
      <vt:lpstr>Оксид кремния необходим для жизни растений и животных . Он придаёт прочность стеблям и защитным покровам животных . Благодаря ему тростники, камыши и хвощи стоят крепко , как штыки, острые листья осоки режут как ножи , стерня на скошенном поле колет как иголка. Кремний придаёт гладкость и прочность костям человека.</vt:lpstr>
      <vt:lpstr>Силикатная промышленность — это производство керамики, стекла, цемента. Своё название промышленность получила из-за того, что в состав этих вещей входит «кремний» , по латыни – «силициум» . </vt:lpstr>
      <vt:lpstr>Слайд 8</vt:lpstr>
      <vt:lpstr>Слайд 9</vt:lpstr>
      <vt:lpstr>Слайд 10</vt:lpstr>
      <vt:lpstr>Изделия из белой глины. Фарфор.</vt:lpstr>
      <vt:lpstr>Слайд 12</vt:lpstr>
      <vt:lpstr>ПРОИЗВОДСТВО СТЕКЛА</vt:lpstr>
      <vt:lpstr>Виды стекла:</vt:lpstr>
      <vt:lpstr>Хрустальное стекло</vt:lpstr>
      <vt:lpstr>Слайд 16</vt:lpstr>
      <vt:lpstr>Слайд 17</vt:lpstr>
      <vt:lpstr>Слайд 18</vt:lpstr>
      <vt:lpstr>Учитесь видеть прекрасное! </vt:lpstr>
      <vt:lpstr>Список используемой литературы:</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Кремний — элемент главной подгруппы четвёртой группы третьего периода периодической системы химических элементов Д. И. Менделеева, с атомным номером 14. Обозначается символом Si (лат. Silicium).</dc:title>
  <dc:creator>admin</dc:creator>
  <cp:lastModifiedBy>User</cp:lastModifiedBy>
  <cp:revision>40</cp:revision>
  <dcterms:created xsi:type="dcterms:W3CDTF">2013-01-19T16:37:02Z</dcterms:created>
  <dcterms:modified xsi:type="dcterms:W3CDTF">2013-01-21T18:20:36Z</dcterms:modified>
</cp:coreProperties>
</file>