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15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585" autoAdjust="0"/>
    <p:restoredTop sz="94649" autoAdjust="0"/>
  </p:normalViewPr>
  <p:slideViewPr>
    <p:cSldViewPr>
      <p:cViewPr>
        <p:scale>
          <a:sx n="91" d="100"/>
          <a:sy n="91" d="100"/>
        </p:scale>
        <p:origin x="-930" y="-58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89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10C1E92-B594-44D4-A8A3-816C867307A3}" type="datetimeFigureOut">
              <a:rPr lang="ru-RU" smtClean="0"/>
              <a:pPr/>
              <a:t>24.01.2013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E2021E9-D8F4-4978-B812-A265FA4FAEE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2021E9-D8F4-4978-B812-A265FA4FAEE4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2021E9-D8F4-4978-B812-A265FA4FAEE4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2021E9-D8F4-4978-B812-A265FA4FAEE4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2021E9-D8F4-4978-B812-A265FA4FAEE4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2021E9-D8F4-4978-B812-A265FA4FAEE4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2021E9-D8F4-4978-B812-A265FA4FAEE4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2021E9-D8F4-4978-B812-A265FA4FAEE4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2021E9-D8F4-4978-B812-A265FA4FAEE4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2021E9-D8F4-4978-B812-A265FA4FAEE4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2021E9-D8F4-4978-B812-A265FA4FAEE4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2021E9-D8F4-4978-B812-A265FA4FAEE4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2021E9-D8F4-4978-B812-A265FA4FAEE4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2021E9-D8F4-4978-B812-A265FA4FAEE4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210690-77A8-46C7-AA56-0F513ED22F8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2DBECD-63D6-44A9-A39F-EAC5B9EEDD2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80AA4C-4BB7-4D44-8F46-247C75C7188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CE92FC-1294-46E8-9D52-70BDF3FE0A3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F59F69-4DD9-4750-BA06-98C66A45384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53B68B-896D-4A60-ABF8-06A123B77FD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0E966C-4D4C-485A-9B55-EA2721EE507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2B28AB-D3F5-44E4-B393-C8A36965382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AE38D6-CEA5-4037-81C9-5689C359B83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19C331-9A9D-40C6-97CB-9E981BEFA92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66EB10-D041-4887-B703-AF56BDF59B0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22D3CE41-155F-4B43-A041-F268B44BF2B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7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4"/>
          <p:cNvSpPr>
            <a:spLocks noGrp="1" noChangeArrowheads="1"/>
          </p:cNvSpPr>
          <p:nvPr>
            <p:ph type="title"/>
          </p:nvPr>
        </p:nvSpPr>
        <p:spPr>
          <a:xfrm>
            <a:off x="1524000" y="2133600"/>
            <a:ext cx="8229600" cy="990600"/>
          </a:xfrm>
        </p:spPr>
        <p:txBody>
          <a:bodyPr/>
          <a:lstStyle/>
          <a:p>
            <a:pPr eaLnBrk="1" hangingPunct="1"/>
            <a:r>
              <a:rPr lang="ru-RU" dirty="0" smtClean="0"/>
              <a:t>ДРУЖБА</a:t>
            </a:r>
          </a:p>
        </p:txBody>
      </p:sp>
      <p:pic>
        <p:nvPicPr>
          <p:cNvPr id="3" name="Picture 5" descr="C:\Users\Lenovo\Desktop\дружба5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7200" y="533400"/>
            <a:ext cx="4419600" cy="2895600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u="sng" smtClean="0"/>
              <a:t>Завершающий этап</a:t>
            </a:r>
            <a:br>
              <a:rPr lang="ru-RU" u="sng" smtClean="0"/>
            </a:br>
            <a:r>
              <a:rPr lang="ru-RU" sz="3200" b="1" u="sng" smtClean="0"/>
              <a:t>анкетирование</a:t>
            </a:r>
            <a:endParaRPr lang="ru-RU" b="1" u="sng" smtClean="0"/>
          </a:p>
        </p:txBody>
      </p:sp>
      <p:sp>
        <p:nvSpPr>
          <p:cNvPr id="11267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ru-RU" b="1" smtClean="0"/>
              <a:t>Легко ли было работать в группе?</a:t>
            </a:r>
          </a:p>
          <a:p>
            <a:pPr>
              <a:lnSpc>
                <a:spcPct val="150000"/>
              </a:lnSpc>
            </a:pPr>
            <a:r>
              <a:rPr lang="ru-RU" b="1" smtClean="0"/>
              <a:t>Удалось ли договориться?</a:t>
            </a:r>
          </a:p>
          <a:p>
            <a:pPr>
              <a:lnSpc>
                <a:spcPct val="150000"/>
              </a:lnSpc>
            </a:pPr>
            <a:r>
              <a:rPr lang="ru-RU" b="1" smtClean="0"/>
              <a:t>Какие страницы особенно понравились?</a:t>
            </a:r>
          </a:p>
          <a:p>
            <a:pPr>
              <a:lnSpc>
                <a:spcPct val="150000"/>
              </a:lnSpc>
            </a:pPr>
            <a:r>
              <a:rPr lang="ru-RU" b="1" smtClean="0"/>
              <a:t>Какими страницами ты бы дополнил книгу?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u="sng" smtClean="0"/>
              <a:t>Сквозная идея</a:t>
            </a:r>
          </a:p>
        </p:txBody>
      </p:sp>
      <p:sp>
        <p:nvSpPr>
          <p:cNvPr id="12291" name="Содержимое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mtClean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u="sng" smtClean="0"/>
              <a:t>Домашнее задание:</a:t>
            </a:r>
          </a:p>
        </p:txBody>
      </p:sp>
      <p:sp>
        <p:nvSpPr>
          <p:cNvPr id="13315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ru-RU" sz="2800" b="1" smtClean="0"/>
              <a:t>Написать мини- сочинение на тему: «Как бы продолжилась моя книга!»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u="sng" smtClean="0"/>
              <a:t>Спасибо за урок!!!</a:t>
            </a:r>
          </a:p>
        </p:txBody>
      </p:sp>
      <p:pic>
        <p:nvPicPr>
          <p:cNvPr id="22530" name="Picture 2" descr="C:\Users\Lenovo\Desktop\дружба0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990600" y="1828800"/>
            <a:ext cx="3124200" cy="2286000"/>
          </a:xfrm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dirty="0" smtClean="0"/>
              <a:t>Проблема урока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ctr" eaLnBrk="1" hangingPunct="1">
              <a:buFontTx/>
              <a:buNone/>
            </a:pPr>
            <a:endParaRPr lang="ru-RU" b="1" dirty="0" smtClean="0">
              <a:solidFill>
                <a:srgbClr val="7030A0"/>
              </a:solidFill>
            </a:endParaRPr>
          </a:p>
          <a:p>
            <a:pPr algn="ctr" eaLnBrk="1" hangingPunct="1">
              <a:buFontTx/>
              <a:buNone/>
            </a:pPr>
            <a:r>
              <a:rPr lang="ru-RU" sz="4000" b="1" dirty="0" smtClean="0">
                <a:solidFill>
                  <a:srgbClr val="7030A0"/>
                </a:solidFill>
              </a:rPr>
              <a:t>Что такое настоящая дружба?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С т и </a:t>
            </a:r>
            <a:r>
              <a:rPr lang="ru-RU" b="1" dirty="0" err="1" smtClean="0"/>
              <a:t>х</a:t>
            </a:r>
            <a:r>
              <a:rPr lang="ru-RU" b="1" dirty="0" smtClean="0"/>
              <a:t>    о   </a:t>
            </a:r>
            <a:r>
              <a:rPr lang="ru-RU" b="1" dirty="0" err="1" smtClean="0"/>
              <a:t>д</a:t>
            </a:r>
            <a:r>
              <a:rPr lang="ru-RU" b="1" dirty="0" smtClean="0"/>
              <a:t> </a:t>
            </a:r>
            <a:r>
              <a:rPr lang="ru-RU" b="1" dirty="0" err="1" smtClean="0"/>
              <a:t>р</a:t>
            </a:r>
            <a:r>
              <a:rPr lang="ru-RU" b="1" dirty="0" smtClean="0"/>
              <a:t> у ж б е.</a:t>
            </a:r>
          </a:p>
        </p:txBody>
      </p:sp>
      <p:sp>
        <p:nvSpPr>
          <p:cNvPr id="4099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ru-RU" b="1" smtClean="0">
                <a:solidFill>
                  <a:srgbClr val="002060"/>
                </a:solidFill>
              </a:rPr>
              <a:t>Дружба настоящая в школе  </a:t>
            </a:r>
          </a:p>
          <a:p>
            <a:pPr>
              <a:buFontTx/>
              <a:buNone/>
            </a:pPr>
            <a:r>
              <a:rPr lang="ru-RU" b="1" smtClean="0">
                <a:solidFill>
                  <a:srgbClr val="002060"/>
                </a:solidFill>
              </a:rPr>
              <a:t>начинается,</a:t>
            </a:r>
          </a:p>
          <a:p>
            <a:pPr>
              <a:buFontTx/>
              <a:buNone/>
            </a:pPr>
            <a:r>
              <a:rPr lang="ru-RU" b="1" smtClean="0">
                <a:solidFill>
                  <a:srgbClr val="002060"/>
                </a:solidFill>
              </a:rPr>
              <a:t>Чтобы не кончаться никогда,</a:t>
            </a:r>
          </a:p>
          <a:p>
            <a:pPr>
              <a:buFontTx/>
              <a:buNone/>
            </a:pPr>
            <a:r>
              <a:rPr lang="ru-RU" b="1" smtClean="0">
                <a:solidFill>
                  <a:srgbClr val="002060"/>
                </a:solidFill>
              </a:rPr>
              <a:t>Дружба настоящая сердцем </a:t>
            </a:r>
          </a:p>
          <a:p>
            <a:pPr>
              <a:buFontTx/>
              <a:buNone/>
            </a:pPr>
            <a:r>
              <a:rPr lang="ru-RU" b="1" smtClean="0">
                <a:solidFill>
                  <a:srgbClr val="002060"/>
                </a:solidFill>
              </a:rPr>
              <a:t>проверяется</a:t>
            </a:r>
          </a:p>
          <a:p>
            <a:pPr>
              <a:buFontTx/>
              <a:buNone/>
            </a:pPr>
            <a:r>
              <a:rPr lang="ru-RU" b="1" smtClean="0">
                <a:solidFill>
                  <a:srgbClr val="002060"/>
                </a:solidFill>
              </a:rPr>
              <a:t>И остаётся с нами</a:t>
            </a:r>
          </a:p>
          <a:p>
            <a:pPr>
              <a:buFontTx/>
              <a:buNone/>
            </a:pPr>
            <a:r>
              <a:rPr lang="ru-RU" b="1" smtClean="0">
                <a:solidFill>
                  <a:srgbClr val="002060"/>
                </a:solidFill>
              </a:rPr>
              <a:t>навсегда.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b="1" u="sng" smtClean="0"/>
              <a:t>План работы в группе</a:t>
            </a:r>
            <a:br>
              <a:rPr lang="ru-RU" sz="2400" b="1" u="sng" smtClean="0"/>
            </a:br>
            <a:r>
              <a:rPr lang="ru-RU" sz="2400" b="1" u="sng" smtClean="0"/>
              <a:t>Создание страниц книги </a:t>
            </a:r>
            <a:br>
              <a:rPr lang="ru-RU" sz="2400" b="1" u="sng" smtClean="0"/>
            </a:br>
            <a:r>
              <a:rPr lang="ru-RU" sz="2400" b="1" u="sng" smtClean="0"/>
              <a:t>по заданной схеме:</a:t>
            </a:r>
          </a:p>
        </p:txBody>
      </p:sp>
      <p:sp>
        <p:nvSpPr>
          <p:cNvPr id="512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Char char="-"/>
            </a:pPr>
            <a:r>
              <a:rPr lang="ru-RU" sz="2400" b="1" dirty="0" smtClean="0"/>
              <a:t>Продолжи предложение.</a:t>
            </a:r>
          </a:p>
          <a:p>
            <a:pPr>
              <a:buFontTx/>
              <a:buChar char="-"/>
            </a:pPr>
            <a:r>
              <a:rPr lang="ru-RU" sz="2400" b="1" dirty="0" smtClean="0"/>
              <a:t>Закончи пословицу, собери пословицу, запиши пословицу.</a:t>
            </a:r>
          </a:p>
          <a:p>
            <a:pPr>
              <a:buFontTx/>
              <a:buChar char="-"/>
            </a:pPr>
            <a:r>
              <a:rPr lang="ru-RU" sz="2400" b="1" dirty="0" smtClean="0"/>
              <a:t>Выбери иллюстрацию к литературному произведению о дружбе.</a:t>
            </a:r>
          </a:p>
          <a:p>
            <a:pPr>
              <a:buFontTx/>
              <a:buChar char="-"/>
            </a:pPr>
            <a:r>
              <a:rPr lang="ru-RU" sz="2400" b="1" dirty="0" smtClean="0"/>
              <a:t>Запиши главный  закон </a:t>
            </a:r>
          </a:p>
          <a:p>
            <a:pPr>
              <a:buFontTx/>
              <a:buNone/>
            </a:pPr>
            <a:r>
              <a:rPr lang="ru-RU" sz="2400" b="1" dirty="0" smtClean="0"/>
              <a:t>    дружбы.</a:t>
            </a:r>
          </a:p>
          <a:p>
            <a:pPr>
              <a:buFontTx/>
              <a:buNone/>
            </a:pPr>
            <a:r>
              <a:rPr lang="ru-RU" sz="2400" dirty="0" smtClean="0"/>
              <a:t>-</a:t>
            </a:r>
            <a:r>
              <a:rPr lang="ru-RU" sz="2400" b="1" dirty="0" smtClean="0"/>
              <a:t>  Собери книгу.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u="sng" dirty="0" smtClean="0"/>
              <a:t>Закончи предложение</a:t>
            </a:r>
            <a:r>
              <a:rPr lang="ru-RU" b="1" dirty="0" smtClean="0"/>
              <a:t>…</a:t>
            </a:r>
          </a:p>
        </p:txBody>
      </p:sp>
      <p:sp>
        <p:nvSpPr>
          <p:cNvPr id="6147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400" b="1" smtClean="0"/>
              <a:t>Настоящий друг - это тот</a:t>
            </a:r>
            <a:r>
              <a:rPr lang="ru-RU" sz="2400" smtClean="0"/>
              <a:t>………………………………</a:t>
            </a:r>
          </a:p>
          <a:p>
            <a:pPr>
              <a:buFontTx/>
              <a:buNone/>
            </a:pPr>
            <a:r>
              <a:rPr lang="ru-RU" sz="2400" smtClean="0"/>
              <a:t>............................................................................................</a:t>
            </a:r>
          </a:p>
          <a:p>
            <a:r>
              <a:rPr lang="ru-RU" sz="2400" b="1" smtClean="0"/>
              <a:t>Дружба всегда</a:t>
            </a:r>
            <a:r>
              <a:rPr lang="ru-RU" sz="2400" smtClean="0"/>
              <a:t>……………………………………………</a:t>
            </a:r>
          </a:p>
          <a:p>
            <a:pPr>
              <a:buFontTx/>
              <a:buNone/>
            </a:pPr>
            <a:r>
              <a:rPr lang="ru-RU" sz="2400" smtClean="0"/>
              <a:t>…………………………………………………………………..</a:t>
            </a:r>
          </a:p>
          <a:p>
            <a:r>
              <a:rPr lang="ru-RU" sz="2400" b="1" smtClean="0"/>
              <a:t>Дружба – это</a:t>
            </a:r>
            <a:r>
              <a:rPr lang="ru-RU" sz="2400" smtClean="0"/>
              <a:t>…………………………                 …........</a:t>
            </a:r>
          </a:p>
          <a:p>
            <a:pPr>
              <a:buFontTx/>
              <a:buNone/>
            </a:pPr>
            <a:r>
              <a:rPr lang="ru-RU" sz="2400" smtClean="0"/>
              <a:t>………………………………..                                   ……….</a:t>
            </a:r>
          </a:p>
          <a:p>
            <a:r>
              <a:rPr lang="ru-RU" sz="2400" b="1" smtClean="0"/>
              <a:t>Друга ищи, а найдешь</a:t>
            </a:r>
            <a:r>
              <a:rPr lang="ru-RU" sz="2400" smtClean="0"/>
              <a:t>…                              ………….</a:t>
            </a:r>
          </a:p>
          <a:p>
            <a:pPr>
              <a:buFontTx/>
              <a:buNone/>
            </a:pPr>
            <a:r>
              <a:rPr lang="ru-RU" sz="2400" smtClean="0"/>
              <a:t>…………………………………</a:t>
            </a:r>
          </a:p>
          <a:p>
            <a:pPr>
              <a:buFontTx/>
              <a:buNone/>
            </a:pPr>
            <a:r>
              <a:rPr lang="ru-RU" sz="2400" smtClean="0"/>
              <a:t>……………………………………..</a:t>
            </a:r>
          </a:p>
          <a:p>
            <a:pPr>
              <a:buFontTx/>
              <a:buNone/>
            </a:pPr>
            <a:r>
              <a:rPr lang="ru-RU" sz="2400" smtClean="0"/>
              <a:t>                    </a:t>
            </a:r>
            <a:r>
              <a:rPr lang="ru-RU" sz="2400" u="sng" smtClean="0"/>
              <a:t>страница№1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u="sng" smtClean="0"/>
              <a:t>Собери пословицы!!!</a:t>
            </a: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981200"/>
          <a:ext cx="8229600" cy="4724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648200"/>
                <a:gridCol w="3581400"/>
              </a:tblGrid>
              <a:tr h="641364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1.</a:t>
                      </a:r>
                      <a:r>
                        <a:rPr lang="ru-RU" baseline="0" dirty="0" smtClean="0">
                          <a:solidFill>
                            <a:schemeClr val="tx1"/>
                          </a:solidFill>
                        </a:rPr>
                        <a:t> Не имей сто рублей, а имей…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       </a:t>
                      </a:r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себя</a:t>
                      </a:r>
                      <a:r>
                        <a:rPr lang="ru-RU" baseline="0" dirty="0" smtClean="0">
                          <a:solidFill>
                            <a:schemeClr val="tx1"/>
                          </a:solidFill>
                        </a:rPr>
                        <a:t> не жалеть</a:t>
                      </a:r>
                      <a:endParaRPr lang="ru-RU" dirty="0"/>
                    </a:p>
                  </a:txBody>
                  <a:tcPr/>
                </a:tc>
              </a:tr>
              <a:tr h="641364">
                <a:tc>
                  <a:txBody>
                    <a:bodyPr/>
                    <a:lstStyle/>
                    <a:p>
                      <a:r>
                        <a:rPr lang="ru-RU" b="1" dirty="0" smtClean="0"/>
                        <a:t>2. Человек без друзей, что дерево…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        </a:t>
                      </a:r>
                      <a:r>
                        <a:rPr lang="ru-RU" b="1" dirty="0" smtClean="0"/>
                        <a:t>друзьями</a:t>
                      </a:r>
                      <a:endParaRPr lang="ru-RU" dirty="0"/>
                    </a:p>
                  </a:txBody>
                  <a:tcPr/>
                </a:tc>
              </a:tr>
              <a:tr h="641364">
                <a:tc>
                  <a:txBody>
                    <a:bodyPr/>
                    <a:lstStyle/>
                    <a:p>
                      <a:r>
                        <a:rPr lang="ru-RU" b="1" dirty="0" smtClean="0"/>
                        <a:t>3. Друга иметь…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         </a:t>
                      </a:r>
                      <a:r>
                        <a:rPr lang="ru-RU" b="1" dirty="0" smtClean="0"/>
                        <a:t>в беде</a:t>
                      </a:r>
                      <a:endParaRPr lang="ru-RU" dirty="0"/>
                    </a:p>
                  </a:txBody>
                  <a:tcPr/>
                </a:tc>
              </a:tr>
              <a:tr h="641364">
                <a:tc>
                  <a:txBody>
                    <a:bodyPr/>
                    <a:lstStyle/>
                    <a:p>
                      <a:r>
                        <a:rPr lang="ru-RU" b="1" dirty="0" smtClean="0"/>
                        <a:t>4. Дерево живет корнями,</a:t>
                      </a:r>
                      <a:r>
                        <a:rPr lang="ru-RU" b="1" baseline="0" dirty="0" smtClean="0"/>
                        <a:t> а человек…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         </a:t>
                      </a:r>
                      <a:r>
                        <a:rPr lang="ru-RU" b="1" dirty="0" smtClean="0"/>
                        <a:t>береги</a:t>
                      </a:r>
                      <a:endParaRPr lang="ru-RU" dirty="0"/>
                    </a:p>
                  </a:txBody>
                  <a:tcPr/>
                </a:tc>
              </a:tr>
              <a:tr h="641364">
                <a:tc>
                  <a:txBody>
                    <a:bodyPr/>
                    <a:lstStyle/>
                    <a:p>
                      <a:r>
                        <a:rPr lang="ru-RU" b="1" dirty="0" smtClean="0"/>
                        <a:t>5. Друга ищи, а найдешь….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         </a:t>
                      </a:r>
                      <a:r>
                        <a:rPr lang="ru-RU" b="1" dirty="0" smtClean="0"/>
                        <a:t>сто</a:t>
                      </a:r>
                      <a:r>
                        <a:rPr lang="ru-RU" b="1" baseline="0" dirty="0" smtClean="0"/>
                        <a:t> друзей</a:t>
                      </a:r>
                      <a:endParaRPr lang="ru-RU" dirty="0"/>
                    </a:p>
                  </a:txBody>
                  <a:tcPr/>
                </a:tc>
              </a:tr>
              <a:tr h="641364">
                <a:tc>
                  <a:txBody>
                    <a:bodyPr/>
                    <a:lstStyle/>
                    <a:p>
                      <a:r>
                        <a:rPr lang="ru-RU" b="1" dirty="0" smtClean="0"/>
                        <a:t>6. Друг познаётся…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         </a:t>
                      </a:r>
                      <a:r>
                        <a:rPr lang="ru-RU" b="1" dirty="0" smtClean="0"/>
                        <a:t> туго</a:t>
                      </a:r>
                      <a:endParaRPr lang="ru-RU" dirty="0"/>
                    </a:p>
                  </a:txBody>
                  <a:tcPr/>
                </a:tc>
              </a:tr>
              <a:tr h="876216">
                <a:tc>
                  <a:txBody>
                    <a:bodyPr/>
                    <a:lstStyle/>
                    <a:p>
                      <a:r>
                        <a:rPr lang="ru-RU" b="1" dirty="0" smtClean="0"/>
                        <a:t>7. Без друга в жизни…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b="1" dirty="0" smtClean="0"/>
                        <a:t>          без корней</a:t>
                      </a:r>
                      <a:endParaRPr lang="ru-RU" dirty="0" smtClean="0"/>
                    </a:p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b="1" u="sng" smtClean="0"/>
              <a:t>Выбор иллюстраций к литературному произведению о дружбе</a:t>
            </a:r>
            <a:r>
              <a:rPr lang="ru-RU" u="sng" smtClean="0"/>
              <a:t>.</a:t>
            </a:r>
          </a:p>
        </p:txBody>
      </p:sp>
      <p:pic>
        <p:nvPicPr>
          <p:cNvPr id="16386" name="Picture 2" descr="C:\Users\Lenovo\Desktop\дружба1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304800" y="1447800"/>
            <a:ext cx="1971675" cy="2133600"/>
          </a:xfrm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16387" name="Picture 3" descr="C:\Users\Lenovo\Desktop\дружба2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19400" y="1981200"/>
            <a:ext cx="2466975" cy="1847850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16388" name="Picture 4" descr="C:\Users\Lenovo\Desktop\дружба3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04800" y="4419600"/>
            <a:ext cx="2143125" cy="2133600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16389" name="Picture 5" descr="C:\Users\Lenovo\Desktop\дружба5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286000" y="4800600"/>
            <a:ext cx="2619375" cy="1743075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16390" name="Picture 6" descr="C:\Users\Lenovo\Desktop\дружба4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096000" y="1600200"/>
            <a:ext cx="1885950" cy="1828801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r>
              <a:rPr lang="ru-RU" u="sng" smtClean="0"/>
              <a:t>Главный закон дружбы.</a:t>
            </a:r>
          </a:p>
        </p:txBody>
      </p:sp>
      <p:sp>
        <p:nvSpPr>
          <p:cNvPr id="9219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ru-RU" sz="2000" b="1" i="1" smtClean="0"/>
              <a:t>1) </a:t>
            </a:r>
            <a:r>
              <a:rPr lang="ru-RU" sz="2000" b="1" smtClean="0"/>
              <a:t>Один за всех,  и все за одного.</a:t>
            </a:r>
          </a:p>
          <a:p>
            <a:pPr>
              <a:buFontTx/>
              <a:buNone/>
            </a:pPr>
            <a:r>
              <a:rPr lang="ru-RU" sz="2000" b="1" smtClean="0"/>
              <a:t>2) Дружите, не обижайте друзей и всех, кто вас окружает.</a:t>
            </a:r>
          </a:p>
          <a:p>
            <a:pPr>
              <a:buFontTx/>
              <a:buNone/>
            </a:pPr>
            <a:r>
              <a:rPr lang="ru-RU" sz="2000" b="1" smtClean="0"/>
              <a:t>3) Уважайте друг друга и помогайте друг другу.</a:t>
            </a:r>
          </a:p>
          <a:p>
            <a:pPr>
              <a:buFontTx/>
              <a:buNone/>
            </a:pPr>
            <a:r>
              <a:rPr lang="ru-RU" sz="2000" b="1" smtClean="0"/>
              <a:t>4) Радуйтесь вместе с друзьями.</a:t>
            </a:r>
          </a:p>
          <a:p>
            <a:pPr>
              <a:buFontTx/>
              <a:buNone/>
            </a:pPr>
            <a:r>
              <a:rPr lang="ru-RU" sz="2000" b="1" smtClean="0"/>
              <a:t>5) В беде не оставляйте  друзей, не подводите их,</a:t>
            </a:r>
          </a:p>
          <a:p>
            <a:pPr>
              <a:buFontTx/>
              <a:buNone/>
            </a:pPr>
            <a:r>
              <a:rPr lang="ru-RU" sz="2000" b="1" smtClean="0"/>
              <a:t>    не обманывайте, не нарушайте </a:t>
            </a:r>
          </a:p>
          <a:p>
            <a:pPr>
              <a:buFontTx/>
              <a:buNone/>
            </a:pPr>
            <a:r>
              <a:rPr lang="ru-RU" sz="2000" b="1" smtClean="0"/>
              <a:t>    своих обещаний.</a:t>
            </a:r>
          </a:p>
          <a:p>
            <a:pPr>
              <a:buFontTx/>
              <a:buNone/>
            </a:pPr>
            <a:r>
              <a:rPr lang="ru-RU" sz="2000" b="1" smtClean="0"/>
              <a:t>6) Берегите друзей, </a:t>
            </a:r>
          </a:p>
          <a:p>
            <a:pPr>
              <a:buFontTx/>
              <a:buNone/>
            </a:pPr>
            <a:r>
              <a:rPr lang="ru-RU" sz="2000" b="1" smtClean="0"/>
              <a:t>   ведь друга потерять легко.</a:t>
            </a:r>
          </a:p>
          <a:p>
            <a:pPr>
              <a:buFontTx/>
              <a:buNone/>
            </a:pPr>
            <a:r>
              <a:rPr lang="ru-RU" sz="2000" b="1" smtClean="0"/>
              <a:t>7) Старый друг лучше новых двух.</a:t>
            </a:r>
          </a:p>
          <a:p>
            <a:pPr>
              <a:buFontTx/>
              <a:buNone/>
            </a:pPr>
            <a:r>
              <a:rPr lang="ru-RU" sz="2000" b="1" smtClean="0"/>
              <a:t> </a:t>
            </a:r>
          </a:p>
          <a:p>
            <a:pPr>
              <a:buFontTx/>
              <a:buNone/>
            </a:pPr>
            <a:endParaRPr lang="ru-RU" sz="2800" b="1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u="sng" smtClean="0"/>
              <a:t>Представление работ групп.</a:t>
            </a:r>
          </a:p>
        </p:txBody>
      </p:sp>
      <p:sp>
        <p:nvSpPr>
          <p:cNvPr id="1024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smtClean="0"/>
              <a:t>Объединение  страниц  книг</a:t>
            </a:r>
          </a:p>
          <a:p>
            <a:r>
              <a:rPr lang="ru-RU" b="1" smtClean="0"/>
              <a:t>Обсуждение результатов</a:t>
            </a:r>
          </a:p>
          <a:p>
            <a:r>
              <a:rPr lang="ru-RU" b="1" smtClean="0"/>
              <a:t>Подведение итогов</a:t>
            </a:r>
          </a:p>
          <a:p>
            <a:pPr>
              <a:buFontTx/>
              <a:buNone/>
            </a:pPr>
            <a:r>
              <a:rPr lang="ru-RU" sz="2400" smtClean="0"/>
              <a:t>    (Выставка книг)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355</Words>
  <Application>Microsoft PowerPoint</Application>
  <PresentationFormat>Экран (4:3)</PresentationFormat>
  <Paragraphs>85</Paragraphs>
  <Slides>13</Slides>
  <Notes>13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Оформление по умолчанию</vt:lpstr>
      <vt:lpstr>ДРУЖБА</vt:lpstr>
      <vt:lpstr>Проблема урока</vt:lpstr>
      <vt:lpstr>С т и х    о   д р у ж б е.</vt:lpstr>
      <vt:lpstr>План работы в группе Создание страниц книги  по заданной схеме:</vt:lpstr>
      <vt:lpstr>Закончи предложение…</vt:lpstr>
      <vt:lpstr>Собери пословицы!!!</vt:lpstr>
      <vt:lpstr>Выбор иллюстраций к литературному произведению о дружбе.</vt:lpstr>
      <vt:lpstr>Главный закон дружбы.</vt:lpstr>
      <vt:lpstr>Представление работ групп.</vt:lpstr>
      <vt:lpstr>Завершающий этап анкетирование</vt:lpstr>
      <vt:lpstr>Сквозная идея</vt:lpstr>
      <vt:lpstr>Домашнее задание:</vt:lpstr>
      <vt:lpstr>Спасибо за урок!!!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cp:lastModifiedBy/>
  <cp:revision>1</cp:revision>
  <dcterms:created xsi:type="dcterms:W3CDTF">2013-01-24T15:42:20Z</dcterms:created>
  <dcterms:modified xsi:type="dcterms:W3CDTF">2013-01-24T15:44:32Z</dcterms:modified>
</cp:coreProperties>
</file>