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BAF1"/>
    <a:srgbClr val="EEB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9DD31-C7A3-41E9-BC36-208103FBF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993590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99674-347B-4A77-8C01-C29D5D7A8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46700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EF4AB-890E-41DB-8AFD-F285B0498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28174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BFE6A-4D32-4C85-A380-7FA06BAF3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3932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FC5BB-5851-4733-967B-98D41E9BE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6130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CD052-CA22-4723-A320-744128BFB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3759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39EFE-9C87-412B-A5A1-F4D7C03DB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54482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B4A65-8EF2-4158-BAEF-EAEBB38C9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22860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12807-623F-430A-A42B-269BD9703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66641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CB841-A469-417C-97D2-0E5E810DA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077400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BB17D-5D70-4643-9F15-E61956A1B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835362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4F702-150D-4525-9784-8B69F1431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65630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3A964-00BC-4270-9E01-B32901781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38557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805C7-ABBF-4E0B-A39A-F86F8D494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91084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59401B7-1E54-4A25-BA85-ECC52EB97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6" grpId="1"/>
      <p:bldP spid="1027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27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10.jpeg"/><Relationship Id="rId3" Type="http://schemas.openxmlformats.org/officeDocument/2006/relationships/image" Target="../media/image13.jpeg"/><Relationship Id="rId7" Type="http://schemas.openxmlformats.org/officeDocument/2006/relationships/image" Target="../media/image17.wmf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713"/>
            <a:ext cx="7772400" cy="1223962"/>
          </a:xfrm>
        </p:spPr>
        <p:txBody>
          <a:bodyPr/>
          <a:lstStyle/>
          <a:p>
            <a:pPr eaLnBrk="1" hangingPunct="1"/>
            <a:r>
              <a:rPr lang="ru-RU" sz="2000" b="1" smtClean="0"/>
              <a:t>Согласные звуки </a:t>
            </a:r>
            <a:r>
              <a:rPr lang="en-US" sz="2000" b="1" smtClean="0"/>
              <a:t>[</a:t>
            </a:r>
            <a:r>
              <a:rPr lang="ru-RU" sz="2000" b="1" smtClean="0"/>
              <a:t>р</a:t>
            </a:r>
            <a:r>
              <a:rPr lang="en-US" sz="2000" b="1" smtClean="0"/>
              <a:t>]</a:t>
            </a:r>
            <a:r>
              <a:rPr lang="ru-RU" sz="2000" b="1" smtClean="0"/>
              <a:t>,</a:t>
            </a:r>
            <a:r>
              <a:rPr lang="en-US" sz="2000" b="1" smtClean="0"/>
              <a:t>[</a:t>
            </a:r>
            <a:r>
              <a:rPr lang="ru-RU" sz="2000" b="1" smtClean="0"/>
              <a:t>р</a:t>
            </a:r>
            <a:r>
              <a:rPr lang="en-US" sz="2000" b="1" smtClean="0"/>
              <a:t>`]</a:t>
            </a:r>
            <a:r>
              <a:rPr lang="ru-RU" sz="2000" b="1" smtClean="0"/>
              <a:t>. Буквы Р, р.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00213"/>
            <a:ext cx="6400800" cy="4105275"/>
          </a:xfrm>
        </p:spPr>
        <p:txBody>
          <a:bodyPr/>
          <a:lstStyle/>
          <a:p>
            <a:pPr algn="l" eaLnBrk="1" hangingPunct="1"/>
            <a:r>
              <a:rPr lang="ru-RU" sz="1400" b="1" smtClean="0"/>
              <a:t>Цель:</a:t>
            </a:r>
          </a:p>
          <a:p>
            <a:pPr algn="l" eaLnBrk="1" hangingPunct="1"/>
            <a:r>
              <a:rPr lang="ru-RU" sz="1400" smtClean="0"/>
              <a:t>1.Познакомитьс согласным звуком и буквой Р,</a:t>
            </a:r>
          </a:p>
          <a:p>
            <a:pPr algn="l" eaLnBrk="1" hangingPunct="1"/>
            <a:r>
              <a:rPr lang="ru-RU" sz="1400" smtClean="0"/>
              <a:t>2.Учить различать звук твердый и мягкий.</a:t>
            </a:r>
          </a:p>
          <a:p>
            <a:pPr algn="l" eaLnBrk="1" hangingPunct="1"/>
            <a:r>
              <a:rPr lang="ru-RU" sz="1400" smtClean="0"/>
              <a:t>3. Развивать речь, память, мышление.</a:t>
            </a:r>
          </a:p>
          <a:p>
            <a:pPr algn="l" eaLnBrk="1" hangingPunct="1"/>
            <a:r>
              <a:rPr lang="ru-RU" sz="1400" smtClean="0"/>
              <a:t>4.Формировать навык звукобуквенного чтения.</a:t>
            </a:r>
          </a:p>
          <a:p>
            <a:pPr algn="l" eaLnBrk="1" hangingPunct="1"/>
            <a:r>
              <a:rPr lang="ru-RU" sz="1400" smtClean="0"/>
              <a:t>5. Воспитывать интерес к чтению, к книге.</a:t>
            </a:r>
          </a:p>
          <a:p>
            <a:pPr algn="l" eaLnBrk="1" hangingPunct="1"/>
            <a:r>
              <a:rPr lang="ru-RU" sz="1400" b="1" smtClean="0"/>
              <a:t>Оборудование:</a:t>
            </a:r>
          </a:p>
          <a:p>
            <a:pPr algn="l" eaLnBrk="1" hangingPunct="1"/>
            <a:r>
              <a:rPr lang="ru-RU" sz="1400" smtClean="0"/>
              <a:t>компьютер</a:t>
            </a:r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  <a:p>
            <a:pPr algn="l" eaLnBrk="1" hangingPunct="1"/>
            <a:endParaRPr lang="ru-RU" sz="1400" smtClean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000" smtClean="0"/>
              <a:t>IV</a:t>
            </a:r>
            <a:r>
              <a:rPr lang="ru-RU" sz="2000" b="1" smtClean="0"/>
              <a:t>. Закрепление изучаемого материала.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1943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1400" b="1" smtClean="0"/>
              <a:t>Чтение слов на стр.68-69 с пометами.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400" b="1" smtClean="0"/>
              <a:t>Чтение текста на стр.69.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1400" b="1" smtClean="0"/>
              <a:t>Слого - звуковой анализ слова «кактус»</a:t>
            </a:r>
          </a:p>
          <a:p>
            <a:pPr marL="609600" indent="-609600" eaLnBrk="1" hangingPunct="1">
              <a:buFontTx/>
              <a:buNone/>
            </a:pPr>
            <a:endParaRPr lang="ru-RU" sz="1400" b="1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425" y="1341438"/>
            <a:ext cx="1524000" cy="1925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11188" y="2565400"/>
            <a:ext cx="3168650" cy="719138"/>
          </a:xfrm>
          <a:prstGeom prst="rect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7"/>
          <p:cNvSpPr>
            <a:spLocks noChangeArrowheads="1"/>
          </p:cNvSpPr>
          <p:nvPr/>
        </p:nvSpPr>
        <p:spPr bwMode="auto">
          <a:xfrm>
            <a:off x="611188" y="2565400"/>
            <a:ext cx="914400" cy="719138"/>
          </a:xfrm>
          <a:prstGeom prst="rtTriangle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 flipH="1" flipV="1">
            <a:off x="611188" y="2565400"/>
            <a:ext cx="936625" cy="719138"/>
          </a:xfrm>
          <a:prstGeom prst="rtTriangle">
            <a:avLst/>
          </a:prstGeom>
          <a:solidFill>
            <a:srgbClr val="EEBCD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1547813" y="2565400"/>
            <a:ext cx="647700" cy="719138"/>
          </a:xfrm>
          <a:prstGeom prst="rect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10"/>
          <p:cNvSpPr>
            <a:spLocks noChangeArrowheads="1"/>
          </p:cNvSpPr>
          <p:nvPr/>
        </p:nvSpPr>
        <p:spPr bwMode="auto">
          <a:xfrm>
            <a:off x="2195513" y="2565400"/>
            <a:ext cx="914400" cy="719138"/>
          </a:xfrm>
          <a:prstGeom prst="rtTriangle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1"/>
          <p:cNvSpPr>
            <a:spLocks noChangeArrowheads="1"/>
          </p:cNvSpPr>
          <p:nvPr/>
        </p:nvSpPr>
        <p:spPr bwMode="auto">
          <a:xfrm flipH="1" flipV="1">
            <a:off x="2195513" y="2565400"/>
            <a:ext cx="863600" cy="719138"/>
          </a:xfrm>
          <a:prstGeom prst="rtTriangle">
            <a:avLst/>
          </a:prstGeom>
          <a:solidFill>
            <a:srgbClr val="EEBCD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539750" y="4797425"/>
            <a:ext cx="52482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4. Рассмотрите сюжетный рисунок на стр 68-69</a:t>
            </a:r>
          </a:p>
          <a:p>
            <a:pPr eaLnBrk="1" hangingPunct="1"/>
            <a:r>
              <a:rPr lang="ru-RU"/>
              <a:t>-В какой сказке этот рисунок?</a:t>
            </a:r>
          </a:p>
          <a:p>
            <a:pPr eaLnBrk="1" hangingPunct="1"/>
            <a:r>
              <a:rPr lang="ru-RU"/>
              <a:t>-Кто автор данной сказки?</a:t>
            </a:r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>
            <a:off x="971550" y="2420938"/>
            <a:ext cx="7143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14"/>
          <p:cNvSpPr>
            <a:spLocks noChangeShapeType="1"/>
          </p:cNvSpPr>
          <p:nvPr/>
        </p:nvSpPr>
        <p:spPr bwMode="auto">
          <a:xfrm>
            <a:off x="2195513" y="2420938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Александр Сергеевич Пушкин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4929188" cy="4852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78325"/>
          </a:xfrm>
        </p:spPr>
        <p:txBody>
          <a:bodyPr/>
          <a:lstStyle/>
          <a:p>
            <a:pPr algn="l" eaLnBrk="1" hangingPunct="1"/>
            <a:r>
              <a:rPr lang="ru-RU" sz="1600" smtClean="0"/>
              <a:t>Перечислите героев изображённых на рисунке.</a:t>
            </a:r>
            <a:br>
              <a:rPr lang="ru-RU" sz="1600" smtClean="0"/>
            </a:br>
            <a:r>
              <a:rPr lang="ru-RU" sz="1600" smtClean="0"/>
              <a:t>Назовите слова с буквой –Р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( море, рыбка, старик, старуха, корыто, ведро. ромашка, гроза. шторм, берег, тропинка, радуга, дерево)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213100"/>
            <a:ext cx="8229600" cy="29130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600" smtClean="0"/>
              <a:t>5. Дети, умеющие читать ,прочитывают –отрывок из сказки А.С. Пушкина « Сказка о рыбаке и рыбке.» на стр.68.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Нечитающие дети находят знакомые буквы. </a:t>
            </a: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algn="l" eaLnBrk="1" hangingPunct="1"/>
            <a:r>
              <a:rPr lang="ru-RU" sz="1800" smtClean="0"/>
              <a:t>6. Разучивание скороговорки.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Ра  -  ра-   ра-                          </a:t>
            </a:r>
            <a:r>
              <a:rPr lang="ru-RU" sz="1600" smtClean="0"/>
              <a:t>начинается игра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Ры -   ры-  ры -                        </a:t>
            </a:r>
            <a:r>
              <a:rPr lang="ru-RU" sz="1600" smtClean="0"/>
              <a:t>у мальчика шары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Ро-   ро-    ро -                         </a:t>
            </a:r>
            <a:r>
              <a:rPr lang="ru-RU" sz="1600" smtClean="0"/>
              <a:t>у нас новое ведро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Ру-   ру-    ру -                          </a:t>
            </a:r>
            <a:r>
              <a:rPr lang="ru-RU" sz="1600" smtClean="0"/>
              <a:t>продолжаем мы игру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Ре -   ре-   ре -                         </a:t>
            </a:r>
            <a:r>
              <a:rPr lang="ru-RU" sz="1600" smtClean="0"/>
              <a:t>стоит домик на горе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Ри-    ри-   ри-                          </a:t>
            </a:r>
            <a:r>
              <a:rPr lang="ru-RU" sz="1600" smtClean="0"/>
              <a:t>на ветках снегири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Ар-   ар-    ар-                          </a:t>
            </a:r>
            <a:r>
              <a:rPr lang="ru-RU" sz="1600" smtClean="0"/>
              <a:t>кипит наш самовар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Ор-   ор-    ор-                         </a:t>
            </a:r>
            <a:r>
              <a:rPr lang="ru-RU" sz="1600" smtClean="0"/>
              <a:t>созрел наш помидор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Ра-   ра-     ра-                         </a:t>
            </a:r>
            <a:r>
              <a:rPr lang="ru-RU" sz="1600" smtClean="0"/>
              <a:t>у мышки есть нора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Ре-    ре-    ре-                         </a:t>
            </a:r>
            <a:r>
              <a:rPr lang="ru-RU" sz="1600" smtClean="0"/>
              <a:t>носим воду мы в ведре</a:t>
            </a:r>
            <a:r>
              <a:rPr lang="ru-RU" sz="2800" smtClean="0"/>
              <a:t>.</a:t>
            </a:r>
          </a:p>
          <a:p>
            <a:pPr eaLnBrk="1" hangingPunct="1"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000" smtClean="0"/>
              <a:t>V</a:t>
            </a:r>
            <a:r>
              <a:rPr lang="ru-RU" sz="2000" smtClean="0"/>
              <a:t>. Итог урока.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Я знаю букву</a:t>
            </a:r>
            <a:r>
              <a:rPr lang="ru-RU" sz="2000" smtClean="0"/>
              <a:t>    -     </a:t>
            </a:r>
            <a:r>
              <a:rPr lang="ru-RU" sz="2000" b="1" smtClean="0"/>
              <a:t>Р  ( ЭР)</a:t>
            </a:r>
          </a:p>
          <a:p>
            <a:pPr eaLnBrk="1" hangingPunct="1">
              <a:buFontTx/>
              <a:buNone/>
            </a:pPr>
            <a:r>
              <a:rPr lang="ru-RU" sz="2000" b="1" smtClean="0"/>
              <a:t>Я знаю звук </a:t>
            </a:r>
            <a:r>
              <a:rPr lang="en-US" sz="2000" b="1" smtClean="0"/>
              <a:t>[ </a:t>
            </a:r>
            <a:r>
              <a:rPr lang="ru-RU" sz="2000" b="1" smtClean="0"/>
              <a:t>р</a:t>
            </a:r>
            <a:r>
              <a:rPr lang="en-US" sz="2000" b="1" smtClean="0"/>
              <a:t>] – </a:t>
            </a:r>
            <a:r>
              <a:rPr lang="ru-RU" sz="2000" b="1" smtClean="0"/>
              <a:t>согласный , звонкий , твёрдый и мягкий.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Ход урока.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 eaLnBrk="1" hangingPunct="1">
              <a:buFontTx/>
              <a:buAutoNum type="romanUcPeriod"/>
            </a:pPr>
            <a:r>
              <a:rPr lang="ru-RU" sz="1600" smtClean="0"/>
              <a:t>Мобилизующая часть урока.</a:t>
            </a:r>
          </a:p>
          <a:p>
            <a:pPr marL="812800" indent="-812800" eaLnBrk="1" hangingPunct="1">
              <a:buFontTx/>
              <a:buChar char="-"/>
            </a:pPr>
            <a:r>
              <a:rPr lang="ru-RU" sz="1600" i="1" smtClean="0"/>
              <a:t>Долгожданный дан звонок-</a:t>
            </a:r>
          </a:p>
          <a:p>
            <a:pPr marL="812800" indent="-812800" eaLnBrk="1" hangingPunct="1">
              <a:buFontTx/>
              <a:buChar char="-"/>
            </a:pPr>
            <a:r>
              <a:rPr lang="ru-RU" sz="1600" i="1" smtClean="0"/>
              <a:t>Начинается урок!</a:t>
            </a:r>
          </a:p>
          <a:p>
            <a:pPr marL="812800" indent="-812800" eaLnBrk="1" hangingPunct="1">
              <a:buFontTx/>
              <a:buNone/>
            </a:pPr>
            <a:endParaRPr lang="ru-RU" sz="1600" i="1" smtClean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marL="1117600" indent="-1117600" eaLnBrk="1" hangingPunct="1"/>
            <a:r>
              <a:rPr lang="ru-RU" sz="2400" b="1" smtClean="0"/>
              <a:t>Проверка домашнего задания.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725738" y="1600200"/>
            <a:ext cx="641826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Ната и Лина - ………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У Алины кукла.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У Наты скакалка.              </a:t>
            </a:r>
          </a:p>
        </p:txBody>
      </p:sp>
      <p:pic>
        <p:nvPicPr>
          <p:cNvPr id="4100" name="Picture 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00200"/>
            <a:ext cx="2079625" cy="1468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8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141663"/>
            <a:ext cx="1296988" cy="1323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9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868863"/>
            <a:ext cx="1223963" cy="1223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9" presetClass="exit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8" grpId="1"/>
      <p:bldP spid="4099" grpId="0" build="p"/>
      <p:bldP spid="4099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1600" smtClean="0"/>
              <a:t>II</a:t>
            </a:r>
            <a:r>
              <a:rPr lang="ru-RU" sz="1600" smtClean="0"/>
              <a:t>. Работа по теме урока.</a:t>
            </a:r>
            <a:br>
              <a:rPr lang="ru-RU" sz="1600" smtClean="0"/>
            </a:br>
            <a:r>
              <a:rPr lang="ru-RU" sz="1600" smtClean="0"/>
              <a:t>1.Слоговая разминка.</a:t>
            </a: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  </a:t>
            </a:r>
            <a:r>
              <a:rPr lang="ru-RU" sz="1600" smtClean="0"/>
              <a:t>  </a:t>
            </a:r>
            <a:endParaRPr lang="ru-RU" sz="280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08400" y="1196975"/>
            <a:ext cx="1468438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6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125538"/>
            <a:ext cx="1468437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8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860800"/>
            <a:ext cx="1468438" cy="137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10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196975"/>
            <a:ext cx="1468437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96975"/>
            <a:ext cx="14684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25538"/>
            <a:ext cx="14684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860800"/>
            <a:ext cx="14684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860800"/>
            <a:ext cx="14684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860800"/>
            <a:ext cx="14684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860800"/>
            <a:ext cx="14684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4" name="Text Box 27"/>
          <p:cNvSpPr txBox="1">
            <a:spLocks noChangeArrowheads="1"/>
          </p:cNvSpPr>
          <p:nvPr/>
        </p:nvSpPr>
        <p:spPr bwMode="auto">
          <a:xfrm>
            <a:off x="1042988" y="2349500"/>
            <a:ext cx="538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ка</a:t>
            </a:r>
          </a:p>
        </p:txBody>
      </p:sp>
      <p:sp>
        <p:nvSpPr>
          <p:cNvPr id="5135" name="Text Box 28"/>
          <p:cNvSpPr txBox="1">
            <a:spLocks noChangeArrowheads="1"/>
          </p:cNvSpPr>
          <p:nvPr/>
        </p:nvSpPr>
        <p:spPr bwMode="auto">
          <a:xfrm>
            <a:off x="2700338" y="2349500"/>
            <a:ext cx="812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то</a:t>
            </a:r>
          </a:p>
        </p:txBody>
      </p:sp>
      <p:sp>
        <p:nvSpPr>
          <p:cNvPr id="5136" name="Text Box 29"/>
          <p:cNvSpPr txBox="1">
            <a:spLocks noChangeArrowheads="1"/>
          </p:cNvSpPr>
          <p:nvPr/>
        </p:nvSpPr>
        <p:spPr bwMode="auto">
          <a:xfrm>
            <a:off x="4427538" y="2349500"/>
            <a:ext cx="7667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лу</a:t>
            </a:r>
          </a:p>
        </p:txBody>
      </p:sp>
      <p:sp>
        <p:nvSpPr>
          <p:cNvPr id="5137" name="Text Box 30"/>
          <p:cNvSpPr txBox="1">
            <a:spLocks noChangeArrowheads="1"/>
          </p:cNvSpPr>
          <p:nvPr/>
        </p:nvSpPr>
        <p:spPr bwMode="auto">
          <a:xfrm>
            <a:off x="6084888" y="2276475"/>
            <a:ext cx="774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на</a:t>
            </a:r>
          </a:p>
        </p:txBody>
      </p:sp>
      <p:sp>
        <p:nvSpPr>
          <p:cNvPr id="5138" name="Text Box 31"/>
          <p:cNvSpPr txBox="1">
            <a:spLocks noChangeArrowheads="1"/>
          </p:cNvSpPr>
          <p:nvPr/>
        </p:nvSpPr>
        <p:spPr bwMode="auto">
          <a:xfrm>
            <a:off x="7956550" y="2349500"/>
            <a:ext cx="663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су</a:t>
            </a:r>
          </a:p>
        </p:txBody>
      </p:sp>
      <p:sp>
        <p:nvSpPr>
          <p:cNvPr id="5139" name="Text Box 32"/>
          <p:cNvSpPr txBox="1">
            <a:spLocks noChangeArrowheads="1"/>
          </p:cNvSpPr>
          <p:nvPr/>
        </p:nvSpPr>
        <p:spPr bwMode="auto">
          <a:xfrm>
            <a:off x="755650" y="5084763"/>
            <a:ext cx="641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ку</a:t>
            </a:r>
          </a:p>
        </p:txBody>
      </p:sp>
      <p:sp>
        <p:nvSpPr>
          <p:cNvPr id="5140" name="Text Box 33"/>
          <p:cNvSpPr txBox="1">
            <a:spLocks noChangeArrowheads="1"/>
          </p:cNvSpPr>
          <p:nvPr/>
        </p:nvSpPr>
        <p:spPr bwMode="auto">
          <a:xfrm>
            <a:off x="2916238" y="5084763"/>
            <a:ext cx="7413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ти</a:t>
            </a:r>
          </a:p>
        </p:txBody>
      </p:sp>
      <p:sp>
        <p:nvSpPr>
          <p:cNvPr id="5141" name="Text Box 34"/>
          <p:cNvSpPr txBox="1">
            <a:spLocks noChangeArrowheads="1"/>
          </p:cNvSpPr>
          <p:nvPr/>
        </p:nvSpPr>
        <p:spPr bwMode="auto">
          <a:xfrm>
            <a:off x="4643438" y="5084763"/>
            <a:ext cx="703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но</a:t>
            </a:r>
          </a:p>
        </p:txBody>
      </p:sp>
      <p:sp>
        <p:nvSpPr>
          <p:cNvPr id="5142" name="Text Box 35"/>
          <p:cNvSpPr txBox="1">
            <a:spLocks noChangeArrowheads="1"/>
          </p:cNvSpPr>
          <p:nvPr/>
        </p:nvSpPr>
        <p:spPr bwMode="auto">
          <a:xfrm>
            <a:off x="6300788" y="5084763"/>
            <a:ext cx="5381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ко</a:t>
            </a:r>
          </a:p>
        </p:txBody>
      </p:sp>
      <p:sp>
        <p:nvSpPr>
          <p:cNvPr id="5143" name="Text Box 36"/>
          <p:cNvSpPr txBox="1">
            <a:spLocks noChangeArrowheads="1"/>
          </p:cNvSpPr>
          <p:nvPr/>
        </p:nvSpPr>
        <p:spPr bwMode="auto">
          <a:xfrm>
            <a:off x="8080375" y="5084763"/>
            <a:ext cx="57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/>
              <a:t>ны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3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Rectangle 1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5725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038600" cy="58658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600" smtClean="0"/>
              <a:t>2.Как рычит собака?</a:t>
            </a:r>
          </a:p>
          <a:p>
            <a:pPr eaLnBrk="1" hangingPunct="1">
              <a:buFontTx/>
              <a:buNone/>
            </a:pPr>
            <a:endParaRPr lang="ru-RU" sz="1600" smtClean="0"/>
          </a:p>
          <a:p>
            <a:pPr eaLnBrk="1" hangingPunct="1">
              <a:buFontTx/>
              <a:buNone/>
            </a:pPr>
            <a:endParaRPr lang="ru-RU" sz="1600" smtClean="0"/>
          </a:p>
        </p:txBody>
      </p:sp>
      <p:pic>
        <p:nvPicPr>
          <p:cNvPr id="6148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620713"/>
            <a:ext cx="1700213" cy="1736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Text Box 9"/>
          <p:cNvSpPr txBox="1">
            <a:spLocks noChangeArrowheads="1"/>
          </p:cNvSpPr>
          <p:nvPr/>
        </p:nvSpPr>
        <p:spPr bwMode="auto">
          <a:xfrm>
            <a:off x="2484438" y="1989138"/>
            <a:ext cx="30241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/>
              <a:t>Р- р – р- р……</a:t>
            </a: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179388" y="2852738"/>
            <a:ext cx="4281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3.Назовите одинаковый звук в словах.</a:t>
            </a:r>
          </a:p>
          <a:p>
            <a:pPr eaLnBrk="1" hangingPunct="1"/>
            <a:endParaRPr lang="ru-RU"/>
          </a:p>
        </p:txBody>
      </p:sp>
      <p:pic>
        <p:nvPicPr>
          <p:cNvPr id="6151" name="Picture 11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933825"/>
            <a:ext cx="1824038" cy="1689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933825"/>
            <a:ext cx="13906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933825"/>
            <a:ext cx="17335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05263"/>
            <a:ext cx="15144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18"/>
          <p:cNvSpPr>
            <a:spLocks noChangeArrowheads="1"/>
          </p:cNvSpPr>
          <p:nvPr/>
        </p:nvSpPr>
        <p:spPr bwMode="auto">
          <a:xfrm>
            <a:off x="0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6156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05263"/>
            <a:ext cx="16192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58" name="Group 30"/>
          <p:cNvGraphicFramePr>
            <a:graphicFrameLocks noGrp="1"/>
          </p:cNvGraphicFramePr>
          <p:nvPr/>
        </p:nvGraphicFramePr>
        <p:xfrm>
          <a:off x="0" y="2543175"/>
          <a:ext cx="208002" cy="1246188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1246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9" name="Rectangle 29"/>
          <p:cNvSpPr>
            <a:spLocks noChangeArrowheads="1"/>
          </p:cNvSpPr>
          <p:nvPr/>
        </p:nvSpPr>
        <p:spPr bwMode="auto">
          <a:xfrm>
            <a:off x="0" y="3789363"/>
            <a:ext cx="231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r>
              <a:rPr lang="ru-RU" sz="200">
                <a:solidFill>
                  <a:srgbClr val="000000"/>
                </a:solidFill>
                <a:cs typeface="Times New Roman" pitchFamily="18" charset="0"/>
              </a:rPr>
              <a:t>■</a:t>
            </a:r>
            <a:r>
              <a:rPr lang="ru-RU" sz="900"/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3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1600" smtClean="0"/>
              <a:t>4. Учитель демонстрирует русскую и славянскую букву Р.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7931150" cy="4929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6000" smtClean="0"/>
              <a:t>      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052513"/>
            <a:ext cx="2952750" cy="280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231775" y="4365625"/>
            <a:ext cx="32893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Произнесите этот звук. </a:t>
            </a:r>
          </a:p>
          <a:p>
            <a:pPr eaLnBrk="1" hangingPunct="1"/>
            <a:r>
              <a:rPr lang="ru-RU"/>
              <a:t>-Какой он? Почему?</a:t>
            </a:r>
          </a:p>
          <a:p>
            <a:pPr eaLnBrk="1" hangingPunct="1"/>
            <a:r>
              <a:rPr lang="ru-RU"/>
              <a:t>-Звонко или глухо он звучит?</a:t>
            </a:r>
          </a:p>
          <a:p>
            <a:pPr eaLnBrk="1" hangingPunct="1"/>
            <a:r>
              <a:rPr lang="ru-RU"/>
              <a:t>Вывод: согласный, звонкий..</a:t>
            </a:r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3995738" y="1376363"/>
            <a:ext cx="4224337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5000"/>
              <a:t>Р р-</a:t>
            </a:r>
            <a:r>
              <a:rPr lang="ru-RU" sz="4000"/>
              <a:t>эр</a:t>
            </a:r>
            <a:endParaRPr lang="ru-RU" sz="15000"/>
          </a:p>
        </p:txBody>
      </p:sp>
      <p:sp>
        <p:nvSpPr>
          <p:cNvPr id="7175" name="Line 24"/>
          <p:cNvSpPr>
            <a:spLocks noChangeShapeType="1"/>
          </p:cNvSpPr>
          <p:nvPr/>
        </p:nvSpPr>
        <p:spPr bwMode="auto">
          <a:xfrm>
            <a:off x="5867400" y="46529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25"/>
          <p:cNvSpPr>
            <a:spLocks noChangeShapeType="1"/>
          </p:cNvSpPr>
          <p:nvPr/>
        </p:nvSpPr>
        <p:spPr bwMode="auto">
          <a:xfrm>
            <a:off x="5795963" y="4652963"/>
            <a:ext cx="714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28"/>
          <p:cNvSpPr>
            <a:spLocks noChangeShapeType="1"/>
          </p:cNvSpPr>
          <p:nvPr/>
        </p:nvSpPr>
        <p:spPr bwMode="auto">
          <a:xfrm>
            <a:off x="7812088" y="46529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/>
          <a:lstStyle/>
          <a:p>
            <a:pPr algn="l" eaLnBrk="1" hangingPunct="1"/>
            <a:endParaRPr lang="ru-RU" sz="18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18487" cy="5792788"/>
          </a:xfrm>
        </p:spPr>
        <p:txBody>
          <a:bodyPr/>
          <a:lstStyle/>
          <a:p>
            <a:pPr eaLnBrk="1" hangingPunct="1"/>
            <a:r>
              <a:rPr lang="ru-RU" sz="2000" b="1" smtClean="0"/>
              <a:t>5.Работа по учебнику на стр.69.</a:t>
            </a:r>
          </a:p>
          <a:p>
            <a:pPr eaLnBrk="1" hangingPunct="1"/>
            <a:r>
              <a:rPr lang="ru-RU" smtClean="0"/>
              <a:t> </a:t>
            </a:r>
            <a:r>
              <a:rPr lang="ru-RU" sz="2000" smtClean="0"/>
              <a:t>Слого- звуковой анализ слова </a:t>
            </a:r>
            <a:r>
              <a:rPr lang="ru-RU" sz="2000" b="1" i="1" smtClean="0"/>
              <a:t>забор , дверь</a:t>
            </a:r>
          </a:p>
          <a:p>
            <a:pPr eaLnBrk="1" hangingPunct="1"/>
            <a:r>
              <a:rPr lang="ru-RU" sz="2000" smtClean="0"/>
              <a:t>-Произнесите отчетливо последний звук в этом слове.</a:t>
            </a:r>
          </a:p>
          <a:p>
            <a:pPr eaLnBrk="1" hangingPunct="1"/>
            <a:r>
              <a:rPr lang="ru-RU" sz="2000" smtClean="0"/>
              <a:t>-Какой он : твёрдый или мягкий?</a:t>
            </a:r>
            <a:endParaRPr lang="ru-RU" smtClean="0"/>
          </a:p>
          <a:p>
            <a:pPr eaLnBrk="1" hangingPunct="1">
              <a:buFontTx/>
              <a:buNone/>
            </a:pPr>
            <a:r>
              <a:rPr lang="ru-RU" sz="2000" smtClean="0"/>
              <a:t> </a:t>
            </a:r>
          </a:p>
        </p:txBody>
      </p:sp>
      <p:sp>
        <p:nvSpPr>
          <p:cNvPr id="8196" name="Rectangle 13"/>
          <p:cNvSpPr>
            <a:spLocks noChangeArrowheads="1"/>
          </p:cNvSpPr>
          <p:nvPr/>
        </p:nvSpPr>
        <p:spPr bwMode="auto">
          <a:xfrm>
            <a:off x="539750" y="2781300"/>
            <a:ext cx="3384550" cy="719138"/>
          </a:xfrm>
          <a:prstGeom prst="rect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14"/>
          <p:cNvSpPr>
            <a:spLocks noChangeArrowheads="1"/>
          </p:cNvSpPr>
          <p:nvPr/>
        </p:nvSpPr>
        <p:spPr bwMode="auto">
          <a:xfrm>
            <a:off x="466725" y="2781300"/>
            <a:ext cx="1584325" cy="719138"/>
          </a:xfrm>
          <a:prstGeom prst="rtTriangle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15"/>
          <p:cNvSpPr>
            <a:spLocks noChangeArrowheads="1"/>
          </p:cNvSpPr>
          <p:nvPr/>
        </p:nvSpPr>
        <p:spPr bwMode="auto">
          <a:xfrm flipH="1" flipV="1">
            <a:off x="466725" y="2781300"/>
            <a:ext cx="1511300" cy="719138"/>
          </a:xfrm>
          <a:prstGeom prst="rtTriangle">
            <a:avLst/>
          </a:prstGeom>
          <a:solidFill>
            <a:srgbClr val="EEBCD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AutoShape 16"/>
          <p:cNvSpPr>
            <a:spLocks noChangeArrowheads="1"/>
          </p:cNvSpPr>
          <p:nvPr/>
        </p:nvSpPr>
        <p:spPr bwMode="auto">
          <a:xfrm>
            <a:off x="1979613" y="2781300"/>
            <a:ext cx="1368425" cy="719138"/>
          </a:xfrm>
          <a:prstGeom prst="rtTriangle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17"/>
          <p:cNvSpPr>
            <a:spLocks noChangeArrowheads="1"/>
          </p:cNvSpPr>
          <p:nvPr/>
        </p:nvSpPr>
        <p:spPr bwMode="auto">
          <a:xfrm flipH="1" flipV="1">
            <a:off x="1979613" y="2781300"/>
            <a:ext cx="1368425" cy="719138"/>
          </a:xfrm>
          <a:prstGeom prst="rtTriangle">
            <a:avLst/>
          </a:prstGeom>
          <a:solidFill>
            <a:srgbClr val="EEBCD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Rectangle 18"/>
          <p:cNvSpPr>
            <a:spLocks noChangeArrowheads="1"/>
          </p:cNvSpPr>
          <p:nvPr/>
        </p:nvSpPr>
        <p:spPr bwMode="auto">
          <a:xfrm>
            <a:off x="4932363" y="2781300"/>
            <a:ext cx="2519362" cy="647700"/>
          </a:xfrm>
          <a:prstGeom prst="rect">
            <a:avLst/>
          </a:prstGeom>
          <a:solidFill>
            <a:srgbClr val="ADBAF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AutoShape 19"/>
          <p:cNvSpPr>
            <a:spLocks noChangeArrowheads="1"/>
          </p:cNvSpPr>
          <p:nvPr/>
        </p:nvSpPr>
        <p:spPr bwMode="auto">
          <a:xfrm>
            <a:off x="5580063" y="2781300"/>
            <a:ext cx="914400" cy="647700"/>
          </a:xfrm>
          <a:prstGeom prst="rtTriangl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20"/>
          <p:cNvSpPr>
            <a:spLocks noChangeArrowheads="1"/>
          </p:cNvSpPr>
          <p:nvPr/>
        </p:nvSpPr>
        <p:spPr bwMode="auto">
          <a:xfrm flipH="1" flipV="1">
            <a:off x="5580063" y="2781300"/>
            <a:ext cx="936625" cy="647700"/>
          </a:xfrm>
          <a:prstGeom prst="rtTriangle">
            <a:avLst/>
          </a:prstGeom>
          <a:solidFill>
            <a:srgbClr val="EEBCD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Rectangle 21"/>
          <p:cNvSpPr>
            <a:spLocks noChangeArrowheads="1"/>
          </p:cNvSpPr>
          <p:nvPr/>
        </p:nvSpPr>
        <p:spPr bwMode="auto">
          <a:xfrm>
            <a:off x="6516688" y="2781300"/>
            <a:ext cx="914400" cy="6477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Line 22"/>
          <p:cNvSpPr>
            <a:spLocks noChangeShapeType="1"/>
          </p:cNvSpPr>
          <p:nvPr/>
        </p:nvSpPr>
        <p:spPr bwMode="auto">
          <a:xfrm>
            <a:off x="2555875" y="2565400"/>
            <a:ext cx="2159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Line 23"/>
          <p:cNvSpPr>
            <a:spLocks noChangeShapeType="1"/>
          </p:cNvSpPr>
          <p:nvPr/>
        </p:nvSpPr>
        <p:spPr bwMode="auto">
          <a:xfrm>
            <a:off x="5940425" y="2565400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sz="2000" smtClean="0"/>
              <a:t>6. Распознавание на слух звуков </a:t>
            </a:r>
            <a:r>
              <a:rPr lang="en-US" sz="2000" smtClean="0"/>
              <a:t>[</a:t>
            </a:r>
            <a:r>
              <a:rPr lang="ru-RU" sz="2000" smtClean="0"/>
              <a:t>р</a:t>
            </a:r>
            <a:r>
              <a:rPr lang="en-US" sz="2000" smtClean="0"/>
              <a:t>]</a:t>
            </a:r>
            <a:r>
              <a:rPr lang="ru-RU" sz="2000" smtClean="0"/>
              <a:t>, </a:t>
            </a:r>
            <a:r>
              <a:rPr lang="en-US" sz="2000" smtClean="0"/>
              <a:t>[</a:t>
            </a:r>
            <a:r>
              <a:rPr lang="ru-RU" sz="2000" smtClean="0"/>
              <a:t>р</a:t>
            </a:r>
            <a:r>
              <a:rPr lang="en-US" sz="2000" smtClean="0"/>
              <a:t>`]</a:t>
            </a:r>
            <a:r>
              <a:rPr lang="ru-RU" sz="2000" smtClean="0"/>
              <a:t>.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9219" name="Picture 4"/>
          <p:cNvPicPr>
            <a:picLocks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981075"/>
            <a:ext cx="2000250" cy="182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981075"/>
            <a:ext cx="1943100" cy="2087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1" name="Picture 8"/>
          <p:cNvPicPr>
            <a:picLocks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924175"/>
            <a:ext cx="1981200" cy="1800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10"/>
          <p:cNvPicPr>
            <a:picLocks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00338" y="3213100"/>
            <a:ext cx="1630362" cy="1655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3" name="Picture 12" descr="j033236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141663"/>
            <a:ext cx="18288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15113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412875"/>
            <a:ext cx="1763713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141663"/>
            <a:ext cx="21240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227" name="Object 16"/>
          <p:cNvGraphicFramePr>
            <a:graphicFrameLocks noChangeAspect="1"/>
          </p:cNvGraphicFramePr>
          <p:nvPr/>
        </p:nvGraphicFramePr>
        <p:xfrm>
          <a:off x="395288" y="4797425"/>
          <a:ext cx="168751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Документ" r:id="rId11" imgW="1687901" imgH="1751922" progId="Word.Document.8">
                  <p:embed/>
                </p:oleObj>
              </mc:Choice>
              <mc:Fallback>
                <p:oleObj name="Документ" r:id="rId11" imgW="1687901" imgH="1751922" progId="Word.Document.8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797425"/>
                        <a:ext cx="168751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8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941888"/>
            <a:ext cx="16192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b="1" smtClean="0"/>
              <a:t>7.Чтение слогов на стр. 69</a:t>
            </a:r>
            <a:br>
              <a:rPr lang="ru-RU" sz="2000" b="1" smtClean="0"/>
            </a:br>
            <a:r>
              <a:rPr lang="ru-RU" sz="2000" smtClean="0"/>
              <a:t>-В таком слоге звук </a:t>
            </a:r>
            <a:r>
              <a:rPr lang="en-US" sz="2000" smtClean="0"/>
              <a:t>[</a:t>
            </a:r>
            <a:r>
              <a:rPr lang="ru-RU" sz="2000" smtClean="0"/>
              <a:t>р</a:t>
            </a:r>
            <a:r>
              <a:rPr lang="en-US" sz="2000" smtClean="0"/>
              <a:t>`] </a:t>
            </a:r>
            <a:r>
              <a:rPr lang="ru-RU" sz="2000" smtClean="0"/>
              <a:t>мягкий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8.Физкультминутка </a:t>
            </a:r>
            <a:r>
              <a:rPr lang="ru-RU" sz="2000" smtClean="0"/>
              <a:t>.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По дорожке, по дорожке</a:t>
            </a:r>
          </a:p>
          <a:p>
            <a:pPr eaLnBrk="1" hangingPunct="1">
              <a:buFontTx/>
              <a:buNone/>
            </a:pPr>
            <a:r>
              <a:rPr lang="ru-RU" sz="1600" smtClean="0"/>
              <a:t>Скачем мы на правой ножке ( подскоки на правой ноге)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И по этой по дорожке </a:t>
            </a:r>
          </a:p>
          <a:p>
            <a:pPr eaLnBrk="1" hangingPunct="1">
              <a:buFontTx/>
              <a:buNone/>
            </a:pPr>
            <a:r>
              <a:rPr lang="ru-RU" sz="1600" smtClean="0"/>
              <a:t>Скачем мы на левой ножке .  ( подскоки на левой ноге)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По тропинке побежим ,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До лужайки добежим . ( бег на месте)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На лужайке, на лужайке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Мы попрыгаем как зайки. ( прыжки на месте на обеих ногах0</a:t>
            </a:r>
          </a:p>
          <a:p>
            <a:pPr eaLnBrk="1" hangingPunct="1">
              <a:buFontTx/>
              <a:buNone/>
            </a:pPr>
            <a:r>
              <a:rPr lang="ru-RU" sz="1600" smtClean="0"/>
              <a:t>Стоп. Немного отдохнём.</a:t>
            </a:r>
          </a:p>
          <a:p>
            <a:pPr eaLnBrk="1" hangingPunct="1">
              <a:buFontTx/>
              <a:buNone/>
            </a:pPr>
            <a:r>
              <a:rPr lang="ru-RU" sz="1600" smtClean="0"/>
              <a:t>И домой пешком пойдём. ( ходьба на месте)</a:t>
            </a:r>
          </a:p>
          <a:p>
            <a:pPr eaLnBrk="1" hangingPunct="1">
              <a:buFontTx/>
              <a:buNone/>
            </a:pPr>
            <a:endParaRPr lang="ru-RU" sz="160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1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4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7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0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3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6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9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5" dur="5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8" dur="5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1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  <p:bldP spid="35843" grpId="0" build="p"/>
      <p:bldP spid="35843" grpId="1" build="allAtOnce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491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Оформление по умолчанию</vt:lpstr>
      <vt:lpstr>Документ Microsoft Word</vt:lpstr>
      <vt:lpstr>Согласные звуки [р],[р`]. Буквы Р, р.</vt:lpstr>
      <vt:lpstr>Ход урока. </vt:lpstr>
      <vt:lpstr>Проверка домашнего задания. </vt:lpstr>
      <vt:lpstr>II. Работа по теме урока. 1.Слоговая разминка.</vt:lpstr>
      <vt:lpstr>Презентация PowerPoint</vt:lpstr>
      <vt:lpstr>4. Учитель демонстрирует русскую и славянскую букву Р.</vt:lpstr>
      <vt:lpstr>Презентация PowerPoint</vt:lpstr>
      <vt:lpstr>6. Распознавание на слух звуков [р], [р`]. </vt:lpstr>
      <vt:lpstr>7.Чтение слогов на стр. 69 -В таком слоге звук [р`] мягкий ?</vt:lpstr>
      <vt:lpstr>IV. Закрепление изучаемого материала.</vt:lpstr>
      <vt:lpstr>Александр Сергеевич Пушкин</vt:lpstr>
      <vt:lpstr>Перечислите героев изображённых на рисунке. Назовите слова с буквой –Р   ( море, рыбка, старик, старуха, корыто, ведро. ромашка, гроза. шторм, берег, тропинка, радуга, дерево)</vt:lpstr>
      <vt:lpstr>6. Разучивание скороговорки.</vt:lpstr>
      <vt:lpstr>V. Итог урока.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Согласные звуки [р],[р`]. Буквы Р, р.</dc:title>
  <dc:creator>1</dc:creator>
  <cp:lastModifiedBy>1 класс</cp:lastModifiedBy>
  <cp:revision>21</cp:revision>
  <dcterms:created xsi:type="dcterms:W3CDTF">2008-10-18T10:38:42Z</dcterms:created>
  <dcterms:modified xsi:type="dcterms:W3CDTF">2013-01-24T05:42:19Z</dcterms:modified>
</cp:coreProperties>
</file>