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0218"/>
    <a:srgbClr val="F333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0A2B7-97C3-49F0-8A5C-70DC702E0FBB}" type="datetimeFigureOut">
              <a:rPr lang="ru-RU" smtClean="0"/>
              <a:t>02.02.2012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61DE50-8E33-4ABE-AAEF-E6EF10790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997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61DE50-8E33-4ABE-AAEF-E6EF1079095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937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9F491-3D9A-4A09-B314-774B56ECDDCC}" type="datetimeFigureOut">
              <a:rPr lang="ru-RU" smtClean="0"/>
              <a:t>02.02.2012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3C1FE-7EE5-4AC4-B087-4D96E71E47C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9F491-3D9A-4A09-B314-774B56ECDDCC}" type="datetimeFigureOut">
              <a:rPr lang="ru-RU" smtClean="0"/>
              <a:t>02.02.2012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3C1FE-7EE5-4AC4-B087-4D96E71E47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9F491-3D9A-4A09-B314-774B56ECDDCC}" type="datetimeFigureOut">
              <a:rPr lang="ru-RU" smtClean="0"/>
              <a:t>02.02.2012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3C1FE-7EE5-4AC4-B087-4D96E71E47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9F491-3D9A-4A09-B314-774B56ECDDCC}" type="datetimeFigureOut">
              <a:rPr lang="ru-RU" smtClean="0"/>
              <a:t>02.02.2012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3C1FE-7EE5-4AC4-B087-4D96E71E47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9F491-3D9A-4A09-B314-774B56ECDDCC}" type="datetimeFigureOut">
              <a:rPr lang="ru-RU" smtClean="0"/>
              <a:t>02.02.2012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3C1FE-7EE5-4AC4-B087-4D96E71E47C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9F491-3D9A-4A09-B314-774B56ECDDCC}" type="datetimeFigureOut">
              <a:rPr lang="ru-RU" smtClean="0"/>
              <a:t>02.02.2012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3C1FE-7EE5-4AC4-B087-4D96E71E47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9F491-3D9A-4A09-B314-774B56ECDDCC}" type="datetimeFigureOut">
              <a:rPr lang="ru-RU" smtClean="0"/>
              <a:t>02.02.2012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3C1FE-7EE5-4AC4-B087-4D96E71E47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9F491-3D9A-4A09-B314-774B56ECDDCC}" type="datetimeFigureOut">
              <a:rPr lang="ru-RU" smtClean="0"/>
              <a:t>02.02.2012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3C1FE-7EE5-4AC4-B087-4D96E71E47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9F491-3D9A-4A09-B314-774B56ECDDCC}" type="datetimeFigureOut">
              <a:rPr lang="ru-RU" smtClean="0"/>
              <a:t>02.02.2012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3C1FE-7EE5-4AC4-B087-4D96E71E47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9F491-3D9A-4A09-B314-774B56ECDDCC}" type="datetimeFigureOut">
              <a:rPr lang="ru-RU" smtClean="0"/>
              <a:t>02.02.2012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3C1FE-7EE5-4AC4-B087-4D96E71E47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9F491-3D9A-4A09-B314-774B56ECDDCC}" type="datetimeFigureOut">
              <a:rPr lang="ru-RU" smtClean="0"/>
              <a:t>02.02.2012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A53C1FE-7EE5-4AC4-B087-4D96E71E47C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949F491-3D9A-4A09-B314-774B56ECDDCC}" type="datetimeFigureOut">
              <a:rPr lang="ru-RU" smtClean="0"/>
              <a:t>02.02.2012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A53C1FE-7EE5-4AC4-B087-4D96E71E47C9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412776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700" dirty="0"/>
              <a:t>Проблемная дискуссия </a:t>
            </a:r>
            <a:br>
              <a:rPr lang="ru-RU" sz="6700" dirty="0"/>
            </a:br>
            <a:r>
              <a:rPr lang="ru-RU" sz="6700" dirty="0"/>
              <a:t>Тема: Жить как люди </a:t>
            </a:r>
            <a:r>
              <a:rPr lang="ru-RU" dirty="0">
                <a:effectLst/>
              </a:rPr>
              <a:t> </a:t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852936"/>
            <a:ext cx="7854696" cy="1752600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sz="16000" i="1" dirty="0"/>
              <a:t>Теперь, когда мы научились летать по воздуху, как птицы, плавать под водой, как рыбы, нам не хватает только одного: научиться на Земле жить как люди.</a:t>
            </a:r>
            <a:r>
              <a:rPr lang="ru-RU" sz="16000" dirty="0"/>
              <a:t/>
            </a:r>
            <a:br>
              <a:rPr lang="ru-RU" sz="16000" dirty="0"/>
            </a:br>
            <a:r>
              <a:rPr lang="ru-RU" sz="16000" cap="small" dirty="0"/>
              <a:t>Бернард Шоу.</a:t>
            </a:r>
            <a:r>
              <a:rPr lang="ru-RU" sz="16000" dirty="0"/>
              <a:t/>
            </a:r>
            <a:br>
              <a:rPr lang="ru-RU" sz="16000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33542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358" y="213285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Четвертый этап.</a:t>
            </a:r>
            <a:br>
              <a:rPr lang="ru-RU" b="1" i="1" dirty="0" smtClean="0"/>
            </a:br>
            <a:r>
              <a:rPr lang="ru-RU" b="1" i="1" dirty="0" smtClean="0"/>
              <a:t> </a:t>
            </a:r>
            <a:r>
              <a:rPr lang="ru-RU" b="1" i="1" dirty="0"/>
              <a:t>Выбор решения и формулировка соглашения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06120" y="2132856"/>
            <a:ext cx="848308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волшебные вопросы: </a:t>
            </a:r>
            <a:endParaRPr lang="ru-RU" sz="4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</a:t>
            </a: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 что будет, если</a:t>
            </a: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...»,</a:t>
            </a:r>
          </a:p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«Это именно то, чего вы хотите?»</a:t>
            </a: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406120" y="1844824"/>
            <a:ext cx="8342344" cy="3744416"/>
          </a:xfrm>
          <a:prstGeom prst="horizontalScroll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52267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b="1" i="1" dirty="0"/>
              <a:t>Ситуации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904656"/>
          </a:xfrm>
        </p:spPr>
        <p:txBody>
          <a:bodyPr>
            <a:normAutofit/>
          </a:bodyPr>
          <a:lstStyle/>
          <a:p>
            <a:r>
              <a:rPr lang="ru-RU" b="1" dirty="0" smtClean="0"/>
              <a:t>Ситуация </a:t>
            </a:r>
            <a:r>
              <a:rPr lang="ru-RU" b="1" dirty="0"/>
              <a:t>1.</a:t>
            </a:r>
            <a:r>
              <a:rPr lang="ru-RU" dirty="0"/>
              <a:t> Ученик считает, , что учителя занижают оценки, и вовсе не потому, что ученик плохо готов к уроку, а по дисциплинарным, воспитательным соображениям </a:t>
            </a:r>
            <a:endParaRPr lang="ru-RU" dirty="0" smtClean="0"/>
          </a:p>
          <a:p>
            <a:r>
              <a:rPr lang="ru-RU" b="1" dirty="0" smtClean="0"/>
              <a:t>Ситуация </a:t>
            </a:r>
            <a:r>
              <a:rPr lang="ru-RU" b="1" dirty="0"/>
              <a:t>2.</a:t>
            </a:r>
            <a:r>
              <a:rPr lang="ru-RU" dirty="0"/>
              <a:t> Ученик считает, что ребята из класса посмеиваются над ним, незаслуженно придираются, говорят обидные слова, не хотят дружить с ним.</a:t>
            </a:r>
          </a:p>
          <a:p>
            <a:r>
              <a:rPr lang="ru-RU" b="1" dirty="0"/>
              <a:t>Ситуация 3.</a:t>
            </a:r>
            <a:r>
              <a:rPr lang="ru-RU" dirty="0"/>
              <a:t> Ученик считает, что родители его не понимают, больше времени уделяют его сестре (брату), хвалят сестру (брата), а к нему придираются, больше ругают, заставляют выполнять ту или иную работу по дому.</a:t>
            </a:r>
          </a:p>
          <a:p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  <p:sp>
        <p:nvSpPr>
          <p:cNvPr id="7" name="Вертикальный свиток 6"/>
          <p:cNvSpPr/>
          <p:nvPr/>
        </p:nvSpPr>
        <p:spPr>
          <a:xfrm>
            <a:off x="-118570" y="548680"/>
            <a:ext cx="9289032" cy="6192688"/>
          </a:xfrm>
          <a:prstGeom prst="verticalScroll">
            <a:avLst/>
          </a:prstGeom>
          <a:blipFill dpi="0" rotWithShape="1">
            <a:blip r:embed="rId2">
              <a:alphaModFix amt="37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11200"/>
                      </a14:imgEffect>
                    </a14:imgLayer>
                  </a14:imgProps>
                </a:ext>
              </a:extLst>
            </a:blip>
            <a:srcRect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9605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Примеры ситуаций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548680"/>
            <a:ext cx="8229600" cy="6480720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Посреди </a:t>
            </a:r>
            <a:r>
              <a:rPr lang="ru-RU" dirty="0"/>
              <a:t>улицы стоит в одиночестве малыш и плачет. Ваши действия?</a:t>
            </a:r>
          </a:p>
          <a:p>
            <a:pPr lvl="0"/>
            <a:r>
              <a:rPr lang="ru-RU" dirty="0"/>
              <a:t>В автобусе вам наступили на ногу. Что сделаете вы?</a:t>
            </a:r>
          </a:p>
          <a:p>
            <a:pPr lvl="0"/>
            <a:r>
              <a:rPr lang="ru-RU" dirty="0"/>
              <a:t>Во время урока кто-то обидел учительницу. Что предпримете вы?</a:t>
            </a:r>
          </a:p>
          <a:p>
            <a:pPr lvl="0"/>
            <a:r>
              <a:rPr lang="ru-RU" dirty="0" smtClean="0"/>
              <a:t>К </a:t>
            </a:r>
            <a:r>
              <a:rPr lang="ru-RU" dirty="0"/>
              <a:t>вам подошла знакомая и поздравила с днем рождения. Но она помнила только день, а месяц перепутала. Ваш ответ?</a:t>
            </a:r>
          </a:p>
          <a:p>
            <a:pPr lvl="0"/>
            <a:r>
              <a:rPr lang="ru-RU" dirty="0"/>
              <a:t>Если друг оказался вдруг и не друг, и не враг, а так... Как вы поступите?</a:t>
            </a:r>
          </a:p>
          <a:p>
            <a:pPr lvl="0"/>
            <a:r>
              <a:rPr lang="ru-RU" dirty="0"/>
              <a:t>Вы звоните другу по телефону. В ответ слышите голос его сестры: «Саша сказал, что его нет дома». Как вы к этому отнесетесь?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04887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0"/>
            <a:ext cx="9036496" cy="7029400"/>
          </a:xfrm>
        </p:spPr>
        <p:txBody>
          <a:bodyPr>
            <a:normAutofit fontScale="92500"/>
          </a:bodyPr>
          <a:lstStyle/>
          <a:p>
            <a:r>
              <a:rPr lang="ru-RU" b="1" i="1" dirty="0"/>
              <a:t>Ситуация 1: в семье</a:t>
            </a:r>
            <a:endParaRPr lang="ru-RU" dirty="0"/>
          </a:p>
          <a:p>
            <a:r>
              <a:rPr lang="ru-RU" dirty="0"/>
              <a:t>Мама увидела в окно, как ее дочь общается с Валей, о которой окружающие плохого мнения. Когда дочка вернулась домой, между ней и мамой состоялся разговор. Мама сказала, что она не хочет, чтобы ее дочь общалась с Валей, так как боится, что о ней (о дочке) станут говорить тоже плохо. Как поступить девочке? Что сказать в ответ?</a:t>
            </a:r>
          </a:p>
          <a:p>
            <a:r>
              <a:rPr lang="ru-RU" b="1" i="1" dirty="0"/>
              <a:t>Ситуация 2: в школе</a:t>
            </a:r>
            <a:endParaRPr lang="ru-RU" dirty="0"/>
          </a:p>
          <a:p>
            <a:r>
              <a:rPr lang="ru-RU" dirty="0"/>
              <a:t>Во время драки один парень случайно ударил другого, хотя удар предназначался не ему. Как поступить обиженному?</a:t>
            </a:r>
          </a:p>
          <a:p>
            <a:r>
              <a:rPr lang="ru-RU" b="1" i="1" dirty="0"/>
              <a:t>Ситуация 3: на улице</a:t>
            </a:r>
            <a:endParaRPr lang="ru-RU" dirty="0"/>
          </a:p>
          <a:p>
            <a:r>
              <a:rPr lang="ru-RU" dirty="0"/>
              <a:t>Девочка пришла в магазин и встала в очередь. Через некоторое время в магазин зашла пожилая женщина, явно не в настроении, поэтому вскоре раздались слова: «Что за молодежь пошла, ты им слово, а они тебе сто в ответ. Грубые, невоспитанные, места никогда не уступят. А вот мы совсем другими были». Как себя вести девочке?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61943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462" y="-25896"/>
            <a:ext cx="4743400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053" y="125944"/>
            <a:ext cx="47433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280218"/>
                </a:solidFill>
              </a:rPr>
              <a:t>Как корабль назовёте, </a:t>
            </a:r>
          </a:p>
          <a:p>
            <a:pPr algn="ctr"/>
            <a:r>
              <a:rPr lang="ru-RU" sz="3600" dirty="0" smtClean="0">
                <a:solidFill>
                  <a:srgbClr val="280218"/>
                </a:solidFill>
              </a:rPr>
              <a:t>Так он вас и повезёт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644008" y="1215689"/>
            <a:ext cx="469141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Нам жизнь дана</a:t>
            </a:r>
          </a:p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Для добрых дел.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39952" y="2996952"/>
            <a:ext cx="5463675" cy="34470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Пусть старость </a:t>
            </a:r>
          </a:p>
          <a:p>
            <a:pPr algn="ctr"/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 взрослым</a:t>
            </a:r>
          </a:p>
          <a:p>
            <a:pPr algn="ctr"/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не торопится,</a:t>
            </a:r>
          </a:p>
          <a:p>
            <a:pPr algn="ctr"/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 мудрость к юным </a:t>
            </a:r>
          </a:p>
          <a:p>
            <a:pPr algn="ctr"/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не опаздывает.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188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ИСТОРИЯ ВОПРОСА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4000" dirty="0"/>
              <a:t>«Нынешняя молодежь привыкла к роскоши. Она отличается дурными манерами, презирает авторитеты, не уважает старших. Дети спорят с родителями, жадно глотают еду и изводят учителя» </a:t>
            </a:r>
            <a:endParaRPr lang="en-US" sz="4000" dirty="0" smtClean="0"/>
          </a:p>
          <a:p>
            <a:r>
              <a:rPr lang="ru-RU" sz="4000" dirty="0" smtClean="0"/>
              <a:t>(</a:t>
            </a:r>
            <a:r>
              <a:rPr lang="ru-RU" sz="4000" b="1" dirty="0"/>
              <a:t>Сократ</a:t>
            </a:r>
            <a:r>
              <a:rPr lang="ru-RU" sz="4000" b="1" i="1" dirty="0"/>
              <a:t> (470-399 гг. до н. э.)).</a:t>
            </a:r>
            <a:endParaRPr lang="ru-RU" sz="4000" b="1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41907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/>
              <a:t>Историческая справка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20688"/>
            <a:ext cx="8229600" cy="4389120"/>
          </a:xfrm>
        </p:spPr>
        <p:txBody>
          <a:bodyPr>
            <a:noAutofit/>
          </a:bodyPr>
          <a:lstStyle/>
          <a:p>
            <a:r>
              <a:rPr lang="ru-RU" sz="2800" dirty="0" smtClean="0"/>
              <a:t>Во </a:t>
            </a:r>
            <a:r>
              <a:rPr lang="ru-RU" sz="2800" dirty="0"/>
              <a:t>Франции </a:t>
            </a:r>
            <a:r>
              <a:rPr lang="en-US" sz="2800" dirty="0" smtClean="0"/>
              <a:t>XVIII</a:t>
            </a:r>
            <a:r>
              <a:rPr lang="ru-RU" sz="2800" dirty="0"/>
              <a:t>-</a:t>
            </a:r>
            <a:r>
              <a:rPr lang="en-US" sz="2800" dirty="0"/>
              <a:t>XIX</a:t>
            </a:r>
            <a:r>
              <a:rPr lang="ru-RU" sz="2800" dirty="0"/>
              <a:t> веков </a:t>
            </a:r>
            <a:r>
              <a:rPr lang="ru-RU" sz="2800" dirty="0" smtClean="0"/>
              <a:t>жил князь </a:t>
            </a:r>
            <a:r>
              <a:rPr lang="ru-RU" sz="2800" b="1" dirty="0"/>
              <a:t>Талейран Перигор</a:t>
            </a:r>
            <a:r>
              <a:rPr lang="ru-RU" sz="2800" dirty="0"/>
              <a:t>. </a:t>
            </a:r>
            <a:r>
              <a:rPr lang="ru-RU" sz="2800" dirty="0"/>
              <a:t>И</a:t>
            </a:r>
            <a:r>
              <a:rPr lang="ru-RU" sz="2800" dirty="0" smtClean="0"/>
              <a:t> </a:t>
            </a:r>
            <a:r>
              <a:rPr lang="ru-RU" sz="2800" dirty="0"/>
              <a:t>при </a:t>
            </a:r>
            <a:r>
              <a:rPr lang="ru-RU" sz="2800" dirty="0" smtClean="0"/>
              <a:t>Наполеоне</a:t>
            </a:r>
            <a:r>
              <a:rPr lang="ru-RU" sz="2800" dirty="0"/>
              <a:t>, и при Людовике </a:t>
            </a:r>
            <a:r>
              <a:rPr lang="en-US" sz="2800" dirty="0" smtClean="0"/>
              <a:t>XVII</a:t>
            </a:r>
            <a:r>
              <a:rPr lang="ru-RU" sz="2800" dirty="0"/>
              <a:t> </a:t>
            </a:r>
            <a:r>
              <a:rPr lang="ru-RU" sz="2800" dirty="0" smtClean="0"/>
              <a:t>неизменный министр </a:t>
            </a:r>
            <a:r>
              <a:rPr lang="ru-RU" sz="2800" dirty="0"/>
              <a:t>иностранных дел. Этот человек был </a:t>
            </a:r>
            <a:r>
              <a:rPr lang="ru-RU" sz="2800" dirty="0" smtClean="0"/>
              <a:t>талантлив во многом, </a:t>
            </a:r>
            <a:r>
              <a:rPr lang="ru-RU" sz="2800" dirty="0"/>
              <a:t>но более всего в </a:t>
            </a:r>
            <a:r>
              <a:rPr lang="ru-RU" sz="2800" i="1" dirty="0"/>
              <a:t>умении учитывать настроения окру­жающих, уважительно к ним относиться, искать решение проблем способом, наименее ущемляющим интересы других людей. И при этом сохранял собственные принципы, стремясь к тому, чтобы управлять ситуацией, а не слепо подчиняться обстоятельствам. </a:t>
            </a:r>
            <a:r>
              <a:rPr lang="ru-RU" sz="2800" dirty="0"/>
              <a:t>С именем этого человека связано понятие </a:t>
            </a:r>
            <a:r>
              <a:rPr lang="ru-RU" sz="2800" b="1" dirty="0"/>
              <a:t>«толерантность».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83430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143000"/>
          </a:xfrm>
        </p:spPr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4000" b="1" i="1" dirty="0" smtClean="0"/>
              <a:t>Историческая справка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9534" y="1412776"/>
            <a:ext cx="5750618" cy="4389120"/>
          </a:xfrm>
        </p:spPr>
        <p:txBody>
          <a:bodyPr>
            <a:normAutofit fontScale="25000" lnSpcReduction="20000"/>
          </a:bodyPr>
          <a:lstStyle/>
          <a:p>
            <a:r>
              <a:rPr lang="ru-RU" sz="11100" b="1" dirty="0" smtClean="0"/>
              <a:t>Сергий </a:t>
            </a:r>
            <a:r>
              <a:rPr lang="ru-RU" sz="11100" b="1" dirty="0"/>
              <a:t>Радонежский (1314 или 1322 - 1392) </a:t>
            </a:r>
            <a:r>
              <a:rPr lang="ru-RU" sz="11100" dirty="0"/>
              <a:t>-</a:t>
            </a:r>
            <a:r>
              <a:rPr lang="ru-RU" sz="11100" i="1" dirty="0"/>
              <a:t>основатель и игумен Троице-Сергиева монастыря, православный святой</a:t>
            </a:r>
            <a:r>
              <a:rPr lang="ru-RU" sz="11100" dirty="0"/>
              <a:t>. </a:t>
            </a:r>
            <a:r>
              <a:rPr lang="ru-RU" sz="11100" u="sng" dirty="0"/>
              <a:t>Будучи приверженцем чистоты духа и помыслов, преисполненный смирения и любви, Сергий Радонежский стал духовным авторитетом</a:t>
            </a:r>
            <a:r>
              <a:rPr lang="ru-RU" sz="11100" dirty="0"/>
              <a:t> как для простых людей, так и для князей. В наиболее сложные моменты истории он не раз </a:t>
            </a:r>
            <a:r>
              <a:rPr lang="ru-RU" sz="11100" i="1" dirty="0"/>
              <a:t>помогал князьям услышать друг друга, </a:t>
            </a:r>
            <a:r>
              <a:rPr lang="ru-RU" sz="11100" dirty="0"/>
              <a:t>убеждал их прекратить кровопролитные усобицы.</a:t>
            </a:r>
          </a:p>
          <a:p>
            <a:r>
              <a:rPr lang="ru-RU" sz="11100" b="1" dirty="0"/>
              <a:t> </a:t>
            </a:r>
            <a:endParaRPr lang="ru-RU" sz="11100" dirty="0"/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484784"/>
            <a:ext cx="3024336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0553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ТОЛЕРАНТНОСТЬ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389120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ru-RU" sz="11100" dirty="0"/>
              <a:t>способность выносить трудные условия;</a:t>
            </a:r>
          </a:p>
          <a:p>
            <a:pPr lvl="0"/>
            <a:r>
              <a:rPr lang="ru-RU" sz="11100" dirty="0"/>
              <a:t>уважение к чужим взглядам, в критическом диалоге прислушиваться к чужому мнению, а не отвергать сразу;</a:t>
            </a:r>
          </a:p>
          <a:p>
            <a:pPr lvl="0"/>
            <a:r>
              <a:rPr lang="ru-RU" sz="11100" dirty="0"/>
              <a:t>самообладание, выдержка в экстремальных ситуациях;</a:t>
            </a:r>
          </a:p>
          <a:p>
            <a:pPr lvl="0"/>
            <a:r>
              <a:rPr lang="ru-RU" sz="11100" dirty="0"/>
              <a:t>способность человека признавать существование иной точки зрения, многообразие культурных отличий;</a:t>
            </a:r>
          </a:p>
          <a:p>
            <a:pPr lvl="0"/>
            <a:r>
              <a:rPr lang="ru-RU" sz="11100" dirty="0"/>
              <a:t>понимание, что мир и социальная среда являются многомерными, а взгляды людей различны;</a:t>
            </a:r>
          </a:p>
          <a:p>
            <a:pPr lvl="0"/>
            <a:r>
              <a:rPr lang="ru-RU" sz="11100" dirty="0"/>
              <a:t>стремление к полноценной реализации своих способностей.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21957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41277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Конфликт </a:t>
            </a:r>
            <a:r>
              <a:rPr lang="ru-RU" b="1" dirty="0"/>
              <a:t>можно разрешить с помощью переговоров и медиации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08520" y="1628800"/>
            <a:ext cx="9145016" cy="5400600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/>
              <a:t>	</a:t>
            </a:r>
            <a:r>
              <a:rPr lang="ru-RU" dirty="0"/>
              <a:t> </a:t>
            </a:r>
          </a:p>
          <a:p>
            <a:pPr algn="ctr"/>
            <a:r>
              <a:rPr lang="ru-RU" sz="4400" b="1" i="1" dirty="0"/>
              <a:t>Что такое медиация</a:t>
            </a:r>
            <a:endParaRPr lang="ru-RU" sz="4400" dirty="0"/>
          </a:p>
          <a:p>
            <a:r>
              <a:rPr lang="ru-RU" sz="4400" dirty="0"/>
              <a:t>1</a:t>
            </a:r>
            <a:r>
              <a:rPr lang="ru-RU" sz="4400" dirty="0" smtClean="0"/>
              <a:t>. три </a:t>
            </a:r>
            <a:r>
              <a:rPr lang="ru-RU" sz="4400" dirty="0"/>
              <a:t>подхода к решению проблем и конфликтов:</a:t>
            </a:r>
          </a:p>
          <a:p>
            <a:r>
              <a:rPr lang="ru-RU" sz="4400" dirty="0"/>
              <a:t>с позиции силы;</a:t>
            </a:r>
          </a:p>
          <a:p>
            <a:r>
              <a:rPr lang="ru-RU" sz="4400" dirty="0"/>
              <a:t>с позиции правил (закона);</a:t>
            </a:r>
          </a:p>
          <a:p>
            <a:r>
              <a:rPr lang="ru-RU" sz="4400" dirty="0"/>
              <a:t>с позиции интересов.</a:t>
            </a:r>
          </a:p>
          <a:p>
            <a:r>
              <a:rPr lang="ru-RU" sz="4400" dirty="0"/>
              <a:t>2.	</a:t>
            </a:r>
            <a:r>
              <a:rPr lang="ru-RU" sz="4400" b="1" dirty="0"/>
              <a:t>Медиация и переговоры </a:t>
            </a:r>
            <a:r>
              <a:rPr lang="ru-RU" sz="4400" dirty="0"/>
              <a:t>- это продуктивные способы разрешения споров, в них </a:t>
            </a:r>
            <a:r>
              <a:rPr lang="ru-RU" sz="4400" u="sng" dirty="0"/>
              <a:t>стороны действуют с позиции интересов</a:t>
            </a:r>
            <a:r>
              <a:rPr lang="ru-RU" sz="4400" dirty="0"/>
              <a:t>, соглашение достигается добровольно</a:t>
            </a:r>
            <a:r>
              <a:rPr lang="ru-RU" sz="4400" dirty="0" smtClean="0"/>
              <a:t>,), </a:t>
            </a:r>
            <a:r>
              <a:rPr lang="ru-RU" sz="4400" dirty="0"/>
              <a:t>используются </a:t>
            </a:r>
            <a:r>
              <a:rPr lang="ru-RU" sz="4400" i="1" dirty="0" smtClean="0"/>
              <a:t>волшебные </a:t>
            </a:r>
            <a:r>
              <a:rPr lang="ru-RU" sz="4400" i="1" dirty="0"/>
              <a:t>приемы</a:t>
            </a:r>
            <a:r>
              <a:rPr lang="ru-RU" sz="4400" dirty="0"/>
              <a:t>.</a:t>
            </a:r>
          </a:p>
          <a:p>
            <a:pPr lvl="0"/>
            <a:r>
              <a:rPr lang="ru-RU" sz="4400" b="1" dirty="0"/>
              <a:t>Медиатор</a:t>
            </a:r>
            <a:r>
              <a:rPr lang="ru-RU" sz="4400" dirty="0"/>
              <a:t> - нейтральный посредник, помогает сгладить острые углы, лучше разобраться в ситуации и быстрее найти верное решение, устраивающее обе стороны.</a:t>
            </a:r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8946248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i="1" dirty="0"/>
              <a:t>Техника активного слушания</a:t>
            </a:r>
            <a:r>
              <a:rPr lang="ru-RU" sz="5400" dirty="0"/>
              <a:t/>
            </a:r>
            <a:br>
              <a:rPr lang="ru-RU" sz="5400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196752"/>
            <a:ext cx="8229600" cy="5877272"/>
          </a:xfrm>
        </p:spPr>
        <p:txBody>
          <a:bodyPr>
            <a:normAutofit fontScale="85000" lnSpcReduction="10000"/>
          </a:bodyPr>
          <a:lstStyle/>
          <a:p>
            <a:r>
              <a:rPr lang="ru-RU" sz="2400" b="1" i="1" dirty="0" smtClean="0"/>
              <a:t>Пересказ </a:t>
            </a:r>
            <a:r>
              <a:rPr lang="ru-RU" sz="2400" i="1" dirty="0"/>
              <a:t>- </a:t>
            </a:r>
            <a:r>
              <a:rPr lang="ru-RU" sz="2400" dirty="0"/>
              <a:t>изложение своими словами того, что сказал собеседник. </a:t>
            </a:r>
            <a:endParaRPr lang="ru-RU" sz="2400" dirty="0" smtClean="0"/>
          </a:p>
          <a:p>
            <a:r>
              <a:rPr lang="ru-RU" sz="2400" dirty="0" smtClean="0"/>
              <a:t>Ключевые </a:t>
            </a:r>
            <a:r>
              <a:rPr lang="ru-RU" sz="2400" dirty="0"/>
              <a:t>слова: «Ты говоришь...», «Как я понимаю...», «Другим словами, ты считаешь».</a:t>
            </a:r>
          </a:p>
          <a:p>
            <a:r>
              <a:rPr lang="ru-RU" sz="2400" b="1" i="1" dirty="0"/>
              <a:t>Уточнение </a:t>
            </a:r>
            <a:r>
              <a:rPr lang="ru-RU" sz="2400" i="1" dirty="0"/>
              <a:t>(выяснение) </a:t>
            </a:r>
            <a:r>
              <a:rPr lang="ru-RU" sz="2400" dirty="0"/>
              <a:t>относится к непосредственному содержанию того, что говорит другой человек. </a:t>
            </a:r>
            <a:r>
              <a:rPr lang="ru-RU" sz="2400" dirty="0" smtClean="0"/>
              <a:t>(«</a:t>
            </a:r>
            <a:r>
              <a:rPr lang="ru-RU" sz="2400" dirty="0"/>
              <a:t>Ты сказал, что это происходит давно. Как давно это происходит?», </a:t>
            </a:r>
            <a:r>
              <a:rPr lang="ru-RU" sz="2400" dirty="0" smtClean="0"/>
              <a:t>«Объясни</a:t>
            </a:r>
            <a:r>
              <a:rPr lang="ru-RU" sz="2400" dirty="0"/>
              <a:t>, пожалуйста, что это значит?», «Не повторишь ли еще раз?», «Может быть, расскажешь про это поподробнее?»).</a:t>
            </a:r>
          </a:p>
          <a:p>
            <a:r>
              <a:rPr lang="ru-RU" sz="2400" b="1" i="1" dirty="0"/>
              <a:t>Отражение чувств </a:t>
            </a:r>
            <a:r>
              <a:rPr lang="ru-RU" sz="2400" i="1" dirty="0"/>
              <a:t>- </a:t>
            </a:r>
            <a:r>
              <a:rPr lang="ru-RU" sz="2400" dirty="0"/>
              <a:t>проговаривание чувств, которые испытывает другой человек («Мне кажется, ты обижен», «Вероятно, ты чувствуешь себя расстроенным»). Последствия: </a:t>
            </a:r>
            <a:r>
              <a:rPr lang="ru-RU" sz="2400" dirty="0" smtClean="0"/>
              <a:t>люди меньше </a:t>
            </a:r>
            <a:r>
              <a:rPr lang="ru-RU" sz="2400" dirty="0"/>
              <a:t>боятся негативных чувств; видят, </a:t>
            </a:r>
            <a:r>
              <a:rPr lang="ru-RU" sz="2400" dirty="0" smtClean="0"/>
              <a:t>что их понимают.</a:t>
            </a:r>
            <a:endParaRPr lang="ru-RU" sz="2400" dirty="0"/>
          </a:p>
          <a:p>
            <a:r>
              <a:rPr lang="ru-RU" sz="2400" b="1" i="1" dirty="0"/>
              <a:t>Проговаривание подтекста </a:t>
            </a:r>
            <a:r>
              <a:rPr lang="ru-RU" sz="2400" i="1" dirty="0"/>
              <a:t>- </a:t>
            </a:r>
            <a:r>
              <a:rPr lang="ru-RU" sz="2400" dirty="0"/>
              <a:t>проговаривание того, о чем хотел бы сказать собеседник, дальнейшее развитие мыслей собеседника.</a:t>
            </a:r>
          </a:p>
          <a:p>
            <a:r>
              <a:rPr lang="ru-RU" sz="2400" b="1" i="1" dirty="0" err="1"/>
              <a:t>Резюмирование</a:t>
            </a:r>
            <a:r>
              <a:rPr lang="ru-RU" sz="2400" i="1" dirty="0"/>
              <a:t> </a:t>
            </a:r>
            <a:r>
              <a:rPr lang="ru-RU" sz="2400" dirty="0"/>
              <a:t>используется в продолжительных беседах или переговорах («Итак, мы договорились с тобой, что...», «Твоими основными идеями являются...»).</a:t>
            </a:r>
          </a:p>
          <a:p>
            <a:r>
              <a:rPr lang="ru-RU" sz="2400" b="1" i="1" dirty="0"/>
              <a:t> </a:t>
            </a:r>
            <a:endParaRPr lang="ru-RU" sz="2400" dirty="0"/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2480084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908720"/>
            <a:ext cx="8939336" cy="129840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/>
              <a:t>Второй этап</a:t>
            </a:r>
            <a:r>
              <a:rPr lang="ru-RU" b="1" i="1" dirty="0" smtClean="0"/>
              <a:t>.</a:t>
            </a:r>
            <a:br>
              <a:rPr lang="ru-RU" b="1" i="1" dirty="0" smtClean="0"/>
            </a:br>
            <a:r>
              <a:rPr lang="ru-RU" b="1" i="1" dirty="0" smtClean="0"/>
              <a:t> Прояснение    </a:t>
            </a:r>
            <a:r>
              <a:rPr lang="ru-RU" b="1" i="1" dirty="0"/>
              <a:t>интересов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9" name="5-конечная звезда 8"/>
          <p:cNvSpPr/>
          <p:nvPr/>
        </p:nvSpPr>
        <p:spPr>
          <a:xfrm>
            <a:off x="827584" y="980728"/>
            <a:ext cx="7416824" cy="5256584"/>
          </a:xfrm>
          <a:prstGeom prst="star5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104835" y="3068960"/>
            <a:ext cx="286232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ЗАЧЕМ ?</a:t>
            </a:r>
          </a:p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ПОЧЕМУ ?</a:t>
            </a:r>
          </a:p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КОМУ ?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0083736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57592" cy="5616624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b="1" i="1" dirty="0"/>
              <a:t>Третий этап</a:t>
            </a:r>
            <a:r>
              <a:rPr lang="ru-RU" b="1" i="1" dirty="0" smtClean="0"/>
              <a:t>.</a:t>
            </a:r>
            <a:br>
              <a:rPr lang="ru-RU" b="1" i="1" dirty="0" smtClean="0"/>
            </a:br>
            <a:r>
              <a:rPr lang="ru-RU" b="1" i="1" dirty="0" smtClean="0"/>
              <a:t> </a:t>
            </a:r>
            <a:r>
              <a:rPr lang="ru-RU" b="1" i="1" dirty="0"/>
              <a:t>Формулирование повестки </a:t>
            </a:r>
            <a:r>
              <a:rPr lang="ru-RU" b="1" i="1" dirty="0" smtClean="0"/>
              <a:t>дня </a:t>
            </a:r>
            <a:br>
              <a:rPr lang="ru-RU" b="1" i="1" dirty="0" smtClean="0"/>
            </a:br>
            <a:r>
              <a:rPr lang="ru-RU" i="1" dirty="0" smtClean="0"/>
              <a:t>список </a:t>
            </a:r>
            <a:r>
              <a:rPr lang="ru-RU" i="1" dirty="0"/>
              <a:t>вопросов для </a:t>
            </a:r>
            <a:r>
              <a:rPr lang="ru-RU" i="1" dirty="0" smtClean="0"/>
              <a:t>обсуждения</a:t>
            </a:r>
            <a:br>
              <a:rPr lang="ru-RU" i="1" dirty="0" smtClean="0"/>
            </a:br>
            <a:r>
              <a:rPr lang="ru-RU" i="1" dirty="0" smtClean="0"/>
              <a:t> </a:t>
            </a:r>
            <a:r>
              <a:rPr lang="ru-RU" b="1" i="1" dirty="0"/>
              <a:t>Выдвижение </a:t>
            </a:r>
            <a:r>
              <a:rPr lang="ru-RU" b="1" i="1" dirty="0" smtClean="0"/>
              <a:t>предложений</a:t>
            </a:r>
            <a:r>
              <a:rPr lang="ru-RU" dirty="0"/>
              <a:t/>
            </a:r>
            <a:br>
              <a:rPr lang="ru-RU" dirty="0"/>
            </a:br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волшебный </a:t>
            </a:r>
            <a:r>
              <a:rPr lang="ru-RU" sz="6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прием </a:t>
            </a:r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–</a:t>
            </a:r>
            <a:b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6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«вне игры»» </a:t>
            </a:r>
            <a:r>
              <a:rPr lang="ru-RU" sz="6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или </a:t>
            </a:r>
            <a:r>
              <a:rPr lang="ru-RU" sz="6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отделение проблемы от личностей</a:t>
            </a:r>
            <a:endParaRPr lang="ru-RU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467544" y="2189878"/>
            <a:ext cx="7920880" cy="4680520"/>
          </a:xfrm>
          <a:prstGeom prst="horizontalScroll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2919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133</TotalTime>
  <Words>887</Words>
  <Application>Microsoft Office PowerPoint</Application>
  <PresentationFormat>Экран (4:3)</PresentationFormat>
  <Paragraphs>72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Проблемная дискуссия  Тема: Жить как люди   </vt:lpstr>
      <vt:lpstr>ИСТОРИЯ ВОПРОСА</vt:lpstr>
      <vt:lpstr>Историческая справка </vt:lpstr>
      <vt:lpstr>Историческая справка </vt:lpstr>
      <vt:lpstr>ТОЛЕРАНТНОСТЬ</vt:lpstr>
      <vt:lpstr>Конфликт можно разрешить с помощью переговоров и медиации </vt:lpstr>
      <vt:lpstr>Техника активного слушания </vt:lpstr>
      <vt:lpstr>Второй этап.  Прояснение    интересов </vt:lpstr>
      <vt:lpstr>Третий этап.  Формулирование повестки дня  список вопросов для обсуждения  Выдвижение предложений волшебный прием –  «вне игры»» или отделение проблемы от личностей</vt:lpstr>
      <vt:lpstr>Четвертый этап.  Выбор решения и формулировка соглашения  </vt:lpstr>
      <vt:lpstr>Ситуации</vt:lpstr>
      <vt:lpstr>Примеры ситуаций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Проблемная дискуссия  Тема: Жить как люди</dc:title>
  <dc:creator>TD</dc:creator>
  <cp:lastModifiedBy>TD</cp:lastModifiedBy>
  <cp:revision>12</cp:revision>
  <dcterms:created xsi:type="dcterms:W3CDTF">2012-02-02T16:57:42Z</dcterms:created>
  <dcterms:modified xsi:type="dcterms:W3CDTF">2012-02-02T19:11:15Z</dcterms:modified>
</cp:coreProperties>
</file>