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7" d="100"/>
          <a:sy n="87" d="100"/>
        </p:scale>
        <p:origin x="-876" y="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B85012-87E1-484A-AAE6-14A02D8E86D5}" type="datetimeFigureOut">
              <a:rPr lang="ru-RU" smtClean="0"/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71CE38-15CA-418E-AFC8-2211E9C8D0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5194" y="15254"/>
            <a:ext cx="8229600" cy="1828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Внутренняя среда организма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4786849" y="836712"/>
            <a:ext cx="41399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Соединительная ткань</a:t>
            </a:r>
          </a:p>
          <a:p>
            <a:pPr algn="ctr"/>
            <a:r>
              <a:rPr lang="ru-RU" sz="3200" dirty="0" smtClean="0"/>
              <a:t>КРОВЬ</a:t>
            </a:r>
          </a:p>
          <a:p>
            <a:pPr algn="ctr"/>
            <a:r>
              <a:rPr lang="ru-RU" sz="2400" dirty="0" smtClean="0"/>
              <a:t>5-6л</a:t>
            </a:r>
          </a:p>
          <a:p>
            <a:pPr algn="ctr"/>
            <a:r>
              <a:rPr lang="ru-RU" sz="2400" dirty="0"/>
              <a:t>В</a:t>
            </a:r>
            <a:r>
              <a:rPr lang="ru-RU" sz="2400" dirty="0" smtClean="0"/>
              <a:t> кровеносных сосудах, сердце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60639" y="1412776"/>
            <a:ext cx="30043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Клетки крови</a:t>
            </a:r>
          </a:p>
          <a:p>
            <a:r>
              <a:rPr lang="ru-RU" dirty="0" smtClean="0"/>
              <a:t>(</a:t>
            </a:r>
            <a:r>
              <a:rPr lang="ru-RU" sz="2000" dirty="0" smtClean="0"/>
              <a:t>форменные элементы)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Эритроциты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 Лейкоциты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 Тромбоциты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047213" y="4437112"/>
            <a:ext cx="3879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Тканевая жидкость</a:t>
            </a:r>
          </a:p>
          <a:p>
            <a:pPr algn="ctr"/>
            <a:r>
              <a:rPr lang="ru-RU" dirty="0" smtClean="0"/>
              <a:t>(</a:t>
            </a:r>
            <a:r>
              <a:rPr lang="ru-RU" sz="2400" dirty="0" smtClean="0"/>
              <a:t>не содержит белков)</a:t>
            </a:r>
          </a:p>
          <a:p>
            <a:pPr algn="ctr"/>
            <a:r>
              <a:rPr lang="ru-RU" sz="2400" dirty="0" smtClean="0"/>
              <a:t>20л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1386" y="4437112"/>
            <a:ext cx="521328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Лимфа</a:t>
            </a:r>
          </a:p>
          <a:p>
            <a:pPr algn="ctr"/>
            <a:r>
              <a:rPr lang="ru-RU" sz="2000" dirty="0" smtClean="0"/>
              <a:t>Лимфатические капилляры,</a:t>
            </a:r>
          </a:p>
          <a:p>
            <a:pPr algn="ctr"/>
            <a:r>
              <a:rPr lang="ru-RU" sz="2000" dirty="0" smtClean="0"/>
              <a:t> сосуды, узлы</a:t>
            </a:r>
          </a:p>
          <a:p>
            <a:r>
              <a:rPr lang="ru-RU" sz="2000" dirty="0" smtClean="0"/>
              <a:t>(белков в 3-4 раза меньше, чем в плазме;</a:t>
            </a:r>
          </a:p>
          <a:p>
            <a:r>
              <a:rPr lang="ru-RU" sz="2000" dirty="0" smtClean="0"/>
              <a:t>Разновидность лейкоцитов-лимфоциты )</a:t>
            </a:r>
          </a:p>
          <a:p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376" y="2960370"/>
            <a:ext cx="393088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ПЛАЗМА</a:t>
            </a:r>
          </a:p>
          <a:p>
            <a:r>
              <a:rPr lang="ru-RU" sz="2400" dirty="0" smtClean="0"/>
              <a:t>(межклеточное вещество)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64737" y="1273187"/>
            <a:ext cx="1584176" cy="6297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64988" y="2960370"/>
            <a:ext cx="1822793" cy="540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47213" y="4437112"/>
            <a:ext cx="387958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4437112"/>
            <a:ext cx="1584176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708029" y="1700808"/>
            <a:ext cx="337613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491880" y="1772816"/>
            <a:ext cx="2572857" cy="11875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Стрелка вправо 23"/>
          <p:cNvSpPr/>
          <p:nvPr/>
        </p:nvSpPr>
        <p:spPr>
          <a:xfrm rot="2362112">
            <a:off x="5343237" y="3899192"/>
            <a:ext cx="955963" cy="432048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9313105">
            <a:off x="1835696" y="3916640"/>
            <a:ext cx="1008112" cy="368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0800000">
            <a:off x="3491880" y="4650035"/>
            <a:ext cx="1555333" cy="4277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1234650" y="3788024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ЖИРЫ</a:t>
            </a:r>
            <a:endParaRPr lang="ru-RU" dirty="0"/>
          </a:p>
        </p:txBody>
      </p:sp>
      <p:sp>
        <p:nvSpPr>
          <p:cNvPr id="29" name="Диагональная полоса 28"/>
          <p:cNvSpPr/>
          <p:nvPr/>
        </p:nvSpPr>
        <p:spPr>
          <a:xfrm>
            <a:off x="971600" y="3788024"/>
            <a:ext cx="1512168" cy="505072"/>
          </a:xfrm>
          <a:prstGeom prst="diagStri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6064737" y="3644767"/>
            <a:ext cx="792088" cy="6483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2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036496" cy="1143000"/>
          </a:xfrm>
        </p:spPr>
        <p:txBody>
          <a:bodyPr/>
          <a:lstStyle/>
          <a:p>
            <a:pPr algn="ctr"/>
            <a:r>
              <a:rPr lang="ru-RU" sz="4000" dirty="0" smtClean="0"/>
              <a:t>ГОМЕОСТАЗ-</a:t>
            </a:r>
            <a:br>
              <a:rPr lang="ru-RU" sz="4000" dirty="0" smtClean="0"/>
            </a:br>
            <a:r>
              <a:rPr lang="ru-RU" sz="4000" dirty="0" smtClean="0"/>
              <a:t>постоянство внутренней среды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7086" y="2021497"/>
            <a:ext cx="27767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Повышение</a:t>
            </a:r>
          </a:p>
          <a:p>
            <a:pPr algn="ctr"/>
            <a:r>
              <a:rPr lang="ru-RU" sz="2800" dirty="0" smtClean="0"/>
              <a:t> сахара в крови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27218" y="1632221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ГИПОТАЛАМУС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0151" y="1767299"/>
            <a:ext cx="2441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Поджелудочная</a:t>
            </a:r>
          </a:p>
          <a:p>
            <a:pPr algn="ctr"/>
            <a:r>
              <a:rPr lang="ru-RU" sz="2400" dirty="0" smtClean="0"/>
              <a:t> железа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925064" y="3068960"/>
            <a:ext cx="1630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Гормон </a:t>
            </a:r>
          </a:p>
          <a:p>
            <a:pPr algn="ctr"/>
            <a:r>
              <a:rPr lang="ru-RU" sz="2400" b="1" dirty="0" smtClean="0"/>
              <a:t>ИНСУЛИН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45836" y="2949557"/>
            <a:ext cx="33249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Снижение сахара в крови</a:t>
            </a:r>
          </a:p>
          <a:p>
            <a:pPr algn="ctr"/>
            <a:r>
              <a:rPr lang="ru-RU" sz="2400" dirty="0" smtClean="0"/>
              <a:t>(</a:t>
            </a:r>
            <a:r>
              <a:rPr lang="ru-RU" sz="2400" b="1" dirty="0" smtClean="0"/>
              <a:t>глюкоза в гликоген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11102" y="4077819"/>
            <a:ext cx="27767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Пониженное </a:t>
            </a:r>
          </a:p>
          <a:p>
            <a:pPr algn="ctr"/>
            <a:r>
              <a:rPr lang="ru-RU" sz="2800" dirty="0" smtClean="0"/>
              <a:t>содержание</a:t>
            </a:r>
          </a:p>
          <a:p>
            <a:pPr algn="ctr"/>
            <a:r>
              <a:rPr lang="ru-RU" sz="2800" dirty="0" smtClean="0"/>
              <a:t> сахара в крови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8325" y="4012605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ГИПОТАЛАМУС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0733" y="4474271"/>
            <a:ext cx="2234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Н</a:t>
            </a:r>
            <a:r>
              <a:rPr lang="ru-RU" sz="2400" dirty="0" smtClean="0"/>
              <a:t>адпочечники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469348" y="5260793"/>
            <a:ext cx="2010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Гормон</a:t>
            </a:r>
          </a:p>
          <a:p>
            <a:pPr algn="ctr"/>
            <a:r>
              <a:rPr lang="ru-RU" sz="2400" b="1" dirty="0" smtClean="0"/>
              <a:t>АДРЕНАЛИН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43808" y="5462814"/>
            <a:ext cx="33457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Выход сахара в кровь</a:t>
            </a:r>
          </a:p>
          <a:p>
            <a:r>
              <a:rPr lang="ru-RU" sz="2400" dirty="0" smtClean="0"/>
              <a:t>(</a:t>
            </a:r>
            <a:r>
              <a:rPr lang="ru-RU" sz="2400" b="1" dirty="0" smtClean="0"/>
              <a:t>гликоген в глюкозу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2555776" y="1999995"/>
            <a:ext cx="864096" cy="278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5184112" y="1961163"/>
            <a:ext cx="887848" cy="356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740353" y="2182797"/>
            <a:ext cx="320746" cy="792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0800000">
            <a:off x="5868144" y="3354311"/>
            <a:ext cx="1169241" cy="324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555776" y="4397095"/>
            <a:ext cx="1008112" cy="230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5628036" y="4512511"/>
            <a:ext cx="824728" cy="2578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8172400" y="4935936"/>
            <a:ext cx="209445" cy="740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0800000">
            <a:off x="6040400" y="6091790"/>
            <a:ext cx="884664" cy="202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3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5877272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ПЛАЗМА КРОВИ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0" y="0"/>
            <a:ext cx="4788024" cy="594928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Неорганические вещества</a:t>
            </a:r>
          </a:p>
          <a:p>
            <a:r>
              <a:rPr lang="ru-RU" sz="2400" b="1" dirty="0" smtClean="0"/>
              <a:t>90-92% ВОДА-</a:t>
            </a:r>
          </a:p>
          <a:p>
            <a:r>
              <a:rPr lang="ru-RU" sz="2400" dirty="0" smtClean="0"/>
              <a:t>Транспорт питательных веществ к клетке от кишечника и продуктов обмена веществ от клетки (мочевины), гормонов, витаминов</a:t>
            </a:r>
          </a:p>
          <a:p>
            <a:r>
              <a:rPr lang="ru-RU" sz="2400" dirty="0" smtClean="0"/>
              <a:t>Постоянная </a:t>
            </a:r>
            <a:r>
              <a:rPr lang="en-US" sz="2400" dirty="0" smtClean="0"/>
              <a:t> t</a:t>
            </a:r>
            <a:r>
              <a:rPr lang="ru-RU" sz="2400" dirty="0" smtClean="0"/>
              <a:t> </a:t>
            </a:r>
            <a:r>
              <a:rPr lang="en-US" sz="2400" dirty="0" smtClean="0"/>
              <a:t>C </a:t>
            </a:r>
            <a:r>
              <a:rPr lang="ru-RU" sz="2400" dirty="0" smtClean="0"/>
              <a:t>тела за счёт теплоёмкости и теплопроводности</a:t>
            </a:r>
          </a:p>
          <a:p>
            <a:r>
              <a:rPr lang="ru-RU" sz="2400" b="1" dirty="0" smtClean="0"/>
              <a:t>СОЛИ </a:t>
            </a:r>
            <a:r>
              <a:rPr lang="en-US" sz="2400" b="1" dirty="0" err="1" smtClean="0"/>
              <a:t>NaCL</a:t>
            </a:r>
            <a:r>
              <a:rPr lang="en-US" sz="2400" b="1" dirty="0" smtClean="0"/>
              <a:t> 0</a:t>
            </a:r>
            <a:r>
              <a:rPr lang="ru-RU" sz="2400" b="1" dirty="0" smtClean="0"/>
              <a:t>,9%-</a:t>
            </a:r>
            <a:r>
              <a:rPr lang="ru-RU" sz="2400" dirty="0" smtClean="0"/>
              <a:t>ФИЗИОЛОГИЧЕСКИЙ РАСТВОР</a:t>
            </a:r>
          </a:p>
          <a:p>
            <a:pPr marL="45720" indent="0">
              <a:buNone/>
            </a:pPr>
            <a:r>
              <a:rPr lang="ru-RU" sz="2400" dirty="0" smtClean="0"/>
              <a:t>реакция слабощелочная </a:t>
            </a:r>
            <a:r>
              <a:rPr lang="en-US" sz="2400" dirty="0" smtClean="0"/>
              <a:t>pH=7</a:t>
            </a:r>
            <a:r>
              <a:rPr lang="ru-RU" sz="2400" dirty="0" smtClean="0"/>
              <a:t>,3</a:t>
            </a:r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645152" y="0"/>
            <a:ext cx="4498848" cy="609329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Органические вещества</a:t>
            </a:r>
          </a:p>
          <a:p>
            <a:r>
              <a:rPr lang="ru-RU" b="1" u="sng" dirty="0" smtClean="0"/>
              <a:t>7-8% БЕЛКИ </a:t>
            </a:r>
            <a:r>
              <a:rPr lang="ru-RU" dirty="0" smtClean="0"/>
              <a:t>–</a:t>
            </a:r>
          </a:p>
          <a:p>
            <a:r>
              <a:rPr lang="ru-RU" b="1" dirty="0" smtClean="0"/>
              <a:t>Альбумин-</a:t>
            </a:r>
            <a:r>
              <a:rPr lang="ru-RU" dirty="0" smtClean="0"/>
              <a:t> вязкость, связывает  </a:t>
            </a:r>
            <a:r>
              <a:rPr lang="en-US" dirty="0" err="1" smtClean="0"/>
              <a:t>Ca</a:t>
            </a:r>
            <a:r>
              <a:rPr lang="ru-RU" dirty="0" smtClean="0"/>
              <a:t> для работы сердца</a:t>
            </a:r>
          </a:p>
          <a:p>
            <a:r>
              <a:rPr lang="ru-RU" b="1" dirty="0" smtClean="0"/>
              <a:t>Глобулин</a:t>
            </a:r>
            <a:r>
              <a:rPr lang="ru-RU" dirty="0" smtClean="0"/>
              <a:t>- связывает </a:t>
            </a:r>
            <a:r>
              <a:rPr lang="en-US" dirty="0" smtClean="0"/>
              <a:t>Fe</a:t>
            </a:r>
            <a:r>
              <a:rPr lang="ru-RU" dirty="0" smtClean="0"/>
              <a:t> для дыхания (</a:t>
            </a:r>
            <a:r>
              <a:rPr lang="en-US" dirty="0" smtClean="0"/>
              <a:t>O2</a:t>
            </a:r>
            <a:r>
              <a:rPr lang="ru-RU" dirty="0" smtClean="0"/>
              <a:t> и</a:t>
            </a:r>
            <a:r>
              <a:rPr lang="en-US" dirty="0" smtClean="0"/>
              <a:t> CO2)</a:t>
            </a:r>
          </a:p>
          <a:p>
            <a:r>
              <a:rPr lang="ru-RU" b="1" dirty="0" smtClean="0"/>
              <a:t>Иммуноглобулины</a:t>
            </a:r>
            <a:r>
              <a:rPr lang="ru-RU" dirty="0" smtClean="0"/>
              <a:t>-антитела  защита от вирусов, бактерий</a:t>
            </a:r>
          </a:p>
          <a:p>
            <a:r>
              <a:rPr lang="ru-RU" b="1" dirty="0" smtClean="0"/>
              <a:t>Фибриноген, протромбин</a:t>
            </a:r>
          </a:p>
          <a:p>
            <a:r>
              <a:rPr lang="ru-RU" dirty="0"/>
              <a:t>с</a:t>
            </a:r>
            <a:r>
              <a:rPr lang="ru-RU" dirty="0" smtClean="0"/>
              <a:t>вёртываемость крови</a:t>
            </a:r>
          </a:p>
          <a:p>
            <a:r>
              <a:rPr lang="ru-RU" dirty="0" smtClean="0"/>
              <a:t>(</a:t>
            </a:r>
            <a:r>
              <a:rPr lang="ru-RU" i="1" dirty="0" smtClean="0"/>
              <a:t>СЫВОРОТКА</a:t>
            </a:r>
            <a:r>
              <a:rPr lang="ru-RU" dirty="0" smtClean="0"/>
              <a:t>-плазма без фибриногена)</a:t>
            </a:r>
          </a:p>
          <a:p>
            <a:r>
              <a:rPr lang="ru-RU" b="1" dirty="0" smtClean="0"/>
              <a:t>0,7-0,8% ЖИРОВ (из лимфы)</a:t>
            </a:r>
          </a:p>
          <a:p>
            <a:r>
              <a:rPr lang="ru-RU" b="1" dirty="0" smtClean="0"/>
              <a:t>0,12% УГЛЕВОДОВ(глюкозы)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63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80528" y="188640"/>
            <a:ext cx="9036496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ОСМОТИЧЕСКОЕ ДАВЛЕНИЕ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15" y="1268760"/>
            <a:ext cx="362952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Раствор 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MIN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/>
              <a:t>Концентрации солей</a:t>
            </a:r>
          </a:p>
          <a:p>
            <a:pPr algn="ctr"/>
            <a:r>
              <a:rPr lang="en-US" sz="2800" b="1" dirty="0" err="1" smtClean="0"/>
              <a:t>NaCL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1268760"/>
            <a:ext cx="362952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Раствор </a:t>
            </a:r>
            <a:endParaRPr lang="en-US" sz="2800" dirty="0" smtClean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MAX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/>
              <a:t>Концентрации солей</a:t>
            </a:r>
          </a:p>
          <a:p>
            <a:pPr algn="ctr"/>
            <a:r>
              <a:rPr lang="en-US" sz="2800" b="1" dirty="0" err="1" smtClean="0"/>
              <a:t>NaCL</a:t>
            </a:r>
            <a:endParaRPr lang="ru-RU" sz="2800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9972600" y="980728"/>
            <a:ext cx="7200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750" y="1186196"/>
            <a:ext cx="4032448" cy="24482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86990" y="1107164"/>
            <a:ext cx="3779912" cy="2557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923928" y="1537379"/>
            <a:ext cx="1378592" cy="893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ВОДА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187624" y="3501008"/>
            <a:ext cx="622638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ИЗОТОНИЧЕСКИЙ </a:t>
            </a:r>
          </a:p>
          <a:p>
            <a:pPr algn="ctr"/>
            <a:r>
              <a:rPr lang="ru-RU" sz="2400" dirty="0" smtClean="0"/>
              <a:t>(ФИЗИОЛОГИЧЕСКИЙ) РАСТВОР-0,9%</a:t>
            </a:r>
          </a:p>
          <a:p>
            <a:pPr algn="ctr"/>
            <a:r>
              <a:rPr lang="ru-RU" sz="2400" dirty="0" smtClean="0"/>
              <a:t>При кровопотерях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ГИПЕРТОНИЧЕСКИЙ РАСТВОР-10% и более</a:t>
            </a:r>
          </a:p>
          <a:p>
            <a:pPr algn="ctr"/>
            <a:r>
              <a:rPr lang="ru-RU" sz="2400" dirty="0" smtClean="0"/>
              <a:t>При лечении гнойных ран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2400" dirty="0" smtClean="0"/>
              <a:t>ГИПОТОНИЧЕСКИЙ РАСТВОР менее 0,9%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415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</TotalTime>
  <Words>231</Words>
  <Application>Microsoft Office PowerPoint</Application>
  <PresentationFormat>Экран (4:3)</PresentationFormat>
  <Paragraphs>75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Внутренняя среда организма</vt:lpstr>
      <vt:lpstr>ГОМЕОСТАЗ- постоянство внутренней среды</vt:lpstr>
      <vt:lpstr>ПЛАЗМА КРОВИ</vt:lpstr>
      <vt:lpstr>ОСМОТИЧЕСКОЕ ДАВЛЕНИЕ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среда организма</dc:title>
  <dc:creator>TD</dc:creator>
  <cp:lastModifiedBy>TD</cp:lastModifiedBy>
  <cp:revision>15</cp:revision>
  <dcterms:created xsi:type="dcterms:W3CDTF">2012-01-12T16:42:34Z</dcterms:created>
  <dcterms:modified xsi:type="dcterms:W3CDTF">2012-01-12T19:07:07Z</dcterms:modified>
</cp:coreProperties>
</file>