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60" r:id="rId5"/>
    <p:sldId id="264" r:id="rId6"/>
    <p:sldId id="261" r:id="rId7"/>
    <p:sldId id="262" r:id="rId8"/>
    <p:sldId id="273" r:id="rId9"/>
    <p:sldId id="271" r:id="rId10"/>
    <p:sldId id="274" r:id="rId11"/>
    <p:sldId id="275" r:id="rId12"/>
    <p:sldId id="265" r:id="rId13"/>
    <p:sldId id="276" r:id="rId14"/>
    <p:sldId id="277" r:id="rId15"/>
    <p:sldId id="278" r:id="rId16"/>
    <p:sldId id="279" r:id="rId17"/>
    <p:sldId id="280" r:id="rId18"/>
    <p:sldId id="281" r:id="rId19"/>
    <p:sldId id="272" r:id="rId20"/>
    <p:sldId id="263" r:id="rId21"/>
    <p:sldId id="282" r:id="rId22"/>
    <p:sldId id="269" r:id="rId23"/>
    <p:sldId id="266" r:id="rId24"/>
    <p:sldId id="27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71D2D"/>
    <a:srgbClr val="FFCC00"/>
    <a:srgbClr val="00FF00"/>
    <a:srgbClr val="0099FF"/>
    <a:srgbClr val="CC99FF"/>
    <a:srgbClr val="333333"/>
    <a:srgbClr val="FF3300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3789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89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89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8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89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790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AA5D1FB-FA03-481B-B5CE-D6D986D1DC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2A33F-709B-45BD-9403-9E5FAAA9FC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E3164-E59C-44A6-9479-65BB72CD3F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8007350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CD3EBAD-61DA-4139-80A0-7EB24B4367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4472929C-E888-4ABE-8119-BCDF8AB1B1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5705A-9F53-4DAC-929F-C8A4BA1E89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837C5-47B7-4AB8-A98E-77FD7B6D5F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9C841-2AC7-4BAE-9DDE-6A35FDCAF4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9DF99-7C03-4F33-A931-02B49BA38F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0495E-3B16-47B4-8DC7-859A9F347E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F677A-1F9C-407E-9A6E-90BE13DC99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DEDB1-CF1C-4671-9956-34A82FD4B0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7B416-345D-4AE5-A82E-8E4A427B84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5B9B543-2A7C-4E7D-B579-9AE857536B5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687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7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http://www.nsh9.narod.ru/b_6h.gif" TargetMode="External"/><Relationship Id="rId3" Type="http://schemas.openxmlformats.org/officeDocument/2006/relationships/image" Target="http://www.nsh9.narod.ru/b_6b.gif" TargetMode="External"/><Relationship Id="rId7" Type="http://schemas.openxmlformats.org/officeDocument/2006/relationships/image" Target="http://www.nsh9.narod.ru/b_6d.gif" TargetMode="External"/><Relationship Id="rId12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http://www.nsh9.narod.ru/b_6f.gif" TargetMode="External"/><Relationship Id="rId5" Type="http://schemas.openxmlformats.org/officeDocument/2006/relationships/image" Target="http://www.nsh9.narod.ru/b_6c.gif" TargetMode="External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openxmlformats.org/officeDocument/2006/relationships/image" Target="http://www.nsh9.narod.ru/b_6a.gif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f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56" y="785794"/>
            <a:ext cx="5256213" cy="5256212"/>
          </a:xfrm>
          <a:noFill/>
          <a:ln/>
        </p:spPr>
      </p:pic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1214422"/>
            <a:ext cx="9144000" cy="4032250"/>
          </a:xfrm>
        </p:spPr>
        <p:txBody>
          <a:bodyPr/>
          <a:lstStyle/>
          <a:p>
            <a:pPr algn="ctr"/>
            <a:r>
              <a:rPr lang="ru-RU" sz="9600" dirty="0" smtClean="0">
                <a:solidFill>
                  <a:srgbClr val="FF00FF"/>
                </a:solidFill>
                <a:latin typeface="Arial" charset="0"/>
              </a:rPr>
              <a:t>Проект:</a:t>
            </a:r>
            <a:br>
              <a:rPr lang="ru-RU" sz="9600" dirty="0" smtClean="0">
                <a:solidFill>
                  <a:srgbClr val="FF00FF"/>
                </a:solidFill>
                <a:latin typeface="Arial" charset="0"/>
              </a:rPr>
            </a:br>
            <a:r>
              <a:rPr lang="ru-RU" sz="8800" dirty="0" smtClean="0">
                <a:solidFill>
                  <a:srgbClr val="FF00FF"/>
                </a:solidFill>
                <a:latin typeface="Arial" charset="0"/>
              </a:rPr>
              <a:t>«</a:t>
            </a:r>
            <a:r>
              <a:rPr lang="ru-RU" sz="8800" dirty="0" smtClean="0">
                <a:solidFill>
                  <a:schemeClr val="tx1"/>
                </a:solidFill>
                <a:latin typeface="Arial" charset="0"/>
              </a:rPr>
              <a:t>Зубная щётка</a:t>
            </a:r>
            <a:r>
              <a:rPr lang="ru-RU" sz="8800" dirty="0" smtClean="0">
                <a:solidFill>
                  <a:srgbClr val="FF00FF"/>
                </a:solidFill>
                <a:latin typeface="Arial" charset="0"/>
              </a:rPr>
              <a:t>»</a:t>
            </a:r>
            <a:endParaRPr lang="ru-RU" sz="8800" dirty="0">
              <a:solidFill>
                <a:srgbClr val="FF00FF"/>
              </a:solidFill>
              <a:latin typeface="Arial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28604"/>
            <a:ext cx="442915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785918" y="5143512"/>
            <a:ext cx="67365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У человека — 32 зуба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14348" y="642918"/>
            <a:ext cx="8007350" cy="4191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/>
              <a:t>Если </a:t>
            </a:r>
            <a:r>
              <a:rPr lang="ru-RU" b="1" dirty="0" smtClean="0"/>
              <a:t>у вас нет особого желания стать чем-то похожим на панду — ухаживайте за своими зубами. А для этого в первую очередь есть зубная щетка. Вот уже на протяжении 510 лет она исправно служит человеческим челюстям.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143380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00034" y="571480"/>
            <a:ext cx="8007350" cy="1800225"/>
          </a:xfrm>
          <a:solidFill>
            <a:srgbClr val="99CCFF"/>
          </a:solidFill>
          <a:ln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 </a:t>
            </a:r>
            <a:r>
              <a:rPr lang="ru-RU" sz="3600" b="1" dirty="0"/>
              <a:t>1.Обязательно чистить зубы </a:t>
            </a:r>
            <a:r>
              <a:rPr lang="ru-RU" sz="3600" b="1" u="sng" dirty="0">
                <a:solidFill>
                  <a:srgbClr val="FF3300"/>
                </a:solidFill>
              </a:rPr>
              <a:t>два раза в день - утром и вечером!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/>
              <a:t>    И не меньше </a:t>
            </a:r>
            <a:r>
              <a:rPr lang="ru-RU" sz="3600" b="1" dirty="0">
                <a:solidFill>
                  <a:srgbClr val="FF3300"/>
                </a:solidFill>
              </a:rPr>
              <a:t>3</a:t>
            </a:r>
            <a:r>
              <a:rPr lang="ru-RU" sz="3600" b="1" dirty="0"/>
              <a:t> минут!</a:t>
            </a:r>
          </a:p>
        </p:txBody>
      </p:sp>
      <p:pic>
        <p:nvPicPr>
          <p:cNvPr id="49156" name="Picture 4" descr="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714620"/>
            <a:ext cx="364584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385175" cy="1431925"/>
          </a:xfrm>
        </p:spPr>
        <p:txBody>
          <a:bodyPr/>
          <a:lstStyle/>
          <a:p>
            <a:r>
              <a:rPr lang="ru-RU" sz="3600" dirty="0" smtClean="0"/>
              <a:t>С незапамятных времен еще древним людям приходилось прибегать к различным подручным средствам для удаления из зубов остатков пищи. Чем только люди не чистили зубы до появления зубной пасты и щетки.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85175" cy="1431925"/>
          </a:xfrm>
        </p:spPr>
        <p:txBody>
          <a:bodyPr/>
          <a:lstStyle/>
          <a:p>
            <a:r>
              <a:rPr lang="ru-RU" sz="3200" dirty="0" smtClean="0"/>
              <a:t>Первая специально изготовленная зубочистка из золота была обнаружена в Шумере и датирована 3000 г. до н. э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143116"/>
            <a:ext cx="3000396" cy="438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385175" cy="1431925"/>
          </a:xfrm>
        </p:spPr>
        <p:txBody>
          <a:bodyPr/>
          <a:lstStyle/>
          <a:p>
            <a:r>
              <a:rPr lang="ru-RU" sz="2800" dirty="0" smtClean="0"/>
              <a:t>Арабы </a:t>
            </a:r>
            <a:r>
              <a:rPr lang="ru-RU" sz="2800" dirty="0" smtClean="0"/>
              <a:t>чистили зубы по установленному ритуалу с помощью </a:t>
            </a:r>
            <a:r>
              <a:rPr lang="ru-RU" sz="2800" dirty="0" smtClean="0"/>
              <a:t>палочки </a:t>
            </a:r>
            <a:r>
              <a:rPr lang="ru-RU" sz="2800" dirty="0" smtClean="0"/>
              <a:t>из ароматного дерева с расщепленным наподобие кисточки концом и зубочистки </a:t>
            </a:r>
            <a:r>
              <a:rPr lang="ru-RU" sz="2800" dirty="0" smtClean="0"/>
              <a:t>— </a:t>
            </a:r>
            <a:r>
              <a:rPr lang="ru-RU" sz="2800" dirty="0" smtClean="0"/>
              <a:t>из стебля </a:t>
            </a:r>
            <a:r>
              <a:rPr lang="ru-RU" sz="2800" dirty="0" smtClean="0"/>
              <a:t>растения</a:t>
            </a:r>
            <a:r>
              <a:rPr lang="ru-RU" sz="2800" dirty="0" smtClean="0"/>
              <a:t>, а также время от времени натирали зубы и десны </a:t>
            </a:r>
            <a:r>
              <a:rPr lang="ru-RU" sz="2800" dirty="0" err="1" smtClean="0"/>
              <a:t>розовым</a:t>
            </a:r>
            <a:r>
              <a:rPr lang="ru-RU" sz="2800" dirty="0" smtClean="0"/>
              <a:t> маслом, миррой, квасцами, медом.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928934"/>
            <a:ext cx="63246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385175" cy="1431925"/>
          </a:xfrm>
        </p:spPr>
        <p:txBody>
          <a:bodyPr/>
          <a:lstStyle/>
          <a:p>
            <a:r>
              <a:rPr lang="ru-RU" sz="3200" dirty="0" smtClean="0"/>
              <a:t>Индусы считали варварским применение зубных щеток из щетины животных. Их зубная щетка была сделана из веточек дерева, конец которого разделен на волокна.</a:t>
            </a: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357562"/>
            <a:ext cx="732239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385175" cy="1431925"/>
          </a:xfrm>
        </p:spPr>
        <p:txBody>
          <a:bodyPr/>
          <a:lstStyle/>
          <a:p>
            <a:r>
              <a:rPr lang="ru-RU" sz="3200" dirty="0" smtClean="0"/>
              <a:t>Первая зубная щетка наподобие современных, из свиной щетины, появилась в Китае 28 июня 1497 года. Что же именно изобрели китайцы? Составную щетку, где к палочке из бамбука крепилась свиная щетина.</a:t>
            </a:r>
            <a:endParaRPr lang="ru-RU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42974" y="3000372"/>
            <a:ext cx="1018243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+mn-lt"/>
              </a:rPr>
              <a:t>Постепенно азиатскую «новинку» начали «экспортировать» и в другие страны мира, дошла мода на чистку зубов и до России.</a:t>
            </a: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929718" cy="41910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FFFFCC"/>
                </a:solidFill>
              </a:rPr>
              <a:t>В России в XVI веке были известны подобные «зубные метелки», состоящие из деревянной палочки и метелки из свиной щетины - уже при Иване Грозном бородатые бояре нет-нет да и доставали в конце бурного пира из кармана кафтана «зубную метлу» — деревянную палочку с пучком щетины. Привезли эти изобретения в Россию из </a:t>
            </a:r>
            <a:r>
              <a:rPr lang="ru-RU" sz="2400" b="1" dirty="0" smtClean="0">
                <a:solidFill>
                  <a:srgbClr val="FFFFCC"/>
                </a:solidFill>
              </a:rPr>
              <a:t>Европы</a:t>
            </a:r>
            <a:r>
              <a:rPr lang="ru-RU" sz="2400" b="1" dirty="0" smtClean="0">
                <a:solidFill>
                  <a:srgbClr val="FFFFCC"/>
                </a:solidFill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CC"/>
                </a:solidFill>
              </a:rPr>
              <a:t>    При </a:t>
            </a:r>
            <a:r>
              <a:rPr lang="ru-RU" sz="2400" b="1" dirty="0" smtClean="0">
                <a:solidFill>
                  <a:srgbClr val="FFFFCC"/>
                </a:solidFill>
              </a:rPr>
              <a:t>Петре I щётку царским указом велено было заменить тряпочкой и щепотью толчёного мела. В деревнях же по-прежнему зубы натирали берёзовым углём, который отлично отбеливал зубы.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385175" cy="1431925"/>
          </a:xfrm>
        </p:spPr>
        <p:txBody>
          <a:bodyPr/>
          <a:lstStyle/>
          <a:p>
            <a:r>
              <a:rPr lang="ru-RU" sz="3200" dirty="0" smtClean="0"/>
              <a:t>Зубная щетка той «конструкции», к которой мы все привыкли, появилась не так уж давно: в конце XVIII века в Германии открылась первая фабрика зубных щеток. Новая продукция начала быстро завоевывать Европу, позднее всего она пришла в Америку, где первая специализированная фабрика была открыта лишь сто лет назад.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44475"/>
            <a:ext cx="8785225" cy="592138"/>
          </a:xfrm>
        </p:spPr>
        <p:txBody>
          <a:bodyPr/>
          <a:lstStyle/>
          <a:p>
            <a:pPr algn="ctr"/>
            <a:r>
              <a:rPr lang="ru-RU" sz="2800"/>
              <a:t>Из каких же частей состоит каждый зуб? </a:t>
            </a:r>
          </a:p>
        </p:txBody>
      </p:sp>
      <p:pic>
        <p:nvPicPr>
          <p:cNvPr id="41988" name="Picture 4" descr="f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765175"/>
            <a:ext cx="5903913" cy="56880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71472" y="1643050"/>
            <a:ext cx="8385175" cy="1033482"/>
          </a:xfrm>
        </p:spPr>
        <p:txBody>
          <a:bodyPr/>
          <a:lstStyle/>
          <a:p>
            <a:pPr algn="ctr"/>
            <a:r>
              <a:rPr lang="ru-RU" sz="2400" dirty="0" smtClean="0"/>
              <a:t>Посмотри</a:t>
            </a:r>
            <a:r>
              <a:rPr lang="ru-RU" sz="2400" dirty="0"/>
              <a:t>, какие бывают щетки:</a:t>
            </a: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57224" y="3000372"/>
            <a:ext cx="8007350" cy="15954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47113" name="Picture 9" descr="http://www.nsh9.narod.ru/b_6b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714480" y="2714620"/>
            <a:ext cx="1512888" cy="1511300"/>
          </a:xfrm>
          <a:prstGeom prst="rect">
            <a:avLst/>
          </a:prstGeom>
          <a:noFill/>
        </p:spPr>
      </p:pic>
      <p:pic>
        <p:nvPicPr>
          <p:cNvPr id="47112" name="Picture 8" descr="http://www.nsh9.narod.ru/b_6c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14810" y="2643182"/>
            <a:ext cx="1584325" cy="1512887"/>
          </a:xfrm>
          <a:prstGeom prst="rect">
            <a:avLst/>
          </a:prstGeom>
          <a:noFill/>
        </p:spPr>
      </p:pic>
      <p:pic>
        <p:nvPicPr>
          <p:cNvPr id="47111" name="Picture 7" descr="http://www.nsh9.narod.ru/b_6d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6858016" y="2786058"/>
            <a:ext cx="1512888" cy="1584325"/>
          </a:xfrm>
          <a:prstGeom prst="rect">
            <a:avLst/>
          </a:prstGeom>
          <a:noFill/>
        </p:spPr>
      </p:pic>
      <p:pic>
        <p:nvPicPr>
          <p:cNvPr id="47110" name="Picture 6" descr="http://www.nsh9.narod.ru/b_6a.gif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6929454" y="4786322"/>
            <a:ext cx="1584325" cy="1584325"/>
          </a:xfrm>
          <a:prstGeom prst="rect">
            <a:avLst/>
          </a:prstGeom>
          <a:noFill/>
        </p:spPr>
      </p:pic>
      <p:pic>
        <p:nvPicPr>
          <p:cNvPr id="47109" name="Picture 5" descr="http://www.nsh9.narod.ru/b_6f.gif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4286248" y="5000636"/>
            <a:ext cx="1616075" cy="1655763"/>
          </a:xfrm>
          <a:prstGeom prst="rect">
            <a:avLst/>
          </a:prstGeom>
          <a:noFill/>
        </p:spPr>
      </p:pic>
      <p:pic>
        <p:nvPicPr>
          <p:cNvPr id="47108" name="Picture 4" descr="http://www.nsh9.narod.ru/b_6h.gif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1714480" y="4714884"/>
            <a:ext cx="1584325" cy="1728788"/>
          </a:xfrm>
          <a:prstGeom prst="rect">
            <a:avLst/>
          </a:prstGeom>
          <a:noFill/>
        </p:spPr>
      </p:pic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0"/>
            <a:ext cx="8572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Современные дизайнеры не оставили нетронутым ни один сантиметр зубной щетки, поэтому она имеет различную форму, цвет на любой вкус покупателя.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Rodkina\Мои документы\анимация 2\teeth_png.PNG"/>
          <p:cNvPicPr>
            <a:picLocks noChangeAspect="1" noChangeArrowheads="1"/>
          </p:cNvPicPr>
          <p:nvPr/>
        </p:nvPicPr>
        <p:blipFill>
          <a:blip r:embed="rId2"/>
          <a:srcRect l="49127" t="59195" r="24606"/>
          <a:stretch>
            <a:fillRect/>
          </a:stretch>
        </p:blipFill>
        <p:spPr bwMode="auto">
          <a:xfrm>
            <a:off x="5286380" y="3357562"/>
            <a:ext cx="2786082" cy="37147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385175" cy="1431925"/>
          </a:xfrm>
        </p:spPr>
        <p:txBody>
          <a:bodyPr/>
          <a:lstStyle/>
          <a:p>
            <a:r>
              <a:rPr lang="ru-RU" sz="2800" dirty="0" smtClean="0"/>
              <a:t>У каждого человека должна быть своя зубная щётка. Щетинка её не должна быть очень жесткой, чтобы не повредить дёсны и не поцарапать во рту.</a:t>
            </a:r>
            <a:br>
              <a:rPr lang="ru-RU" sz="2800" dirty="0" smtClean="0"/>
            </a:br>
            <a:r>
              <a:rPr lang="ru-RU" sz="2800" dirty="0" smtClean="0"/>
              <a:t>Менять щётку нужно 4 раза в год. Чистить зубы следует 2 раза в день: утром и вечером перед сном, а после каждого приёма пищи нужно полоскать рот.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736600"/>
          </a:xfrm>
        </p:spPr>
        <p:txBody>
          <a:bodyPr/>
          <a:lstStyle/>
          <a:p>
            <a:pPr algn="ctr"/>
            <a:r>
              <a:rPr lang="ru-RU" sz="3200">
                <a:solidFill>
                  <a:srgbClr val="00FF00"/>
                </a:solidFill>
              </a:rPr>
              <a:t>И важно это делать правильно</a:t>
            </a:r>
          </a:p>
        </p:txBody>
      </p:sp>
      <p:graphicFrame>
        <p:nvGraphicFramePr>
          <p:cNvPr id="53287" name="Group 39"/>
          <p:cNvGraphicFramePr>
            <a:graphicFrameLocks noGrp="1"/>
          </p:cNvGraphicFramePr>
          <p:nvPr>
            <p:ph idx="1"/>
          </p:nvPr>
        </p:nvGraphicFramePr>
        <p:xfrm>
          <a:off x="323850" y="1268413"/>
          <a:ext cx="8424863" cy="4919028"/>
        </p:xfrm>
        <a:graphic>
          <a:graphicData uri="http://schemas.openxmlformats.org/drawingml/2006/table">
            <a:tbl>
              <a:tblPr/>
              <a:tblGrid>
                <a:gridCol w="2001838"/>
                <a:gridCol w="2001837"/>
                <a:gridCol w="2001838"/>
                <a:gridCol w="2419350"/>
              </a:tblGrid>
              <a:tr h="2389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Зубная щетка должна двигаться по зубу сверху вниз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Не забывай очищать внутреннюю часть зуба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5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Обязательно очищай пространство между зубами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Аккуратно вычисти задние (коренные) зубы. И пройдись несколько раз щеткой по верхней стороне коренных зубов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3271" name="Picture 2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20161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5" name="Picture 27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1341438"/>
            <a:ext cx="201612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8" name="Picture 30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716338"/>
            <a:ext cx="201612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81" name="Picture 33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3238" y="3644900"/>
            <a:ext cx="20589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8288"/>
            <a:ext cx="8385175" cy="1431925"/>
          </a:xfrm>
          <a:solidFill>
            <a:schemeClr val="accent1"/>
          </a:solidFill>
          <a:ln>
            <a:solidFill>
              <a:srgbClr val="CC99FF"/>
            </a:solidFill>
          </a:ln>
        </p:spPr>
        <p:txBody>
          <a:bodyPr/>
          <a:lstStyle/>
          <a:p>
            <a:pPr algn="ctr"/>
            <a:r>
              <a:rPr lang="ru-RU"/>
              <a:t> </a:t>
            </a:r>
            <a:r>
              <a:rPr lang="ru-RU" sz="3600">
                <a:solidFill>
                  <a:srgbClr val="0099FF"/>
                </a:solidFill>
              </a:rPr>
              <a:t>2.Полоскать рот после еды!</a:t>
            </a:r>
            <a:r>
              <a:rPr lang="ru-RU"/>
              <a:t> </a:t>
            </a: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2193925"/>
            <a:ext cx="8351837" cy="2171700"/>
          </a:xfrm>
          <a:solidFill>
            <a:srgbClr val="800000"/>
          </a:solidFill>
          <a:ln>
            <a:solidFill>
              <a:srgbClr val="FFCC00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>
                <a:solidFill>
                  <a:srgbClr val="CC99FF"/>
                </a:solidFill>
              </a:rPr>
              <a:t>3. Не ковырять в зубах металлическими предметами, для этого есть деревянные или пластмассовые зубочистки! </a:t>
            </a:r>
          </a:p>
        </p:txBody>
      </p:sp>
      <p:sp>
        <p:nvSpPr>
          <p:cNvPr id="50180" name="Rectangle 4"/>
          <p:cNvSpPr>
            <a:spLocks noRot="1" noChangeArrowheads="1"/>
          </p:cNvSpPr>
          <p:nvPr/>
        </p:nvSpPr>
        <p:spPr bwMode="auto">
          <a:xfrm>
            <a:off x="611188" y="13493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</a:p>
        </p:txBody>
      </p:sp>
      <p:sp>
        <p:nvSpPr>
          <p:cNvPr id="50181" name="Rectangle 5"/>
          <p:cNvSpPr>
            <a:spLocks noRot="1" noChangeArrowheads="1"/>
          </p:cNvSpPr>
          <p:nvPr/>
        </p:nvSpPr>
        <p:spPr bwMode="auto">
          <a:xfrm>
            <a:off x="539750" y="5000625"/>
            <a:ext cx="8280400" cy="1092200"/>
          </a:xfrm>
          <a:prstGeom prst="rect">
            <a:avLst/>
          </a:prstGeom>
          <a:solidFill>
            <a:srgbClr val="008000"/>
          </a:solidFill>
          <a:ln w="9525">
            <a:solidFill>
              <a:srgbClr val="0099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И обязательно посещать стоматолога не реже  двух раз в год!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01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8390" y="1905000"/>
            <a:ext cx="340696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0034" y="428604"/>
            <a:ext cx="8362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внимание.</a:t>
            </a: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>
                <a:solidFill>
                  <a:srgbClr val="4DDCF9"/>
                </a:solidFill>
              </a:rPr>
              <a:t>А вот так выглядел бы зуб в разрезе: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4067175" y="1989138"/>
            <a:ext cx="187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43013" name="Picture 5" descr="f1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844675"/>
            <a:ext cx="3360738" cy="4321175"/>
          </a:xfrm>
          <a:noFill/>
          <a:ln/>
        </p:spPr>
      </p:pic>
      <p:pic>
        <p:nvPicPr>
          <p:cNvPr id="43015" name="Picture 7" descr="f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844675"/>
            <a:ext cx="36004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2  0.037 0.06533  0.055 0.07867  C 0.082 0.1  0.108 0.108  0.113 0.09733  C 0.117 0.08667  0.099 0.06  0.072 0.03867  C 0.054 0.02533  0.021 0.016  -0.008 0.01467  C -0.036 0.016  -0.07 0.02533  -0.088 0.03867  C -0.115 0.06  -0.133 0.08667  -0.128 0.09733  C -0.123 0.108  -0.097 0.1  -0.071 0.07867  C -0.053 0.06533  -0.03 0.032  -0.016 0  C -0.001 -0.03333  0.009 -0.07733  0.009 -0.10533  C 0.009 -0.148  0.002 -0.18133  -0.008 -0.18133  C -0.017 -0.18133  -0.025 -0.148  -0.025 -0.10533  C -0.025 -0.07733  -0.014 -0.03333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430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30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404813"/>
            <a:ext cx="8240712" cy="1008062"/>
          </a:xfrm>
          <a:solidFill>
            <a:srgbClr val="808080"/>
          </a:solidFill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/>
            <a:r>
              <a:rPr lang="ru-RU" sz="2000"/>
              <a:t>Самые главные враги зубов – </a:t>
            </a:r>
            <a:br>
              <a:rPr lang="ru-RU" sz="2000"/>
            </a:br>
            <a:r>
              <a:rPr lang="ru-RU" sz="2000">
                <a:solidFill>
                  <a:srgbClr val="FF0000"/>
                </a:solidFill>
              </a:rPr>
              <a:t>это микробы и вредные бактерии!</a:t>
            </a:r>
          </a:p>
        </p:txBody>
      </p:sp>
      <p:pic>
        <p:nvPicPr>
          <p:cNvPr id="44036" name="Picture 4" descr="f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1700213"/>
            <a:ext cx="4386262" cy="2951162"/>
          </a:xfrm>
          <a:solidFill>
            <a:srgbClr val="FFCCFF"/>
          </a:solidFill>
          <a:ln>
            <a:solidFill>
              <a:schemeClr val="folHlink"/>
            </a:solidFill>
          </a:ln>
        </p:spPr>
      </p:pic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323850" y="4724400"/>
            <a:ext cx="8424863" cy="925513"/>
          </a:xfrm>
          <a:prstGeom prst="rect">
            <a:avLst/>
          </a:prstGeom>
          <a:solidFill>
            <a:srgbClr val="00FFFF"/>
          </a:solidFill>
          <a:ln w="9525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rgbClr val="FF00FF"/>
                </a:solidFill>
              </a:rPr>
              <a:t>Они появляются на зубах после еды и очень быстро размножаются</a:t>
            </a:r>
          </a:p>
          <a:p>
            <a:pPr algn="ctr"/>
            <a:r>
              <a:rPr lang="ru-RU" b="1">
                <a:solidFill>
                  <a:srgbClr val="FF00FF"/>
                </a:solidFill>
              </a:rPr>
              <a:t>и если ты не будешь ухаживать за зубами, огромное количество микробов и бактерий начнут разрушать их и возникнет….</a:t>
            </a:r>
            <a:endParaRPr lang="ru-RU" b="1">
              <a:solidFill>
                <a:srgbClr val="FF3300"/>
              </a:solidFill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323850" y="5710238"/>
            <a:ext cx="8424863" cy="923925"/>
          </a:xfrm>
          <a:prstGeom prst="rect">
            <a:avLst/>
          </a:prstGeom>
          <a:solidFill>
            <a:srgbClr val="0000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5400" b="1">
                <a:solidFill>
                  <a:srgbClr val="FF3300"/>
                </a:solidFill>
              </a:rPr>
              <a:t>кариес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0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0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440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8" grpId="0" animBg="1"/>
      <p:bldP spid="44039" grpId="0" animBg="1"/>
      <p:bldP spid="4403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454025"/>
            <a:ext cx="8785225" cy="5956300"/>
          </a:xfrm>
          <a:solidFill>
            <a:srgbClr val="CC99FF"/>
          </a:solidFill>
          <a:ln>
            <a:solidFill>
              <a:srgbClr val="333333"/>
            </a:solidFill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>
              <a:buFontTx/>
              <a:buBlip>
                <a:blip r:embed="rId2"/>
              </a:buBlip>
            </a:pPr>
            <a:r>
              <a:rPr lang="ru-RU" sz="2800" i="1">
                <a:solidFill>
                  <a:srgbClr val="333333"/>
                </a:solidFill>
                <a:latin typeface="Castellar" pitchFamily="18" charset="0"/>
              </a:rPr>
              <a:t> </a:t>
            </a:r>
            <a:r>
              <a:rPr lang="ru-RU" sz="3200" i="1">
                <a:solidFill>
                  <a:srgbClr val="333333"/>
                </a:solidFill>
                <a:latin typeface="Castellar" pitchFamily="18" charset="0"/>
              </a:rPr>
              <a:t>Кариес</a:t>
            </a:r>
            <a:r>
              <a:rPr lang="ru-RU" sz="2800" i="1">
                <a:solidFill>
                  <a:srgbClr val="03505F"/>
                </a:solidFill>
                <a:latin typeface="Castellar" pitchFamily="18" charset="0"/>
              </a:rPr>
              <a:t> </a:t>
            </a:r>
            <a:r>
              <a:rPr lang="ru-RU" sz="2800" i="1">
                <a:solidFill>
                  <a:srgbClr val="FF3300"/>
                </a:solidFill>
                <a:latin typeface="Castellar" pitchFamily="18" charset="0"/>
              </a:rPr>
              <a:t>( от лат. "caries" – костоеда )</a:t>
            </a:r>
            <a:r>
              <a:rPr lang="ru-RU" sz="2800" i="1">
                <a:solidFill>
                  <a:srgbClr val="03505F"/>
                </a:solidFill>
                <a:latin typeface="Castellar" pitchFamily="18" charset="0"/>
              </a:rPr>
              <a:t> </a:t>
            </a:r>
            <a:br>
              <a:rPr lang="ru-RU" sz="2800" i="1">
                <a:solidFill>
                  <a:srgbClr val="03505F"/>
                </a:solidFill>
                <a:latin typeface="Castellar" pitchFamily="18" charset="0"/>
              </a:rPr>
            </a:br>
            <a:r>
              <a:rPr lang="ru-RU" sz="2800" i="1">
                <a:solidFill>
                  <a:schemeClr val="folHlink"/>
                </a:solidFill>
                <a:latin typeface="Castellar" pitchFamily="18" charset="0"/>
              </a:rPr>
              <a:t>- </a:t>
            </a:r>
            <a:r>
              <a:rPr lang="ru-RU" sz="2800">
                <a:solidFill>
                  <a:schemeClr val="folHlink"/>
                </a:solidFill>
                <a:latin typeface="Castellar" pitchFamily="18" charset="0"/>
              </a:rPr>
              <a:t>это процесс, проявляющийся нарушением минерализации и последующим разрушением твердых тканей зуба под воздействием бактерий с образованием полости. </a:t>
            </a:r>
            <a:br>
              <a:rPr lang="ru-RU" sz="2800">
                <a:solidFill>
                  <a:schemeClr val="folHlink"/>
                </a:solidFill>
                <a:latin typeface="Castellar" pitchFamily="18" charset="0"/>
              </a:rPr>
            </a:br>
            <a:r>
              <a:rPr lang="ru-RU" sz="2800">
                <a:solidFill>
                  <a:schemeClr val="folHlink"/>
                </a:solidFill>
                <a:latin typeface="Castellar" pitchFamily="18" charset="0"/>
              </a:rPr>
              <a:t>Микроорганизмы, "переваривая" углеводы из пищи выделяют молочную кислоту, что способствует разрушению минеральной основы зуба. Далее бактерии проникают в лежащие ниже слои и начинают разрушать их. Огромную роль при возникновении кариеса играет неправильное питание, несоблюдение правил гигиены </a:t>
            </a:r>
            <a:br>
              <a:rPr lang="ru-RU" sz="2800">
                <a:solidFill>
                  <a:schemeClr val="folHlink"/>
                </a:solidFill>
                <a:latin typeface="Castellar" pitchFamily="18" charset="0"/>
              </a:rPr>
            </a:br>
            <a:r>
              <a:rPr lang="ru-RU" sz="2800">
                <a:solidFill>
                  <a:schemeClr val="folHlink"/>
                </a:solidFill>
                <a:latin typeface="Castellar" pitchFamily="18" charset="0"/>
              </a:rPr>
              <a:t>полости рта.</a:t>
            </a:r>
            <a:r>
              <a:rPr lang="ru-RU"/>
              <a:t> </a:t>
            </a: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6453188"/>
            <a:ext cx="8713787" cy="1460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/>
            <a:r>
              <a:rPr lang="ru-RU" sz="2400">
                <a:solidFill>
                  <a:srgbClr val="4DDCF9"/>
                </a:solidFill>
              </a:rPr>
              <a:t>С поверхности зуба микробы проникают в десну и вызывают воспаление.</a:t>
            </a:r>
          </a:p>
        </p:txBody>
      </p:sp>
      <p:pic>
        <p:nvPicPr>
          <p:cNvPr id="45060" name="Picture 4" descr="f1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1557338"/>
            <a:ext cx="3600450" cy="3743325"/>
          </a:xfrm>
          <a:solidFill>
            <a:schemeClr val="tx1"/>
          </a:solidFill>
          <a:ln/>
        </p:spPr>
      </p:pic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2627313" y="5586413"/>
            <a:ext cx="3529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>
                <a:solidFill>
                  <a:srgbClr val="CC99FF"/>
                </a:solidFill>
                <a:latin typeface="Kozuka Gothic Pro H" pitchFamily="34" charset="-128"/>
              </a:rPr>
              <a:t>И тогда: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5157788"/>
            <a:ext cx="8007350" cy="122713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>
              <a:solidFill>
                <a:srgbClr val="FF3300"/>
              </a:solidFill>
              <a:effectLst/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400" b="1">
                <a:solidFill>
                  <a:srgbClr val="FF3300"/>
                </a:solidFill>
                <a:effectLst/>
                <a:latin typeface="Comic Sans MS" pitchFamily="66" charset="0"/>
              </a:rPr>
              <a:t>Ой-ой-ой!   Больно!!!</a:t>
            </a:r>
          </a:p>
        </p:txBody>
      </p:sp>
      <p:pic>
        <p:nvPicPr>
          <p:cNvPr id="46084" name="Picture 4" descr="f8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260350"/>
            <a:ext cx="5545137" cy="48244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714488"/>
            <a:ext cx="550072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Симпатичный </a:t>
            </a:r>
            <a:r>
              <a:rPr lang="ru-RU" sz="3200" dirty="0" err="1" smtClean="0"/>
              <a:t>акулёнок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Лишь выходит из пелёнок</a:t>
            </a:r>
            <a:br>
              <a:rPr lang="ru-RU" sz="3200" dirty="0" smtClean="0"/>
            </a:br>
            <a:r>
              <a:rPr lang="ru-RU" sz="3200" dirty="0" smtClean="0"/>
              <a:t>Чистит щёткой с пастою</a:t>
            </a:r>
            <a:br>
              <a:rPr lang="ru-RU" sz="3200" dirty="0" smtClean="0"/>
            </a:br>
            <a:r>
              <a:rPr lang="ru-RU" sz="3200" dirty="0" smtClean="0"/>
              <a:t>Пасть свою зубастую.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9687" t="27083" r="31250" b="27083"/>
          <a:stretch>
            <a:fillRect/>
          </a:stretch>
        </p:blipFill>
        <p:spPr bwMode="auto">
          <a:xfrm>
            <a:off x="5715008" y="1643050"/>
            <a:ext cx="3000396" cy="264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4214818"/>
            <a:ext cx="88582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/>
              <a:t>У акулы 1500 зубов. </a:t>
            </a:r>
            <a:endParaRPr lang="ru-RU" sz="6600" dirty="0"/>
          </a:p>
        </p:txBody>
      </p:sp>
      <p:sp>
        <p:nvSpPr>
          <p:cNvPr id="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431925"/>
          </a:xfrm>
          <a:noFill/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3300"/>
                </a:solidFill>
              </a:rPr>
              <a:t>Ч</a:t>
            </a:r>
            <a:r>
              <a:rPr lang="ru-RU" sz="4000" dirty="0" smtClean="0">
                <a:solidFill>
                  <a:srgbClr val="00FF00"/>
                </a:solidFill>
              </a:rPr>
              <a:t>т</a:t>
            </a:r>
            <a:r>
              <a:rPr lang="ru-RU" sz="4000" dirty="0" smtClean="0">
                <a:solidFill>
                  <a:srgbClr val="0099FF"/>
                </a:solidFill>
              </a:rPr>
              <a:t>о </a:t>
            </a:r>
            <a:r>
              <a:rPr lang="ru-RU" sz="4000" dirty="0" smtClean="0">
                <a:solidFill>
                  <a:srgbClr val="FF3300"/>
                </a:solidFill>
              </a:rPr>
              <a:t>б</a:t>
            </a:r>
            <a:r>
              <a:rPr lang="ru-RU" sz="4000" dirty="0" smtClean="0">
                <a:solidFill>
                  <a:srgbClr val="0099FF"/>
                </a:solidFill>
              </a:rPr>
              <a:t>ы </a:t>
            </a:r>
            <a:r>
              <a:rPr lang="ru-RU" sz="4000" dirty="0" smtClean="0">
                <a:solidFill>
                  <a:srgbClr val="FF3300"/>
                </a:solidFill>
              </a:rPr>
              <a:t>з</a:t>
            </a:r>
            <a:r>
              <a:rPr lang="ru-RU" sz="4000" dirty="0" smtClean="0">
                <a:solidFill>
                  <a:srgbClr val="FFCC00"/>
                </a:solidFill>
              </a:rPr>
              <a:t>у</a:t>
            </a:r>
            <a:r>
              <a:rPr lang="ru-RU" sz="4000" dirty="0" smtClean="0">
                <a:solidFill>
                  <a:srgbClr val="0099FF"/>
                </a:solidFill>
              </a:rPr>
              <a:t>бы </a:t>
            </a:r>
            <a:r>
              <a:rPr lang="ru-RU" sz="4000" dirty="0" smtClean="0">
                <a:solidFill>
                  <a:srgbClr val="FF3300"/>
                </a:solidFill>
              </a:rPr>
              <a:t>н</a:t>
            </a:r>
            <a:r>
              <a:rPr lang="ru-RU" sz="4000" dirty="0" smtClean="0">
                <a:solidFill>
                  <a:srgbClr val="0099FF"/>
                </a:solidFill>
              </a:rPr>
              <a:t>е </a:t>
            </a:r>
            <a:r>
              <a:rPr lang="ru-RU" sz="4000" dirty="0" smtClean="0">
                <a:solidFill>
                  <a:srgbClr val="FF3300"/>
                </a:solidFill>
              </a:rPr>
              <a:t>б</a:t>
            </a:r>
            <a:r>
              <a:rPr lang="ru-RU" sz="4000" dirty="0" smtClean="0">
                <a:solidFill>
                  <a:srgbClr val="FFCC00"/>
                </a:solidFill>
              </a:rPr>
              <a:t>о</a:t>
            </a:r>
            <a:r>
              <a:rPr lang="ru-RU" sz="4000" dirty="0" smtClean="0">
                <a:solidFill>
                  <a:srgbClr val="0099FF"/>
                </a:solidFill>
              </a:rPr>
              <a:t>лел</a:t>
            </a:r>
            <a:r>
              <a:rPr lang="ru-RU" sz="4000" dirty="0" smtClean="0"/>
              <a:t>и</a:t>
            </a:r>
            <a:r>
              <a:rPr lang="ru-RU" sz="4000" dirty="0" smtClean="0">
                <a:solidFill>
                  <a:srgbClr val="FF3300"/>
                </a:solidFill>
              </a:rPr>
              <a:t>…</a:t>
            </a:r>
            <a:endParaRPr lang="ru-RU" sz="40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572008"/>
            <a:ext cx="8286808" cy="1000132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/>
              <a:t>У</a:t>
            </a:r>
            <a:r>
              <a:rPr lang="ru-RU" sz="6000" b="1" dirty="0" smtClean="0"/>
              <a:t> панды — </a:t>
            </a:r>
            <a:r>
              <a:rPr lang="ru-RU" sz="6000" b="1" dirty="0" smtClean="0"/>
              <a:t>28 зубов </a:t>
            </a:r>
            <a:endParaRPr lang="ru-RU" sz="6000" dirty="0"/>
          </a:p>
        </p:txBody>
      </p:sp>
      <p:pic>
        <p:nvPicPr>
          <p:cNvPr id="3076" name="Picture 4" descr="C:\Documents and Settings\Rodkina\Мои документы\анимация 2\268564268.jpg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00042"/>
            <a:ext cx="385765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Generic</Template>
  <TotalTime>298</TotalTime>
  <Words>577</Words>
  <Application>Microsoft Office PowerPoint</Application>
  <PresentationFormat>Экран (4:3)</PresentationFormat>
  <Paragraphs>46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Трава</vt:lpstr>
      <vt:lpstr>Проект: «Зубная щётка»</vt:lpstr>
      <vt:lpstr>Из каких же частей состоит каждый зуб? </vt:lpstr>
      <vt:lpstr>А вот так выглядел бы зуб в разрезе:</vt:lpstr>
      <vt:lpstr>Самые главные враги зубов –  это микробы и вредные бактерии!</vt:lpstr>
      <vt:lpstr> Кариес ( от лат. "caries" – костоеда )  - это процесс, проявляющийся нарушением минерализации и последующим разрушением твердых тканей зуба под воздействием бактерий с образованием полости.  Микроорганизмы, "переваривая" углеводы из пищи выделяют молочную кислоту, что способствует разрушению минеральной основы зуба. Далее бактерии проникают в лежащие ниже слои и начинают разрушать их. Огромную роль при возникновении кариеса играет неправильное питание, несоблюдение правил гигиены  полости рта. </vt:lpstr>
      <vt:lpstr>С поверхности зуба микробы проникают в десну и вызывают воспаление.</vt:lpstr>
      <vt:lpstr>Слайд 7</vt:lpstr>
      <vt:lpstr>Что бы зубы не болели…</vt:lpstr>
      <vt:lpstr>Слайд 9</vt:lpstr>
      <vt:lpstr>Слайд 10</vt:lpstr>
      <vt:lpstr>Слайд 11</vt:lpstr>
      <vt:lpstr>Слайд 12</vt:lpstr>
      <vt:lpstr>С незапамятных времен еще древним людям приходилось прибегать к различным подручным средствам для удаления из зубов остатков пищи. Чем только люди не чистили зубы до появления зубной пасты и щетки.</vt:lpstr>
      <vt:lpstr>Первая специально изготовленная зубочистка из золота была обнаружена в Шумере и датирована 3000 г. до н. э</vt:lpstr>
      <vt:lpstr>Арабы чистили зубы по установленному ритуалу с помощью палочки из ароматного дерева с расщепленным наподобие кисточки концом и зубочистки — из стебля растения, а также время от времени натирали зубы и десны розовым маслом, миррой, квасцами, медом.</vt:lpstr>
      <vt:lpstr>Индусы считали варварским применение зубных щеток из щетины животных. Их зубная щетка была сделана из веточек дерева, конец которого разделен на волокна.</vt:lpstr>
      <vt:lpstr>Первая зубная щетка наподобие современных, из свиной щетины, появилась в Китае 28 июня 1497 года. Что же именно изобрели китайцы? Составную щетку, где к палочке из бамбука крепилась свиная щетина.</vt:lpstr>
      <vt:lpstr>Постепенно азиатскую «новинку» начали «экспортировать» и в другие страны мира, дошла мода на чистку зубов и до России.</vt:lpstr>
      <vt:lpstr>Зубная щетка той «конструкции», к которой мы все привыкли, появилась не так уж давно: в конце XVIII века в Германии открылась первая фабрика зубных щеток. Новая продукция начала быстро завоевывать Европу, позднее всего она пришла в Америку, где первая специализированная фабрика была открыта лишь сто лет назад.</vt:lpstr>
      <vt:lpstr>Посмотри, какие бывают щетки:</vt:lpstr>
      <vt:lpstr>У каждого человека должна быть своя зубная щётка. Щетинка её не должна быть очень жесткой, чтобы не повредить дёсны и не поцарапать во рту. Менять щётку нужно 4 раза в год. Чистить зубы следует 2 раза в день: утром и вечером перед сном, а после каждого приёма пищи нужно полоскать рот. </vt:lpstr>
      <vt:lpstr>И важно это делать правильно</vt:lpstr>
      <vt:lpstr> 2.Полоскать рот после еды! </vt:lpstr>
      <vt:lpstr>Слайд 24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Зубы и уход за ними</dc:title>
  <dc:creator>Пользователь</dc:creator>
  <cp:lastModifiedBy>Rodkina</cp:lastModifiedBy>
  <cp:revision>16</cp:revision>
  <dcterms:created xsi:type="dcterms:W3CDTF">2010-02-08T12:15:00Z</dcterms:created>
  <dcterms:modified xsi:type="dcterms:W3CDTF">2012-01-20T15:46:29Z</dcterms:modified>
</cp:coreProperties>
</file>