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9A213EC-FB45-4D84-B79C-08BA37A56449}" type="datetimeFigureOut">
              <a:rPr lang="ru-RU" smtClean="0"/>
              <a:t>07.11.2012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A213EC-FB45-4D84-B79C-08BA37A56449}" type="datetimeFigureOut">
              <a:rPr lang="ru-RU" smtClean="0"/>
              <a:t>07.11.2012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A213EC-FB45-4D84-B79C-08BA37A56449}" type="datetimeFigureOut">
              <a:rPr lang="ru-RU" smtClean="0"/>
              <a:t>07.11.2012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A213EC-FB45-4D84-B79C-08BA37A56449}" type="datetimeFigureOut">
              <a:rPr lang="ru-RU" smtClean="0"/>
              <a:t>07.11.2012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9A213EC-FB45-4D84-B79C-08BA37A56449}" type="datetimeFigureOut">
              <a:rPr lang="ru-RU" smtClean="0"/>
              <a:t>07.11.2012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9A213EC-FB45-4D84-B79C-08BA37A56449}" type="datetimeFigureOut">
              <a:rPr lang="ru-RU" smtClean="0"/>
              <a:t>07.11.2012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9A213EC-FB45-4D84-B79C-08BA37A56449}" type="datetimeFigureOut">
              <a:rPr lang="ru-RU" smtClean="0"/>
              <a:t>07.11.2012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9A213EC-FB45-4D84-B79C-08BA37A56449}" type="datetimeFigureOut">
              <a:rPr lang="ru-RU" smtClean="0"/>
              <a:t>07.11.2012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A213EC-FB45-4D84-B79C-08BA37A56449}" type="datetimeFigureOut">
              <a:rPr lang="ru-RU" smtClean="0"/>
              <a:t>07.11.2012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A213EC-FB45-4D84-B79C-08BA37A56449}" type="datetimeFigureOut">
              <a:rPr lang="ru-RU" smtClean="0"/>
              <a:t>07.11.2012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A213EC-FB45-4D84-B79C-08BA37A56449}" type="datetimeFigureOut">
              <a:rPr lang="ru-RU" smtClean="0"/>
              <a:t>07.11.2012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4E1296-C7D6-4C88-B7F9-D48B6651185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213EC-FB45-4D84-B79C-08BA37A56449}" type="datetimeFigureOut">
              <a:rPr lang="ru-RU" smtClean="0"/>
              <a:t>07.11.2012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4E1296-C7D6-4C88-B7F9-D48B6651185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4293096"/>
            <a:ext cx="8280920" cy="2564904"/>
          </a:xfrm>
        </p:spPr>
        <p:txBody>
          <a:bodyPr>
            <a:normAutofit fontScale="62500" lnSpcReduction="20000"/>
          </a:bodyPr>
          <a:lstStyle/>
          <a:p>
            <a:r>
              <a:rPr lang="ru-RU" dirty="0" smtClean="0">
                <a:solidFill>
                  <a:schemeClr val="tx1"/>
                </a:solidFill>
              </a:rPr>
              <a:t>15 </a:t>
            </a:r>
            <a:r>
              <a:rPr lang="ru-RU" dirty="0">
                <a:solidFill>
                  <a:schemeClr val="tx1"/>
                </a:solidFill>
              </a:rPr>
              <a:t>сентября в Казани, в Галерее современного искусства Государственного музея изобразительных искусств открылась уникальная выставка идей и замыслов Леонардо да Винчи – «Гений да </a:t>
            </a:r>
            <a:r>
              <a:rPr lang="ru-RU" dirty="0" smtClean="0">
                <a:solidFill>
                  <a:schemeClr val="tx1"/>
                </a:solidFill>
              </a:rPr>
              <a:t>Винчи. На </a:t>
            </a:r>
            <a:r>
              <a:rPr lang="ru-RU" dirty="0">
                <a:solidFill>
                  <a:schemeClr val="tx1"/>
                </a:solidFill>
              </a:rPr>
              <a:t>выставке можно увидеть более 60 изобретенных Леонардо машин и механизмов, созданных на основании многолетних исследований его таинственных зашифрованных дневников (кодексов). Часть экспозиции занимают репродукции наиболее известных картин Леонардо да Винчи, в том числе "</a:t>
            </a:r>
            <a:r>
              <a:rPr lang="ru-RU" dirty="0" err="1">
                <a:solidFill>
                  <a:schemeClr val="tx1"/>
                </a:solidFill>
              </a:rPr>
              <a:t>Мона</a:t>
            </a:r>
            <a:r>
              <a:rPr lang="ru-RU" dirty="0">
                <a:solidFill>
                  <a:schemeClr val="tx1"/>
                </a:solidFill>
              </a:rPr>
              <a:t> Лиза", "Мадонна в скалах", "Благовещение", "Дама с горностаем", "Тайная вечеря", "</a:t>
            </a:r>
            <a:r>
              <a:rPr lang="ru-RU" dirty="0" err="1">
                <a:solidFill>
                  <a:schemeClr val="tx1"/>
                </a:solidFill>
              </a:rPr>
              <a:t>Витрувианский</a:t>
            </a:r>
            <a:r>
              <a:rPr lang="ru-RU" dirty="0">
                <a:solidFill>
                  <a:schemeClr val="tx1"/>
                </a:solidFill>
              </a:rPr>
              <a:t> человек".</a:t>
            </a:r>
          </a:p>
        </p:txBody>
      </p:sp>
      <p:pic>
        <p:nvPicPr>
          <p:cNvPr id="4" name="Рисунок 3" descr="IMG_3887.JPG"/>
          <p:cNvPicPr>
            <a:picLocks noChangeAspect="1"/>
          </p:cNvPicPr>
          <p:nvPr/>
        </p:nvPicPr>
        <p:blipFill>
          <a:blip r:embed="rId2" cstate="print"/>
          <a:stretch>
            <a:fillRect/>
          </a:stretch>
        </p:blipFill>
        <p:spPr>
          <a:xfrm>
            <a:off x="1547664" y="188640"/>
            <a:ext cx="5832648" cy="38164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4680520" cy="4005064"/>
          </a:xfrm>
        </p:spPr>
        <p:txBody>
          <a:bodyPr>
            <a:normAutofit fontScale="90000"/>
          </a:bodyPr>
          <a:lstStyle/>
          <a:p>
            <a:pPr algn="l"/>
            <a:r>
              <a:rPr lang="ru-RU" sz="1800" dirty="0"/>
              <a:t>Фотографии Паскаля </a:t>
            </a:r>
            <a:r>
              <a:rPr lang="ru-RU" sz="1800" dirty="0" err="1"/>
              <a:t>Котте</a:t>
            </a:r>
            <a:r>
              <a:rPr lang="ru-RU" sz="1800" dirty="0"/>
              <a:t> показали, что Леонардо не закончил работу над картиной. Мы наблюдаем изменения в положении руки натурщицы. Видно, что поначалу </a:t>
            </a:r>
            <a:r>
              <a:rPr lang="ru-RU" sz="1800" dirty="0" err="1"/>
              <a:t>Мона</a:t>
            </a:r>
            <a:r>
              <a:rPr lang="ru-RU" sz="1800" dirty="0"/>
              <a:t> Лиза поддерживала рукой покрывало. Также стало заметно, что выражение лица и улыбка сначала были несколько другими. А пятно в уголке глаза является повреждением в лаковом покрытии от воды, возникшем скорее всего в результате того, что картина какое-то время висела в ванной комнате Наполеона. Мы также можем определить, что некоторые части картины со временем стали прозрачными. И увидеть, что вопреки современной точке зрения у </a:t>
            </a:r>
            <a:r>
              <a:rPr lang="ru-RU" sz="1800" dirty="0" err="1"/>
              <a:t>Моны</a:t>
            </a:r>
            <a:r>
              <a:rPr lang="ru-RU" sz="1800" dirty="0"/>
              <a:t> Лизы были брови и ресницы!</a:t>
            </a:r>
          </a:p>
        </p:txBody>
      </p:sp>
      <p:pic>
        <p:nvPicPr>
          <p:cNvPr id="4" name="Содержимое 3" descr="IMG_5047.jpg"/>
          <p:cNvPicPr>
            <a:picLocks noGrp="1" noChangeAspect="1"/>
          </p:cNvPicPr>
          <p:nvPr>
            <p:ph idx="1"/>
          </p:nvPr>
        </p:nvPicPr>
        <p:blipFill>
          <a:blip r:embed="rId2" cstate="print"/>
          <a:stretch>
            <a:fillRect/>
          </a:stretch>
        </p:blipFill>
        <p:spPr>
          <a:xfrm>
            <a:off x="179512" y="4149080"/>
            <a:ext cx="3539638" cy="2481139"/>
          </a:xfrm>
        </p:spPr>
      </p:pic>
      <p:pic>
        <p:nvPicPr>
          <p:cNvPr id="6" name="Рисунок 5" descr="2012-09-15 16.44.20.jpg"/>
          <p:cNvPicPr>
            <a:picLocks noChangeAspect="1"/>
          </p:cNvPicPr>
          <p:nvPr/>
        </p:nvPicPr>
        <p:blipFill>
          <a:blip r:embed="rId3" cstate="print"/>
          <a:stretch>
            <a:fillRect/>
          </a:stretch>
        </p:blipFill>
        <p:spPr>
          <a:xfrm>
            <a:off x="6464238" y="0"/>
            <a:ext cx="2679762" cy="3573016"/>
          </a:xfrm>
          <a:prstGeom prst="rect">
            <a:avLst/>
          </a:prstGeom>
        </p:spPr>
      </p:pic>
      <p:pic>
        <p:nvPicPr>
          <p:cNvPr id="5" name="Рисунок 4" descr="2012-09-15 16.40.02.jpg"/>
          <p:cNvPicPr>
            <a:picLocks noChangeAspect="1"/>
          </p:cNvPicPr>
          <p:nvPr/>
        </p:nvPicPr>
        <p:blipFill>
          <a:blip r:embed="rId4" cstate="print"/>
          <a:stretch>
            <a:fillRect/>
          </a:stretch>
        </p:blipFill>
        <p:spPr>
          <a:xfrm>
            <a:off x="4700042" y="3284307"/>
            <a:ext cx="2680270" cy="357369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124744"/>
            <a:ext cx="4680520" cy="5472608"/>
          </a:xfrm>
        </p:spPr>
        <p:txBody>
          <a:bodyPr>
            <a:normAutofit/>
          </a:bodyPr>
          <a:lstStyle/>
          <a:p>
            <a:r>
              <a:rPr lang="ru-RU" sz="2000" b="1" dirty="0"/>
              <a:t>5 апреля 1452 года</a:t>
            </a:r>
            <a:endParaRPr lang="ru-RU" sz="2000" dirty="0"/>
          </a:p>
          <a:p>
            <a:r>
              <a:rPr lang="ru-RU" sz="2000" dirty="0"/>
              <a:t>Леонардо да Винчи родился в селении </a:t>
            </a:r>
            <a:r>
              <a:rPr lang="ru-RU" sz="2000" dirty="0" err="1"/>
              <a:t>Анкиано</a:t>
            </a:r>
            <a:r>
              <a:rPr lang="ru-RU" sz="2000" dirty="0"/>
              <a:t>, близ городка Винчи, недалеко от Флоренции. Он был внебрачным сыном 25-летнего нотариуса сэра Пьеро </a:t>
            </a:r>
            <a:r>
              <a:rPr lang="ru-RU" sz="2000" dirty="0" err="1"/>
              <a:t>ди</a:t>
            </a:r>
            <a:r>
              <a:rPr lang="ru-RU" sz="2000" dirty="0"/>
              <a:t> Антонио и простой крестьянской девушки по имени Катерина.</a:t>
            </a:r>
          </a:p>
          <a:p>
            <a:r>
              <a:rPr lang="ru-RU" sz="2000" b="1" dirty="0"/>
              <a:t>1519 год</a:t>
            </a:r>
            <a:endParaRPr lang="ru-RU" sz="2000" dirty="0"/>
          </a:p>
          <a:p>
            <a:r>
              <a:rPr lang="ru-RU" sz="2000" dirty="0"/>
              <a:t>Перенеся удар в 1517 году, Леонардо умирает 2 мая 1519 года в замке </a:t>
            </a:r>
            <a:r>
              <a:rPr lang="ru-RU" sz="2000" dirty="0" err="1"/>
              <a:t>Кло-Люсе</a:t>
            </a:r>
            <a:r>
              <a:rPr lang="ru-RU" sz="2000" dirty="0"/>
              <a:t> во Франции. Согласно легенде, он умирает на руках короля Франциска I, поддерживающего его голову. Да Винчи похоронен в замке </a:t>
            </a:r>
            <a:r>
              <a:rPr lang="ru-RU" sz="2000" dirty="0" err="1"/>
              <a:t>Амбуаз</a:t>
            </a:r>
            <a:r>
              <a:rPr lang="ru-RU" sz="2000" dirty="0"/>
              <a:t>, в часовне </a:t>
            </a:r>
            <a:r>
              <a:rPr lang="ru-RU" sz="2000" dirty="0" err="1"/>
              <a:t>Сен-Юбер</a:t>
            </a:r>
            <a:r>
              <a:rPr lang="ru-RU" sz="2000" dirty="0"/>
              <a:t>.</a:t>
            </a:r>
          </a:p>
          <a:p>
            <a:endParaRPr lang="ru-RU" sz="2000" dirty="0"/>
          </a:p>
        </p:txBody>
      </p:sp>
      <p:pic>
        <p:nvPicPr>
          <p:cNvPr id="4" name="Рисунок 3" descr="img114.jpg"/>
          <p:cNvPicPr>
            <a:picLocks noChangeAspect="1"/>
          </p:cNvPicPr>
          <p:nvPr/>
        </p:nvPicPr>
        <p:blipFill>
          <a:blip r:embed="rId2" cstate="print"/>
          <a:stretch>
            <a:fillRect/>
          </a:stretch>
        </p:blipFill>
        <p:spPr>
          <a:xfrm>
            <a:off x="5148064" y="476672"/>
            <a:ext cx="3655559" cy="515719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274638"/>
            <a:ext cx="4114800" cy="490066"/>
          </a:xfrm>
        </p:spPr>
        <p:txBody>
          <a:bodyPr>
            <a:normAutofit fontScale="90000"/>
          </a:bodyPr>
          <a:lstStyle/>
          <a:p>
            <a:r>
              <a:rPr lang="ru-RU" dirty="0" smtClean="0"/>
              <a:t>Кодексы </a:t>
            </a:r>
            <a:endParaRPr lang="ru-RU" dirty="0"/>
          </a:p>
        </p:txBody>
      </p:sp>
      <p:pic>
        <p:nvPicPr>
          <p:cNvPr id="4" name="Содержимое 3" descr="кодексы.jpg"/>
          <p:cNvPicPr>
            <a:picLocks noGrp="1" noChangeAspect="1"/>
          </p:cNvPicPr>
          <p:nvPr>
            <p:ph idx="1"/>
          </p:nvPr>
        </p:nvPicPr>
        <p:blipFill>
          <a:blip r:embed="rId2" cstate="print"/>
          <a:stretch>
            <a:fillRect/>
          </a:stretch>
        </p:blipFill>
        <p:spPr>
          <a:xfrm>
            <a:off x="251520" y="188640"/>
            <a:ext cx="5400600" cy="3602157"/>
          </a:xfrm>
        </p:spPr>
      </p:pic>
      <p:sp>
        <p:nvSpPr>
          <p:cNvPr id="5" name="Прямоугольник 4"/>
          <p:cNvSpPr/>
          <p:nvPr/>
        </p:nvSpPr>
        <p:spPr>
          <a:xfrm>
            <a:off x="323528" y="4005064"/>
            <a:ext cx="8640960" cy="2852936"/>
          </a:xfrm>
          <a:prstGeom prst="rect">
            <a:avLst/>
          </a:prstGeom>
        </p:spPr>
        <p:txBody>
          <a:bodyPr wrap="square">
            <a:spAutoFit/>
          </a:bodyPr>
          <a:lstStyle/>
          <a:p>
            <a:r>
              <a:rPr lang="ru-RU" dirty="0"/>
              <a:t>Научные и технические исследования да Винчи были обнаружены в его рукописях, из которых сохранилось свыше 6000 страниц. По всей видимости, Леонардо намеревался опубликовать их в виде большой энциклопедии знаний. Однако, как и большинству других его проектов, этому не суждено было сбыться.</a:t>
            </a:r>
          </a:p>
          <a:p>
            <a:r>
              <a:rPr lang="ru-RU" dirty="0"/>
              <a:t>Вполне возможно, что да Винчи использовал накопленный в записных книжках материал с целью совершенствования качества своих картин. Он изучал анатомию, чтобы достоверно изображать человеческое тело, растения и скалы — чтобы пейзажи на его картинах выглядели реалистично. Однако в определённый момент его записи превратились в нечто большее. Они стали живым свидетельством его очарования природой длиною в жизнь и гения его удивительных открытий.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rmAutofit/>
          </a:bodyPr>
          <a:lstStyle/>
          <a:p>
            <a:r>
              <a:rPr lang="ru-RU" sz="1800" b="1" dirty="0"/>
              <a:t>1472-1478 годы</a:t>
            </a:r>
            <a:r>
              <a:rPr lang="ru-RU" sz="1800" dirty="0"/>
              <a:t/>
            </a:r>
            <a:br>
              <a:rPr lang="ru-RU" sz="1800" dirty="0"/>
            </a:br>
            <a:r>
              <a:rPr lang="ru-RU" sz="1800" dirty="0"/>
              <a:t>Леонардо завершает работу над картиной «Благовещение», которая сейчас хранится в галере Уффици, во Флоренции. Вторая версия полотна, авторство которой также приписывается кисти да Винчи выставлена в Лувре, Париж.</a:t>
            </a:r>
            <a:br>
              <a:rPr lang="ru-RU" sz="1800" dirty="0"/>
            </a:br>
            <a:r>
              <a:rPr lang="ru-RU" sz="1800" b="1" dirty="0"/>
              <a:t>1481-1482 годы</a:t>
            </a:r>
            <a:r>
              <a:rPr lang="ru-RU" sz="1800" dirty="0"/>
              <a:t/>
            </a:r>
            <a:br>
              <a:rPr lang="ru-RU" sz="1800" dirty="0"/>
            </a:br>
            <a:r>
              <a:rPr lang="ru-RU" sz="1800" dirty="0" smtClean="0"/>
              <a:t>Пишет </a:t>
            </a:r>
            <a:r>
              <a:rPr lang="ru-RU" sz="1800" dirty="0"/>
              <a:t>картины «Дама с горностаем», «Святой </a:t>
            </a:r>
            <a:r>
              <a:rPr lang="ru-RU" sz="1800" dirty="0" err="1"/>
              <a:t>Иероним</a:t>
            </a:r>
            <a:r>
              <a:rPr lang="ru-RU" sz="1800" dirty="0"/>
              <a:t>», «Портрет музыканта». </a:t>
            </a:r>
            <a:br>
              <a:rPr lang="ru-RU" sz="1800" dirty="0"/>
            </a:br>
            <a:endParaRPr lang="ru-RU" sz="1800" dirty="0"/>
          </a:p>
        </p:txBody>
      </p:sp>
      <p:pic>
        <p:nvPicPr>
          <p:cNvPr id="6" name="Содержимое 5" descr="0007-007-Blagoveschenie.jpg"/>
          <p:cNvPicPr>
            <a:picLocks noGrp="1" noChangeAspect="1"/>
          </p:cNvPicPr>
          <p:nvPr>
            <p:ph idx="1"/>
          </p:nvPr>
        </p:nvPicPr>
        <p:blipFill>
          <a:blip r:embed="rId2" cstate="print"/>
          <a:stretch>
            <a:fillRect/>
          </a:stretch>
        </p:blipFill>
        <p:spPr>
          <a:xfrm>
            <a:off x="0" y="2348880"/>
            <a:ext cx="5515591" cy="4005064"/>
          </a:xfrm>
        </p:spPr>
      </p:pic>
      <p:pic>
        <p:nvPicPr>
          <p:cNvPr id="7" name="Рисунок 6" descr="7140370_3805d45e.jpg"/>
          <p:cNvPicPr>
            <a:picLocks noChangeAspect="1"/>
          </p:cNvPicPr>
          <p:nvPr/>
        </p:nvPicPr>
        <p:blipFill>
          <a:blip r:embed="rId3" cstate="print"/>
          <a:stretch>
            <a:fillRect/>
          </a:stretch>
        </p:blipFill>
        <p:spPr>
          <a:xfrm>
            <a:off x="5650346" y="2060848"/>
            <a:ext cx="3386150" cy="460516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2915816" y="0"/>
            <a:ext cx="6228184" cy="6858000"/>
          </a:xfrm>
        </p:spPr>
        <p:txBody>
          <a:bodyPr>
            <a:noAutofit/>
          </a:bodyPr>
          <a:lstStyle/>
          <a:p>
            <a:pPr algn="l"/>
            <a:r>
              <a:rPr lang="ru-RU" sz="1800" dirty="0"/>
              <a:t>Леонардо верил в то, что механика является ключом к тайнам мироздания. Он изучал поведение воды, воздуха, света, и сумел определить механизм их движения в различных условиях. Да Винчи создал множество рисунков с изображением вихревого движения воды в водовороте, потока воздуха, и природы света с его тенями и отражением. Всё это время главным принципом его работы было стремление понять сокрытые от человеческого глаза физические и механические принципы.</a:t>
            </a:r>
            <a:br>
              <a:rPr lang="ru-RU" sz="1800" dirty="0"/>
            </a:br>
            <a:r>
              <a:rPr lang="ru-RU" sz="1800" dirty="0"/>
              <a:t>Да Винчи считал человеческое тело сложной и развитой машиной, способной двигаться, используя принцип, схожий с механическим. Он изучал, каким образом анатомия формирует поведение человека и животных. Леонардо было также интересно, как человек выражает свои чувства и какие скрытые механизмы управляют жизнью.</a:t>
            </a:r>
            <a:br>
              <a:rPr lang="ru-RU" sz="1800" dirty="0"/>
            </a:br>
            <a:r>
              <a:rPr lang="ru-RU" sz="1800" dirty="0"/>
              <a:t>Учёный предположил, что поскольку принцип движения человеческого тела и силы природы известны, на основании этого можно сделать выводы о принципах движения машин, которые бы подражали природе. Он изучал анатомию, физиогномику и механизмы, которые легли в основу большинства его научных открытий и </a:t>
            </a:r>
            <a:r>
              <a:rPr lang="ru-RU" sz="1800" dirty="0" smtClean="0"/>
              <a:t>изобретений.</a:t>
            </a:r>
            <a:endParaRPr lang="ru-RU" sz="1800" dirty="0"/>
          </a:p>
        </p:txBody>
      </p:sp>
      <p:pic>
        <p:nvPicPr>
          <p:cNvPr id="7" name="Рисунок 6" descr="23.jpg"/>
          <p:cNvPicPr>
            <a:picLocks noChangeAspect="1"/>
          </p:cNvPicPr>
          <p:nvPr/>
        </p:nvPicPr>
        <p:blipFill>
          <a:blip r:embed="rId2" cstate="print"/>
          <a:stretch>
            <a:fillRect/>
          </a:stretch>
        </p:blipFill>
        <p:spPr>
          <a:xfrm>
            <a:off x="179512" y="3432069"/>
            <a:ext cx="1944216" cy="3425931"/>
          </a:xfrm>
          <a:prstGeom prst="rect">
            <a:avLst/>
          </a:prstGeom>
          <a:ln>
            <a:noFill/>
          </a:ln>
          <a:effectLst>
            <a:outerShdw blurRad="292100" dist="139700" dir="2700000" algn="tl" rotWithShape="0">
              <a:srgbClr val="333333">
                <a:alpha val="65000"/>
              </a:srgbClr>
            </a:outerShdw>
          </a:effectLst>
        </p:spPr>
      </p:pic>
      <p:pic>
        <p:nvPicPr>
          <p:cNvPr id="9" name="Рисунок 8" descr="img_6629.jpg"/>
          <p:cNvPicPr>
            <a:picLocks noChangeAspect="1"/>
          </p:cNvPicPr>
          <p:nvPr/>
        </p:nvPicPr>
        <p:blipFill>
          <a:blip r:embed="rId3" cstate="print"/>
          <a:stretch>
            <a:fillRect/>
          </a:stretch>
        </p:blipFill>
        <p:spPr>
          <a:xfrm>
            <a:off x="179512" y="188640"/>
            <a:ext cx="1979712" cy="296625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4680520" cy="6669360"/>
          </a:xfrm>
        </p:spPr>
        <p:txBody>
          <a:bodyPr>
            <a:normAutofit fontScale="90000"/>
          </a:bodyPr>
          <a:lstStyle/>
          <a:p>
            <a:pPr algn="l"/>
            <a:r>
              <a:rPr lang="ru-RU" sz="2000" dirty="0"/>
              <a:t>Изначально да Винчи работал над созданием летательного аппарата, основываясь на принципе маховых движений крыльев. Он анализировал характеристики полёта птиц и летучих мышей, а также изучал анатомию их крыльев. Он верил, в то, что человек сможет научиться летать, если сконструирует, а затем приведёт в действие аппарат, имитирующий машущий полёт птиц. Однако позже, да Винчи приходит к выводу о том, что человеку просто не хватит мускульной силы в туловище и руках для того, чтобы подняться в воздух подобно птице. В результате, он начинает изучать возможность полёта без маховых движений, углубляясь в изучение скорости ветра и способов использования воздушных потоков для полёта.</a:t>
            </a:r>
            <a:r>
              <a:rPr lang="ru-RU" sz="2000" dirty="0" smtClean="0"/>
              <a:t/>
            </a:r>
            <a:br>
              <a:rPr lang="ru-RU" sz="2000" dirty="0" smtClean="0"/>
            </a:br>
            <a:r>
              <a:rPr lang="ru-RU" sz="2000" dirty="0"/>
              <a:t>Его идеи, воплощённые в виде чертежей и набросков во многом предвосхитили появление современных дельтаплана, самолёта, вертолёта и парашюта. </a:t>
            </a:r>
          </a:p>
        </p:txBody>
      </p:sp>
      <p:pic>
        <p:nvPicPr>
          <p:cNvPr id="5" name="Рисунок 4" descr="IMG_3894.JPG"/>
          <p:cNvPicPr>
            <a:picLocks noChangeAspect="1"/>
          </p:cNvPicPr>
          <p:nvPr/>
        </p:nvPicPr>
        <p:blipFill>
          <a:blip r:embed="rId2" cstate="print"/>
          <a:stretch>
            <a:fillRect/>
          </a:stretch>
        </p:blipFill>
        <p:spPr>
          <a:xfrm>
            <a:off x="6389693" y="0"/>
            <a:ext cx="2754307" cy="3672408"/>
          </a:xfrm>
          <a:prstGeom prst="rect">
            <a:avLst/>
          </a:prstGeom>
        </p:spPr>
      </p:pic>
      <p:pic>
        <p:nvPicPr>
          <p:cNvPr id="4" name="Содержимое 3" descr="IMG_3888.JPG"/>
          <p:cNvPicPr>
            <a:picLocks noGrp="1" noChangeAspect="1"/>
          </p:cNvPicPr>
          <p:nvPr>
            <p:ph idx="1"/>
          </p:nvPr>
        </p:nvPicPr>
        <p:blipFill>
          <a:blip r:embed="rId3" cstate="print"/>
          <a:stretch>
            <a:fillRect/>
          </a:stretch>
        </p:blipFill>
        <p:spPr>
          <a:xfrm>
            <a:off x="4860032" y="3161589"/>
            <a:ext cx="2772308" cy="369641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4283968" cy="3168352"/>
          </a:xfrm>
        </p:spPr>
        <p:txBody>
          <a:bodyPr>
            <a:normAutofit/>
          </a:bodyPr>
          <a:lstStyle/>
          <a:p>
            <a:pPr algn="l"/>
            <a:r>
              <a:rPr lang="ru-RU" sz="1800" dirty="0"/>
              <a:t>Постоянные войны вызвали необходимость разработок в области стратегии ведения войны и инженерии. Самыми удивительными изобретениями Леонардо стали именно его военно-инженерные сооружения.  Леонардо создал чертежи многоствольного пулемёта, пушки, катапульты, гигантского арбалета, бронированного фургона, оснащённого косами и бронированной машины, прототипа современного танка.</a:t>
            </a:r>
          </a:p>
        </p:txBody>
      </p:sp>
      <p:pic>
        <p:nvPicPr>
          <p:cNvPr id="4" name="Содержимое 3" descr="IMG_3892.JPG"/>
          <p:cNvPicPr>
            <a:picLocks noGrp="1" noChangeAspect="1"/>
          </p:cNvPicPr>
          <p:nvPr>
            <p:ph idx="1"/>
          </p:nvPr>
        </p:nvPicPr>
        <p:blipFill>
          <a:blip r:embed="rId2" cstate="print"/>
          <a:stretch>
            <a:fillRect/>
          </a:stretch>
        </p:blipFill>
        <p:spPr>
          <a:xfrm>
            <a:off x="179512" y="3429000"/>
            <a:ext cx="2368359" cy="3157812"/>
          </a:xfrm>
        </p:spPr>
      </p:pic>
      <p:pic>
        <p:nvPicPr>
          <p:cNvPr id="5" name="Рисунок 4" descr="IMG_3893.JPG"/>
          <p:cNvPicPr>
            <a:picLocks noChangeAspect="1"/>
          </p:cNvPicPr>
          <p:nvPr/>
        </p:nvPicPr>
        <p:blipFill>
          <a:blip r:embed="rId3" cstate="print"/>
          <a:stretch>
            <a:fillRect/>
          </a:stretch>
        </p:blipFill>
        <p:spPr>
          <a:xfrm>
            <a:off x="6605718" y="0"/>
            <a:ext cx="2538282" cy="3384376"/>
          </a:xfrm>
          <a:prstGeom prst="rect">
            <a:avLst/>
          </a:prstGeom>
        </p:spPr>
      </p:pic>
      <p:pic>
        <p:nvPicPr>
          <p:cNvPr id="7" name="Рисунок 6" descr="img_6572.jpg"/>
          <p:cNvPicPr>
            <a:picLocks noChangeAspect="1"/>
          </p:cNvPicPr>
          <p:nvPr/>
        </p:nvPicPr>
        <p:blipFill>
          <a:blip r:embed="rId4" cstate="print"/>
          <a:stretch>
            <a:fillRect/>
          </a:stretch>
        </p:blipFill>
        <p:spPr>
          <a:xfrm>
            <a:off x="5125848" y="4005064"/>
            <a:ext cx="4018152" cy="2636912"/>
          </a:xfrm>
          <a:prstGeom prst="rect">
            <a:avLst/>
          </a:prstGeom>
        </p:spPr>
      </p:pic>
      <p:pic>
        <p:nvPicPr>
          <p:cNvPr id="6" name="Рисунок 5" descr="img_6577.jpg"/>
          <p:cNvPicPr>
            <a:picLocks noChangeAspect="1"/>
          </p:cNvPicPr>
          <p:nvPr/>
        </p:nvPicPr>
        <p:blipFill>
          <a:blip r:embed="rId5" cstate="print"/>
          <a:stretch>
            <a:fillRect/>
          </a:stretch>
        </p:blipFill>
        <p:spPr>
          <a:xfrm>
            <a:off x="4211960" y="0"/>
            <a:ext cx="2232248" cy="334463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6.jpg"/>
          <p:cNvPicPr>
            <a:picLocks noGrp="1" noChangeAspect="1"/>
          </p:cNvPicPr>
          <p:nvPr>
            <p:ph idx="1"/>
          </p:nvPr>
        </p:nvPicPr>
        <p:blipFill>
          <a:blip r:embed="rId2" cstate="print"/>
          <a:stretch>
            <a:fillRect/>
          </a:stretch>
        </p:blipFill>
        <p:spPr>
          <a:xfrm>
            <a:off x="0" y="2"/>
            <a:ext cx="4139952" cy="2759968"/>
          </a:xfrm>
        </p:spPr>
      </p:pic>
      <p:pic>
        <p:nvPicPr>
          <p:cNvPr id="5" name="Рисунок 4" descr="998.jpg"/>
          <p:cNvPicPr>
            <a:picLocks noChangeAspect="1"/>
          </p:cNvPicPr>
          <p:nvPr/>
        </p:nvPicPr>
        <p:blipFill>
          <a:blip r:embed="rId3" cstate="print"/>
          <a:stretch>
            <a:fillRect/>
          </a:stretch>
        </p:blipFill>
        <p:spPr>
          <a:xfrm>
            <a:off x="4788024" y="3933056"/>
            <a:ext cx="4355976" cy="2820408"/>
          </a:xfrm>
          <a:prstGeom prst="rect">
            <a:avLst/>
          </a:prstGeom>
        </p:spPr>
      </p:pic>
      <p:sp>
        <p:nvSpPr>
          <p:cNvPr id="7" name="Прямоугольник 6"/>
          <p:cNvSpPr/>
          <p:nvPr/>
        </p:nvSpPr>
        <p:spPr>
          <a:xfrm>
            <a:off x="4572000" y="404664"/>
            <a:ext cx="4572000" cy="2308324"/>
          </a:xfrm>
          <a:prstGeom prst="rect">
            <a:avLst/>
          </a:prstGeom>
        </p:spPr>
        <p:txBody>
          <a:bodyPr>
            <a:spAutoFit/>
          </a:bodyPr>
          <a:lstStyle/>
          <a:p>
            <a:r>
              <a:rPr lang="ru-RU" b="1" dirty="0"/>
              <a:t>Свыше восьми миллионов посетителей каждый год приезжают в Лувр, чтобы восхититься шедевром «</a:t>
            </a:r>
            <a:r>
              <a:rPr lang="ru-RU" b="1" dirty="0" err="1"/>
              <a:t>Мона</a:t>
            </a:r>
            <a:r>
              <a:rPr lang="ru-RU" b="1" dirty="0"/>
              <a:t> Лиза». Тем не менее то, что мы видим сегодня, лишь отдалённо напоминает оригинальное творение Леонардо да Винчи. Более 500 лет отделяет нас от времени создания картины.</a:t>
            </a:r>
            <a:endParaRPr lang="ru-RU" dirty="0"/>
          </a:p>
        </p:txBody>
      </p:sp>
      <p:sp>
        <p:nvSpPr>
          <p:cNvPr id="8" name="Прямоугольник 7"/>
          <p:cNvSpPr/>
          <p:nvPr/>
        </p:nvSpPr>
        <p:spPr>
          <a:xfrm>
            <a:off x="0" y="2780929"/>
            <a:ext cx="5004048" cy="3970318"/>
          </a:xfrm>
          <a:prstGeom prst="rect">
            <a:avLst/>
          </a:prstGeom>
        </p:spPr>
        <p:txBody>
          <a:bodyPr wrap="square">
            <a:spAutoFit/>
          </a:bodyPr>
          <a:lstStyle/>
          <a:p>
            <a:r>
              <a:rPr lang="ru-RU" dirty="0"/>
              <a:t>Сегодня перед нами изображение потускневшего, выцветшего лица женщины, пожелтевшее и потемневшее в тех местах, где раньше зритель мог видеть коричневые и зелёные тона. Современники Леонардо не раз восхищались свежими и яркими красками полотен итальянского художника. Этот портрет не избежал разрушительного действия времени и повреждений, причинённых в результате многочисленных реставраций. Деревянные опоры сморщились и покрылись трещинами. Свойства пигментов, связующего вещества и лака с годами претерпели изменения под воздействием химических реакций.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866330"/>
          </a:xfrm>
        </p:spPr>
        <p:txBody>
          <a:bodyPr>
            <a:noAutofit/>
          </a:bodyPr>
          <a:lstStyle/>
          <a:p>
            <a:pPr algn="l"/>
            <a:r>
              <a:rPr lang="ru-RU" sz="1800" dirty="0"/>
              <a:t>Французскому инженеру Паскалю </a:t>
            </a:r>
            <a:r>
              <a:rPr lang="ru-RU" sz="1800" dirty="0" err="1"/>
              <a:t>Котте</a:t>
            </a:r>
            <a:r>
              <a:rPr lang="ru-RU" sz="1800" dirty="0"/>
              <a:t>, изобретателю мультиспектральной фотокамеры, было дано почётное право создать серию снимков «</a:t>
            </a:r>
            <a:r>
              <a:rPr lang="ru-RU" sz="1800" dirty="0" err="1"/>
              <a:t>Моны</a:t>
            </a:r>
            <a:r>
              <a:rPr lang="ru-RU" sz="1800" dirty="0"/>
              <a:t> Лизы» в высочайшем разрешении. Результатом его работы стали детальные снимки картины в диапазоне от ультрафиолетового до инфракрасного спектра (световые волны, которые при нормальных условиях человеческий глаз воспринимать не может). Используя уникальный сканер собственного изобретения, Паскаль потратил около трёх часов, создавая снимки «голой» картины, то есть без рамы и защитного стекла. Результатом работы стали 13 снимков шедевра с 240-мегапиксельным разрешением. Качество этих изображений абсолютно уникально. Потребовалось два года для анализа и проверки полученных данных.</a:t>
            </a:r>
          </a:p>
        </p:txBody>
      </p:sp>
      <p:pic>
        <p:nvPicPr>
          <p:cNvPr id="4" name="Содержимое 3" descr="DSC68971.jpg"/>
          <p:cNvPicPr>
            <a:picLocks noGrp="1" noChangeAspect="1"/>
          </p:cNvPicPr>
          <p:nvPr>
            <p:ph idx="1"/>
          </p:nvPr>
        </p:nvPicPr>
        <p:blipFill>
          <a:blip r:embed="rId2" cstate="print"/>
          <a:stretch>
            <a:fillRect/>
          </a:stretch>
        </p:blipFill>
        <p:spPr>
          <a:xfrm>
            <a:off x="0" y="3356992"/>
            <a:ext cx="4603442" cy="3068961"/>
          </a:xfrm>
        </p:spPr>
      </p:pic>
      <p:sp>
        <p:nvSpPr>
          <p:cNvPr id="5" name="Прямоугольник 4"/>
          <p:cNvSpPr/>
          <p:nvPr/>
        </p:nvSpPr>
        <p:spPr>
          <a:xfrm>
            <a:off x="4572000" y="3164681"/>
            <a:ext cx="4572000" cy="3693319"/>
          </a:xfrm>
          <a:prstGeom prst="rect">
            <a:avLst/>
          </a:prstGeom>
        </p:spPr>
        <p:txBody>
          <a:bodyPr>
            <a:spAutoFit/>
          </a:bodyPr>
          <a:lstStyle/>
          <a:p>
            <a:r>
              <a:rPr lang="ru-RU" dirty="0"/>
              <a:t>Двадцать пять секретов картины были впервые обнародованы в 2007 году на выставке «Гений да Винчи». Например, мы впервые можем насладиться оригинальным цветом красок «</a:t>
            </a:r>
            <a:r>
              <a:rPr lang="ru-RU" dirty="0" err="1"/>
              <a:t>Моны</a:t>
            </a:r>
            <a:r>
              <a:rPr lang="ru-RU" dirty="0"/>
              <a:t> Лизы» (то есть цветом оригинальных пигментов, которые использовал да Винчи). Снимки представили перед нами картину в первозданном виде, подобно тому, какой её видели современники Леонардо: небо цвета лазурита, тёпло-розовый цвет кожи лица, отчётливо прорисованные горы, зелёные деревья…</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920</Words>
  <Application>Microsoft Office PowerPoint</Application>
  <PresentationFormat>Экран (4:3)</PresentationFormat>
  <Paragraphs>17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Кодексы </vt:lpstr>
      <vt:lpstr>1472-1478 годы Леонардо завершает работу над картиной «Благовещение», которая сейчас хранится в галере Уффици, во Флоренции. Вторая версия полотна, авторство которой также приписывается кисти да Винчи выставлена в Лувре, Париж. 1481-1482 годы Пишет картины «Дама с горностаем», «Святой Иероним», «Портрет музыканта».  </vt:lpstr>
      <vt:lpstr>Леонардо верил в то, что механика является ключом к тайнам мироздания. Он изучал поведение воды, воздуха, света, и сумел определить механизм их движения в различных условиях. Да Винчи создал множество рисунков с изображением вихревого движения воды в водовороте, потока воздуха, и природы света с его тенями и отражением. Всё это время главным принципом его работы было стремление понять сокрытые от человеческого глаза физические и механические принципы. Да Винчи считал человеческое тело сложной и развитой машиной, способной двигаться, используя принцип, схожий с механическим. Он изучал, каким образом анатомия формирует поведение человека и животных. Леонардо было также интересно, как человек выражает свои чувства и какие скрытые механизмы управляют жизнью. Учёный предположил, что поскольку принцип движения человеческого тела и силы природы известны, на основании этого можно сделать выводы о принципах движения машин, которые бы подражали природе. Он изучал анатомию, физиогномику и механизмы, которые легли в основу большинства его научных открытий и изобретений.</vt:lpstr>
      <vt:lpstr>Изначально да Винчи работал над созданием летательного аппарата, основываясь на принципе маховых движений крыльев. Он анализировал характеристики полёта птиц и летучих мышей, а также изучал анатомию их крыльев. Он верил, в то, что человек сможет научиться летать, если сконструирует, а затем приведёт в действие аппарат, имитирующий машущий полёт птиц. Однако позже, да Винчи приходит к выводу о том, что человеку просто не хватит мускульной силы в туловище и руках для того, чтобы подняться в воздух подобно птице. В результате, он начинает изучать возможность полёта без маховых движений, углубляясь в изучение скорости ветра и способов использования воздушных потоков для полёта. Его идеи, воплощённые в виде чертежей и набросков во многом предвосхитили появление современных дельтаплана, самолёта, вертолёта и парашюта. </vt:lpstr>
      <vt:lpstr>Постоянные войны вызвали необходимость разработок в области стратегии ведения войны и инженерии. Самыми удивительными изобретениями Леонардо стали именно его военно-инженерные сооружения.  Леонардо создал чертежи многоствольного пулемёта, пушки, катапульты, гигантского арбалета, бронированного фургона, оснащённого косами и бронированной машины, прототипа современного танка.</vt:lpstr>
      <vt:lpstr>Слайд 8</vt:lpstr>
      <vt:lpstr>Французскому инженеру Паскалю Котте, изобретателю мультиспектральной фотокамеры, было дано почётное право создать серию снимков «Моны Лизы» в высочайшем разрешении. Результатом его работы стали детальные снимки картины в диапазоне от ультрафиолетового до инфракрасного спектра (световые волны, которые при нормальных условиях человеческий глаз воспринимать не может). Используя уникальный сканер собственного изобретения, Паскаль потратил около трёх часов, создавая снимки «голой» картины, то есть без рамы и защитного стекла. Результатом работы стали 13 снимков шедевра с 240-мегапиксельным разрешением. Качество этих изображений абсолютно уникально. Потребовалось два года для анализа и проверки полученных данных.</vt:lpstr>
      <vt:lpstr>Фотографии Паскаля Котте показали, что Леонардо не закончил работу над картиной. Мы наблюдаем изменения в положении руки натурщицы. Видно, что поначалу Мона Лиза поддерживала рукой покрывало. Также стало заметно, что выражение лица и улыбка сначала были несколько другими. А пятно в уголке глаза является повреждением в лаковом покрытии от воды, возникшем скорее всего в результате того, что картина какое-то время висела в ванной комнате Наполеона. Мы также можем определить, что некоторые части картины со временем стали прозрачными. И увидеть, что вопреки современной точке зрения у Моны Лизы были брови и ресницы!</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Пользователь</cp:lastModifiedBy>
  <cp:revision>11</cp:revision>
  <dcterms:created xsi:type="dcterms:W3CDTF">2012-11-07T19:41:00Z</dcterms:created>
  <dcterms:modified xsi:type="dcterms:W3CDTF">2012-11-07T21:28:43Z</dcterms:modified>
</cp:coreProperties>
</file>