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5" r:id="rId3"/>
    <p:sldId id="264" r:id="rId4"/>
    <p:sldId id="267" r:id="rId5"/>
    <p:sldId id="260" r:id="rId6"/>
    <p:sldId id="258" r:id="rId7"/>
    <p:sldId id="257" r:id="rId8"/>
    <p:sldId id="268" r:id="rId9"/>
    <p:sldId id="262" r:id="rId10"/>
    <p:sldId id="263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53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5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9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21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0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84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5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53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BBC231C-FC39-41DF-AB7F-07149AC5D6B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4A0D76-FC83-4FF3-B05D-0FAD734E72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vrodu.ru/rodkniga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2.jpeg"/><Relationship Id="rId7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g11.nnm.ru/0/9/7/b/5/097b57a4c6604830d5823b38f762a22a_full.jpg" TargetMode="Externa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img11.nnm.ru/0/9/7/b/5/097b57a4c6604830d5823b38f762a22a_full.jpg" TargetMode="Externa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.jpeg"/><Relationship Id="rId2" Type="http://schemas.openxmlformats.org/officeDocument/2006/relationships/hyperlink" Target="http://www.concours-dessin.ru/published/publicdata/ARTSKLADMAIN/attachments/SC/products_pictures/big636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fccc.ru/bbs/images/pictures/16711926540451b3dab699_pp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vrodu.ru/images/gendrevo/drevo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11.nnm.ru/0/9/7/b/5/097b57a4c6604830d5823b38f762a22a_full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1%D0%BD%D0%BE%D0%B2%D0%B0%20%D0%BE%D1%81%D0%BD%D0%BE%D0%B2-%D1%80%D0%BE%D0%B4%D0%B8%D1%82%D0%B5%D0%BB%D1%8C%D1%81%D0%BA%D0%B8%D0%B9%20%D0%B4%D0%BE%D0%BC&amp;noreask=1&amp;img_url=http://www.bezformata.ru/content/Images/000/004/023/image4023218.jpg&amp;pos=26&amp;rpt=simage&amp;lr=66&amp;nojs=1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79145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Monotype Corsiva" pitchFamily="66" charset="0"/>
              </a:rPr>
              <a:t>Классный 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час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21088"/>
            <a:ext cx="6400800" cy="1752600"/>
          </a:xfrm>
        </p:spPr>
        <p:txBody>
          <a:bodyPr/>
          <a:lstStyle/>
          <a:p>
            <a:r>
              <a:rPr lang="ru-RU" sz="2400" dirty="0">
                <a:solidFill>
                  <a:srgbClr val="99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Классный руководитель</a:t>
            </a:r>
            <a:r>
              <a:rPr lang="ru-RU" sz="2400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:</a:t>
            </a:r>
          </a:p>
          <a:p>
            <a:r>
              <a:rPr lang="ru-RU" sz="2400" dirty="0" smtClean="0">
                <a:solidFill>
                  <a:srgbClr val="99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dirty="0">
                <a:solidFill>
                  <a:srgbClr val="99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Фабер Галина Николаевна</a:t>
            </a:r>
          </a:p>
          <a:p>
            <a:endParaRPr lang="ru-RU" dirty="0"/>
          </a:p>
        </p:txBody>
      </p:sp>
      <p:pic>
        <p:nvPicPr>
          <p:cNvPr id="3074" name="Picture 2" descr="http://www.vrodu.ru/images/main/main_book.jpg">
            <a:hlinkClick r:id="rId2" tooltip="Перейти в раздел о наших Родословных книгах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87" y="3068960"/>
            <a:ext cx="2608592" cy="172819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83" y="2210961"/>
            <a:ext cx="4896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«Помни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корни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свои»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7" name="Picture 2" descr="http://im0-tub-ru.yandex.net/i?id=323789058-0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1836191" y="850642"/>
            <a:ext cx="54721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rgbClr val="CC3300"/>
                </a:solidFill>
                <a:latin typeface="Arial Black" pitchFamily="34" charset="0"/>
              </a:rPr>
              <a:t>МКОУ «Гимназия имени Горького А.М.»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8079" y="3212976"/>
            <a:ext cx="3736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C3300"/>
                </a:solidFill>
                <a:latin typeface="Monotype Corsiva" pitchFamily="66" charset="0"/>
              </a:rPr>
              <a:t>Моя родословная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6178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lihan55.narod.ru/photo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531828"/>
            <a:ext cx="8424936" cy="376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0-tub-ru.yandex.net/i?id=323789058-0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96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 семейном кругу мы с вами растем.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Основа основ – родительский дом.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 семейном кругу все корни твои,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И в жизнь ты входишь из дружной семьи.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В семейном кругу мы жизнь создаем.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Основа основ – родительский дом</a:t>
            </a:r>
          </a:p>
          <a:p>
            <a:endParaRPr lang="ru-RU" dirty="0"/>
          </a:p>
        </p:txBody>
      </p:sp>
      <p:pic>
        <p:nvPicPr>
          <p:cNvPr id="23554" name="Picture 2" descr="http://im0-tub-ru.yandex.net/i?id=3237890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0-tub-ru.yandex.net/i?id=3237890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704" y="53816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86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Ребята, очень важно, чтобы каждый человек знал свои корни, гордился своим родом, ведь без прошлого нет будущего. На Руси тех, кто не знал свои корни, называли “Иванами, не помнящими родства”.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http://im6-tub-ru.yandex.net/i?id=454123290-51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55" y="4692950"/>
            <a:ext cx="1656184" cy="103787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im0-tub-ru.yandex.net/i?id=369997162-34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39" y="3789040"/>
            <a:ext cx="1543029" cy="100811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://im4-tub-ru.yandex.net/i?id=205935208-16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68" y="4897650"/>
            <a:ext cx="1428750" cy="9334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http://img11.nnm.ru/0/9/7/b/5/097b57a4c6604830d5823b38f762a22a_full.jpg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78640"/>
            <a:ext cx="1962100" cy="1233249"/>
          </a:xfrm>
          <a:prstGeom prst="rect">
            <a:avLst/>
          </a:prstGeom>
          <a:noFill/>
          <a:extLst/>
        </p:spPr>
      </p:pic>
      <p:pic>
        <p:nvPicPr>
          <p:cNvPr id="8" name="Picture 2" descr="http://im0-tub-ru.yandex.net/i?id=323789058-07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92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0-tub-ru.yandex.net/i?id=3237890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7336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http://im4-tub-ru.yandex.net/i?id=205935208-16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6286"/>
            <a:ext cx="8640960" cy="564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ttp://img11.nnm.ru/0/9/7/b/5/097b57a4c6604830d5823b38f762a22a_full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70989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21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Традиция составлять родословные существует испокон веков. Из века в век, из поколения в поколение в семье любого народа считалось необходимым знать историю своего рода. Богатой считалась не только та семья, у которой было много материальных ценностей, но и та, которая была духовно богата, где каждый знал, уважал, гордился именем отца, деда, прадеда. На Руси эта традиция была развита еще в дохристианский период. “ Человек – это не степное растение перекати-поле, которое осенний ветер гонит по степи…” – писал академик </a:t>
            </a:r>
            <a:r>
              <a:rPr lang="ru-RU" sz="2400" b="1" dirty="0" err="1">
                <a:solidFill>
                  <a:srgbClr val="C00000"/>
                </a:solidFill>
                <a:latin typeface="Monotype Corsiva" pitchFamily="66" charset="0"/>
              </a:rPr>
              <a:t>Д.С.Лихачев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. В русской истории трудно найти среди достопамятных людей личность, которая не относилась бы с почтением к своему роду</a:t>
            </a:r>
          </a:p>
        </p:txBody>
      </p:sp>
      <p:pic>
        <p:nvPicPr>
          <p:cNvPr id="4" name="Picture 2" descr="http://im0-tub-ru.yandex.net/i?id=3237890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20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Бывает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, дивишься увиденному: высокое дерево гнется под ураганами, поливается ливнями, засыпается снегами, но знай себе стоит и не падает. Корни его вошли в землю, крепко держат, силу дают. А другое, со слабыми корнями, чуть ветер поднатужится, ломается и погибает. Не так ли бывает с человеком, у которого нет “корней”? “Корни” – это жизнь отцов, дедов и прадедов, семейные традиции, память о славных делах предков, гордость за свою фамилию.</a:t>
            </a:r>
          </a:p>
        </p:txBody>
      </p:sp>
      <p:pic>
        <p:nvPicPr>
          <p:cNvPr id="4" name="Picture 2" descr="http://im0-tub-ru.yandex.net/i?id=3237890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90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Да, перекати-поле без корней, потому при малейшем дуновении ветра катится с места на место, а человек имеет корни. Это его семья, теплый дом, очаг</a:t>
            </a:r>
            <a:r>
              <a:rPr lang="ru-RU" dirty="0" smtClean="0"/>
              <a:t>,</a:t>
            </a:r>
          </a:p>
          <a:p>
            <a:endParaRPr lang="ru-RU" dirty="0"/>
          </a:p>
        </p:txBody>
      </p:sp>
      <p:pic>
        <p:nvPicPr>
          <p:cNvPr id="5" name="Рисунок 4" descr="http://www.concours-dessin.ru/published/publicdata/ARTSKLADMAIN/attachments/SC/products_pictures/big6364.jpg">
            <a:hlinkClick r:id="rId2" tgtFrame="_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30561"/>
            <a:ext cx="2207241" cy="218636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8" name="Рисунок 7" descr="http://fccc.ru/bbs/images/pictures/16711926540451b3dab699_pp.jpg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08040"/>
            <a:ext cx="2756659" cy="218636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" name="Picture 2" descr="http://im0-tub-ru.yandex.net/i?id=323789058-0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3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Из каких предметов состоит родословная?</a:t>
            </a:r>
            <a:b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 </a:t>
            </a:r>
            <a:b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Генеалогическое древо</a:t>
            </a:r>
            <a:b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2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C00000"/>
                </a:solidFill>
                <a:latin typeface="Monotype Corsiva" pitchFamily="66" charset="0"/>
              </a:rPr>
              <a:t>РОДОСЛОВНАЯ КНИГА. </a:t>
            </a: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Летопись вашей </a:t>
            </a:r>
            <a:r>
              <a:rPr lang="ru-RU" sz="1800" dirty="0" smtClean="0">
                <a:solidFill>
                  <a:srgbClr val="C00000"/>
                </a:solidFill>
                <a:latin typeface="Monotype Corsiva" pitchFamily="66" charset="0"/>
              </a:rPr>
              <a:t>семьи</a:t>
            </a:r>
          </a:p>
          <a:p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В ней хранятся:</a:t>
            </a:r>
            <a:b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1800" b="1" dirty="0">
                <a:solidFill>
                  <a:srgbClr val="C00000"/>
                </a:solidFill>
                <a:latin typeface="Monotype Corsiva" pitchFamily="66" charset="0"/>
              </a:rPr>
              <a:t>-</a:t>
            </a: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 Генеалогическое древо, распечатанное на бумаге формата А3;</a:t>
            </a:r>
            <a:b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Календари семейных памятных дат. Документ создается специально для того, чтобы легко находить даты </a:t>
            </a:r>
            <a:b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1800" b="1" dirty="0">
                <a:solidFill>
                  <a:srgbClr val="C00000"/>
                </a:solidFill>
                <a:latin typeface="Monotype Corsiva" pitchFamily="66" charset="0"/>
              </a:rPr>
              <a:t>  </a:t>
            </a: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рождений, венчаний, упокоений наших родных и близких;</a:t>
            </a:r>
            <a:b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1800" b="1" dirty="0">
                <a:solidFill>
                  <a:srgbClr val="C00000"/>
                </a:solidFill>
                <a:latin typeface="Monotype Corsiva" pitchFamily="66" charset="0"/>
              </a:rPr>
              <a:t>- с</a:t>
            </a: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видетельств о рождении, свидетельств о смерти, фотографии, наградные грамоты и </a:t>
            </a:r>
            <a:r>
              <a:rPr lang="ru-RU" sz="1800" dirty="0" err="1">
                <a:solidFill>
                  <a:srgbClr val="C00000"/>
                </a:solidFill>
                <a:latin typeface="Monotype Corsiva" pitchFamily="66" charset="0"/>
              </a:rPr>
              <a:t>т.д</a:t>
            </a: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;</a:t>
            </a:r>
            <a:b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1800" b="1" dirty="0">
                <a:solidFill>
                  <a:srgbClr val="C00000"/>
                </a:solidFill>
                <a:latin typeface="Monotype Corsiva" pitchFamily="66" charset="0"/>
              </a:rPr>
              <a:t>-</a:t>
            </a:r>
            <a:r>
              <a:rPr lang="ru-RU" sz="1800" dirty="0">
                <a:solidFill>
                  <a:srgbClr val="C00000"/>
                </a:solidFill>
                <a:latin typeface="Monotype Corsiva" pitchFamily="66" charset="0"/>
              </a:rPr>
              <a:t> Архивные документы</a:t>
            </a:r>
          </a:p>
        </p:txBody>
      </p:sp>
      <p:pic>
        <p:nvPicPr>
          <p:cNvPr id="16386" name="Picture 2" descr="http://www.vrodu.ru/images/3d/3d.jpg">
            <a:hlinkClick r:id="rId2" tooltip="Образец генеалогического древа, оформляемого бесплатно 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39128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0-tub-ru.yandex.net/i?id=323789058-0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6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Генеалогическое древо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Генеалогия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– это дисциплина истории, она изучает родственные связи людей, историю семей и родов, происхождение и биографии отдельных представителей рода. 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Генеалогическое (родословное) древо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– представление родственных связей в виде схемы, напоминающей дерево, ветвями и листьями которого является семья. Генеалогическое дерево позволяет проследить происхождение фамилии, а иногда и подсказать ее значение.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im0-tub-ru.yandex.net/i?id=3237890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80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Восходящее генеалогическое древо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Его стволом являетесь Вы, ствол разветвляется на Ваших родителей, далее на бабушек-дедушек и так по восходящей ко всем предкам семьи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Генеалогическое древо изображение, фото на 4 покол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7"/>
            <a:ext cx="7161947" cy="633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0-tub-ru.yandex.net/i?id=323789058-0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22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http://img11.nnm.ru/0/9/7/b/5/097b57a4c6604830d5823b38f762a22a_full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634508" cy="4473609"/>
          </a:xfrm>
          <a:prstGeom prst="rect">
            <a:avLst/>
          </a:prstGeom>
          <a:noFill/>
          <a:extLst/>
        </p:spPr>
      </p:pic>
      <p:pic>
        <p:nvPicPr>
          <p:cNvPr id="5" name="Picture 2" descr="http://im0-tub-ru.yandex.net/i?id=323789058-0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71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lihan55.narod.ru/photo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6648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0-tub-ru.yandex.net/i?id=323789058-0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229200"/>
            <a:ext cx="1533116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82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№4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378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№4</vt:lpstr>
      <vt:lpstr>Классный час</vt:lpstr>
      <vt:lpstr>Презентация PowerPoint</vt:lpstr>
      <vt:lpstr>Презентация PowerPoint</vt:lpstr>
      <vt:lpstr> </vt:lpstr>
      <vt:lpstr>Из каких предметов состоит родословная?   </vt:lpstr>
      <vt:lpstr>Генеалогическое древо </vt:lpstr>
      <vt:lpstr>Восходящее генеалогическое древо.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2013-01-22T20:53:56Z</dcterms:created>
  <dcterms:modified xsi:type="dcterms:W3CDTF">2013-01-25T20:59:57Z</dcterms:modified>
</cp:coreProperties>
</file>