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5" r:id="rId2"/>
    <p:sldId id="259" r:id="rId3"/>
    <p:sldId id="266" r:id="rId4"/>
    <p:sldId id="273" r:id="rId5"/>
    <p:sldId id="271" r:id="rId6"/>
    <p:sldId id="272" r:id="rId7"/>
    <p:sldId id="267" r:id="rId8"/>
    <p:sldId id="268" r:id="rId9"/>
    <p:sldId id="269" r:id="rId10"/>
    <p:sldId id="270" r:id="rId11"/>
    <p:sldId id="257" r:id="rId12"/>
    <p:sldId id="260" r:id="rId13"/>
    <p:sldId id="261" r:id="rId14"/>
    <p:sldId id="262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77822DB-6318-4074-B6A5-A3964BF57373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3588C13-6C96-4F92-8F35-CF602CE0D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ialnee.net/authors/Philip_Dormer_Stenhop_Chesterfild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0%D0%BA%D0%B0%D0%B7%D0%B0%D0%BD%D0%B8%D0%B5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ru.wikipedia.org/wiki/%D0%9A%D0%B8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1%80%D0%B8%D0%BC%D0%B5%D1%80" TargetMode="External"/><Relationship Id="rId5" Type="http://schemas.openxmlformats.org/officeDocument/2006/relationships/hyperlink" Target="http://ru.wikipedia.org/wiki/%D0%9F%D1%80%D1%8F%D0%BD%D0%B8%D0%BA" TargetMode="External"/><Relationship Id="rId4" Type="http://schemas.openxmlformats.org/officeDocument/2006/relationships/hyperlink" Target="http://ru.wikipedia.org/wiki/%D0%9A%D0%BD%D1%83%D1%8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500034" y="571480"/>
            <a:ext cx="8229600" cy="52863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РОДИТЕЛЬСКОЕ СОБРАНИЕ</a:t>
            </a:r>
          </a:p>
          <a:p>
            <a:pPr>
              <a:buNone/>
            </a:pPr>
            <a:r>
              <a:rPr lang="ru-RU" sz="3200" dirty="0" smtClean="0">
                <a:latin typeface="Comic Sans MS" pitchFamily="66" charset="0"/>
              </a:rPr>
              <a:t>ТЕМА: </a:t>
            </a:r>
          </a:p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«СТИЛИ СЕМЕЙНОГО ВОСПИТАНИЯ»</a:t>
            </a:r>
          </a:p>
          <a:p>
            <a:pPr>
              <a:buNone/>
            </a:pP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Составила: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Учитель начальных классов</a:t>
            </a:r>
          </a:p>
          <a:p>
            <a:pPr>
              <a:buNone/>
            </a:pPr>
            <a:r>
              <a:rPr lang="ru-RU" sz="2000" b="1" dirty="0" err="1" smtClean="0">
                <a:latin typeface="Comic Sans MS" pitchFamily="66" charset="0"/>
              </a:rPr>
              <a:t>Сапогина</a:t>
            </a:r>
            <a:r>
              <a:rPr lang="ru-RU" sz="2000" b="1" dirty="0" smtClean="0">
                <a:latin typeface="Comic Sans MS" pitchFamily="66" charset="0"/>
              </a:rPr>
              <a:t> Светлана Юрьевна</a:t>
            </a:r>
          </a:p>
          <a:p>
            <a:pPr>
              <a:buNone/>
            </a:pPr>
            <a:endParaRPr lang="ru-RU" sz="20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МАОУ Средняя школа №8</a:t>
            </a:r>
          </a:p>
          <a:p>
            <a:pPr>
              <a:buNone/>
            </a:pPr>
            <a:r>
              <a:rPr lang="ru-RU" sz="2000" b="1" dirty="0" smtClean="0">
                <a:latin typeface="Comic Sans MS" pitchFamily="66" charset="0"/>
              </a:rPr>
              <a:t>2012 – 2013г.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500438"/>
            <a:ext cx="2643206" cy="2786082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51344"/>
            <a:ext cx="86439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Индифферентный стиль </a:t>
            </a:r>
            <a:r>
              <a:rPr lang="ru-RU" sz="2400" dirty="0" smtClean="0"/>
              <a:t>Проблемы воспитания не являются для родителей первостепенными, поскольку у них другие заботы. Свои проблемы ребенку приходится решать самому. А ведь он вправе рассчитывать на большее – участие и поддержку с вашей стороны. Родители не устанавливают для детей никаких ограничений, безразличны к собственным детям. Закрыты для общения, из-за обременённости собственными проблемами не остается сил на воспитание детей. Если безразличие родителей сочетается с враждебностью, ребёнка ничто не удержит от того, чтобы дать волю своим самым разрушительным импульсам и проявить склонность к </a:t>
            </a:r>
            <a:r>
              <a:rPr lang="ru-RU" sz="2400" dirty="0" err="1" smtClean="0"/>
              <a:t>девиантному</a:t>
            </a:r>
            <a:r>
              <a:rPr lang="ru-RU" sz="2400" dirty="0" smtClean="0"/>
              <a:t> поведению</a:t>
            </a:r>
            <a:endParaRPr lang="ru-RU" sz="2400" dirty="0"/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143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Показатели стартовой психологической диагностики </a:t>
            </a:r>
            <a:r>
              <a:rPr lang="ru-RU" sz="2200" b="1" dirty="0" smtClean="0">
                <a:solidFill>
                  <a:schemeClr val="tx1"/>
                </a:solidFill>
              </a:rPr>
              <a:t>учащихся первых классов 2012– 2013 учебный год 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«Психологическая готовность уч-ся 1-х классов к школьному обучению» (октябрь)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428736"/>
          <a:ext cx="8358246" cy="4857785"/>
        </p:xfrm>
        <a:graphic>
          <a:graphicData uri="http://schemas.openxmlformats.org/drawingml/2006/table">
            <a:tbl>
              <a:tblPr/>
              <a:tblGrid>
                <a:gridCol w="1195643"/>
                <a:gridCol w="2223895"/>
                <a:gridCol w="2145827"/>
                <a:gridCol w="2792881"/>
              </a:tblGrid>
              <a:tr h="685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Calibri"/>
                          <a:cs typeface="Times New Roman"/>
                        </a:rPr>
                        <a:t>Класс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Высокий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Низкий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1 «А»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29%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59%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12%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 «Б»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24%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60%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16%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 «В»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29%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62%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 «Г»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33%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51%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16%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 «Д»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26%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65%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1 «Е»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19%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57%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24%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 27%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43%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59%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39%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14%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18%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400" marR="5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85725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Результаты обследования школьной мотивации 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параллели 1-х классов (2012 – 2013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уч.год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октябрь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571615"/>
          <a:ext cx="8001054" cy="4849844"/>
        </p:xfrm>
        <a:graphic>
          <a:graphicData uri="http://schemas.openxmlformats.org/drawingml/2006/table">
            <a:tbl>
              <a:tblPr/>
              <a:tblGrid>
                <a:gridCol w="1600099"/>
                <a:gridCol w="1600099"/>
                <a:gridCol w="1600099"/>
                <a:gridCol w="1600099"/>
                <a:gridCol w="1600658"/>
              </a:tblGrid>
              <a:tr h="910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учебная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учебно-игровая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внешние атрибуты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игровая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1 «А»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8%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42%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1 «Б»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24%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40%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8%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28%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1 «В»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9%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22%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39%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1 «Г»</a:t>
                      </a: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30%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15%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45%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1 «Д»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30%</a:t>
                      </a: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13%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27%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1 «Е»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23%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38%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Итого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27%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15%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26%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32%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libri"/>
                          <a:ea typeface="Calibri"/>
                          <a:cs typeface="Times New Roman"/>
                        </a:rPr>
                        <a:t>Прошлый</a:t>
                      </a:r>
                      <a:r>
                        <a:rPr lang="ru-RU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baseline="0" dirty="0" err="1" smtClean="0">
                          <a:latin typeface="Calibri"/>
                          <a:ea typeface="Calibri"/>
                          <a:cs typeface="Times New Roman"/>
                        </a:rPr>
                        <a:t>уч.год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35%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15%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27%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23%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20" marR="460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не сформирована произвольная деятельность (по определению учителя - неуправляем). К этой группе относятся дети, не способные или не желающие выполнять общие правила поведения в школе.</a:t>
            </a:r>
          </a:p>
          <a:p>
            <a:r>
              <a:rPr lang="ru-RU" dirty="0" smtClean="0"/>
              <a:t>не сформированы волевые черты характера, низкий уровень познавательных интересов (по определению учителя - он ленится).</a:t>
            </a:r>
          </a:p>
          <a:p>
            <a:r>
              <a:rPr lang="ru-RU" dirty="0" smtClean="0"/>
              <a:t>наблюдается безответственное отношение к учебе: отсутствие желания выполнять задания учителя, капризность и неуправляемость. При этом по интеллектуальному уровню может быть готов к решению предлагаемых задач, т.е. по интеллектуальному уровню не отстает от сверстников.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проблемы первоклассников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500034" y="785794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Развитие ребенка идет по типу "негативистская </a:t>
            </a:r>
            <a:r>
              <a:rPr lang="ru-RU" dirty="0" err="1" smtClean="0"/>
              <a:t>демонстративность</a:t>
            </a:r>
            <a:r>
              <a:rPr lang="ru-RU" dirty="0" smtClean="0"/>
              <a:t>". Главная черта таких детей - высокая потребность быть в центре внимания.</a:t>
            </a:r>
          </a:p>
          <a:p>
            <a:r>
              <a:rPr lang="ru-RU" dirty="0" smtClean="0"/>
              <a:t>Развитие ребенка идет по типу "уход от деятельности".Главная черта детей типа "уход от деятельности" - склонность к фантазированию. Часто "витают в облаках" во время урока, особенно после ситуаций неуспеха. Стремятся завладеть вниманием учителя. Например, ведут разговоры на "взрослые" темы, задают вопросы ради вопросов, делают какие-то подарки, хвастаются, читают во время уроков взрослые книги и т.п.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Спасибо за внимание!</a:t>
            </a:r>
          </a:p>
          <a:p>
            <a:pPr algn="r">
              <a:buNone/>
            </a:pPr>
            <a:endParaRPr lang="ru-RU" sz="4000" dirty="0" smtClean="0"/>
          </a:p>
          <a:p>
            <a:pPr algn="ctr"/>
            <a:endParaRPr lang="ru-RU" sz="8000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357167"/>
            <a:ext cx="778674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Знаете ли, какой самый верный способ сделать вашего ребенка несчастным,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— это приучить его не встречать ни в чем отказа.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Times New Roman" pitchFamily="18" charset="0"/>
              </a:rPr>
              <a:t>Ж.– Ж. РУССО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Рисунок 4" descr="&amp;ZHcy;&amp;acy;&amp;ncy;-&amp;ZHcy;&amp;acy;&amp;kcy; &amp;Rcy;&amp;ucy;&amp;scy;&amp;scy;&amp;o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785926"/>
            <a:ext cx="1314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3857628"/>
            <a:ext cx="75009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Хорошее воспитание надежнее всего защищает человека от тех, кто плохо воспитан.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err="1" smtClean="0">
                <a:latin typeface="Comic Sans MS" pitchFamily="66" charset="0"/>
                <a:hlinkClick r:id="rId3"/>
              </a:rPr>
              <a:t>Филип</a:t>
            </a:r>
            <a:r>
              <a:rPr lang="ru-RU" sz="2800" dirty="0" smtClean="0">
                <a:latin typeface="Comic Sans MS" pitchFamily="66" charset="0"/>
                <a:hlinkClick r:id="rId3"/>
              </a:rPr>
              <a:t> </a:t>
            </a:r>
            <a:r>
              <a:rPr lang="ru-RU" sz="2800" dirty="0" err="1" smtClean="0">
                <a:latin typeface="Comic Sans MS" pitchFamily="66" charset="0"/>
                <a:hlinkClick r:id="rId3"/>
              </a:rPr>
              <a:t>Дормер</a:t>
            </a:r>
            <a:r>
              <a:rPr lang="ru-RU" sz="2800" dirty="0" smtClean="0">
                <a:latin typeface="Comic Sans MS" pitchFamily="66" charset="0"/>
                <a:hlinkClick r:id="rId3"/>
              </a:rPr>
              <a:t> </a:t>
            </a:r>
            <a:r>
              <a:rPr lang="ru-RU" sz="2800" dirty="0" err="1" smtClean="0">
                <a:latin typeface="Comic Sans MS" pitchFamily="66" charset="0"/>
                <a:hlinkClick r:id="rId3"/>
              </a:rPr>
              <a:t>Стенхоп</a:t>
            </a:r>
            <a:r>
              <a:rPr lang="ru-RU" sz="2800" dirty="0" smtClean="0">
                <a:latin typeface="Comic Sans MS" pitchFamily="66" charset="0"/>
                <a:hlinkClick r:id="rId3"/>
              </a:rPr>
              <a:t> Честерфилд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7" name="Рисунок 6" descr="&amp;Fcy;&amp;icy;&amp;lcy;&amp;icy;&amp;pcy; &amp;Dcy;&amp;ocy;&amp;rcy;&amp;mcy;&amp;iecy;&amp;rcy; &amp;Scy;&amp;tcy;&amp;iecy;&amp;ncy;&amp;khcy;&amp;ocy;&amp;pcy; &amp;CHcy;&amp;iecy;&amp;scy;&amp;tcy;&amp;iecy;&amp;rcy;&amp;fcy;&amp;icy;&amp;lcy;&amp;d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4786322"/>
            <a:ext cx="1400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5403821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571744"/>
            <a:ext cx="8229600" cy="27146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Воспитание обычно строится "на трёх </a:t>
            </a:r>
            <a:r>
              <a:rPr lang="ru-RU" dirty="0" smtClean="0">
                <a:latin typeface="Comic Sans MS" pitchFamily="66" charset="0"/>
                <a:hlinkClick r:id="rId2" tooltip="Кит"/>
              </a:rPr>
              <a:t>китах</a:t>
            </a:r>
            <a:r>
              <a:rPr lang="ru-RU" dirty="0" smtClean="0">
                <a:latin typeface="Comic Sans MS" pitchFamily="66" charset="0"/>
              </a:rPr>
              <a:t>":</a:t>
            </a:r>
          </a:p>
          <a:p>
            <a:pPr lvl="0"/>
            <a:r>
              <a:rPr lang="ru-RU" dirty="0" smtClean="0">
                <a:latin typeface="Comic Sans MS" pitchFamily="66" charset="0"/>
                <a:hlinkClick r:id="rId3" tooltip="Наказание"/>
              </a:rPr>
              <a:t>наказание</a:t>
            </a:r>
            <a:r>
              <a:rPr lang="ru-RU" dirty="0" smtClean="0">
                <a:latin typeface="Comic Sans MS" pitchFamily="66" charset="0"/>
              </a:rPr>
              <a:t> (</a:t>
            </a:r>
            <a:r>
              <a:rPr lang="ru-RU" dirty="0" smtClean="0">
                <a:latin typeface="Comic Sans MS" pitchFamily="66" charset="0"/>
                <a:hlinkClick r:id="rId4" tooltip="Кнут"/>
              </a:rPr>
              <a:t>кнут</a:t>
            </a:r>
            <a:r>
              <a:rPr lang="ru-RU" dirty="0" smtClean="0">
                <a:latin typeface="Comic Sans MS" pitchFamily="66" charset="0"/>
              </a:rPr>
              <a:t>),</a:t>
            </a:r>
          </a:p>
          <a:p>
            <a:pPr lvl="0"/>
            <a:r>
              <a:rPr lang="ru-RU" dirty="0" smtClean="0">
                <a:latin typeface="Comic Sans MS" pitchFamily="66" charset="0"/>
              </a:rPr>
              <a:t>поощрение (</a:t>
            </a:r>
            <a:r>
              <a:rPr lang="ru-RU" dirty="0" smtClean="0">
                <a:latin typeface="Comic Sans MS" pitchFamily="66" charset="0"/>
                <a:hlinkClick r:id="rId5" tooltip="Пряник"/>
              </a:rPr>
              <a:t>пряник</a:t>
            </a:r>
            <a:r>
              <a:rPr lang="ru-RU" dirty="0" smtClean="0">
                <a:latin typeface="Comic Sans MS" pitchFamily="66" charset="0"/>
              </a:rPr>
              <a:t>)</a:t>
            </a:r>
          </a:p>
          <a:p>
            <a:pPr lvl="0"/>
            <a:r>
              <a:rPr lang="ru-RU" dirty="0" smtClean="0">
                <a:latin typeface="Comic Sans MS" pitchFamily="66" charset="0"/>
              </a:rPr>
              <a:t>личный </a:t>
            </a:r>
            <a:r>
              <a:rPr lang="ru-RU" dirty="0" smtClean="0">
                <a:latin typeface="Comic Sans MS" pitchFamily="66" charset="0"/>
                <a:hlinkClick r:id="rId6" tooltip="Пример"/>
              </a:rPr>
              <a:t>пример</a:t>
            </a:r>
            <a:r>
              <a:rPr lang="ru-RU" dirty="0" smtClean="0">
                <a:latin typeface="Comic Sans MS" pitchFamily="66" charset="0"/>
              </a:rPr>
              <a:t> воспитателя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07154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Семейное воспитание — общее название для процессов воздействия на детей со стороны родителей и других членов семьи с целью достижения желаемых результатов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500438"/>
            <a:ext cx="2500330" cy="2214578"/>
          </a:xfrm>
          <a:prstGeom prst="roundRect">
            <a:avLst>
              <a:gd name="adj" fmla="val 16667"/>
            </a:avLst>
          </a:prstGeom>
          <a:ln w="76200"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1007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Comic Sans MS" pitchFamily="66" charset="0"/>
              </a:rPr>
              <a:t> отвержение,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Comic Sans MS" pitchFamily="66" charset="0"/>
              </a:rPr>
              <a:t> </a:t>
            </a:r>
            <a:r>
              <a:rPr lang="ru-RU" sz="3200" b="1" dirty="0" smtClean="0">
                <a:latin typeface="Comic Sans MS" pitchFamily="66" charset="0"/>
              </a:rPr>
              <a:t>безразличие,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Comic Sans MS" pitchFamily="66" charset="0"/>
              </a:rPr>
              <a:t> </a:t>
            </a:r>
            <a:r>
              <a:rPr lang="ru-RU" sz="3200" b="1" dirty="0" err="1" smtClean="0">
                <a:latin typeface="Comic Sans MS" pitchFamily="66" charset="0"/>
              </a:rPr>
              <a:t>гиперопека</a:t>
            </a:r>
            <a:r>
              <a:rPr lang="ru-RU" sz="3200" b="1" dirty="0" smtClean="0">
                <a:latin typeface="Comic Sans MS" pitchFamily="66" charset="0"/>
              </a:rPr>
              <a:t>, 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Comic Sans MS" pitchFamily="66" charset="0"/>
              </a:rPr>
              <a:t> требовательность</a:t>
            </a:r>
            <a:r>
              <a:rPr lang="ru-RU" sz="3200" b="1" dirty="0" smtClean="0">
                <a:latin typeface="Comic Sans MS" pitchFamily="66" charset="0"/>
              </a:rPr>
              <a:t>, 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Comic Sans MS" pitchFamily="66" charset="0"/>
              </a:rPr>
              <a:t> устойчивость,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Comic Sans MS" pitchFamily="66" charset="0"/>
              </a:rPr>
              <a:t> любовь</a:t>
            </a:r>
            <a:r>
              <a:rPr lang="ru-RU" sz="3200" b="1" dirty="0" smtClean="0"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9191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В зависимости от различного сочетания указанных выше параметров, выделено шесть типов семейного воспитания: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6" name="Picture 22" descr="J02329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214942" y="2571744"/>
            <a:ext cx="296869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28596" y="857232"/>
            <a:ext cx="7801004" cy="457200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atin typeface="Comic Sans MS" pitchFamily="66" charset="0"/>
              </a:rPr>
              <a:t>Анкетирования </a:t>
            </a:r>
            <a:r>
              <a:rPr lang="ru-RU" sz="3600" b="1" dirty="0" smtClean="0">
                <a:latin typeface="Comic Sans MS" pitchFamily="66" charset="0"/>
              </a:rPr>
              <a:t>родителей с целью выяснения стиля семейного </a:t>
            </a:r>
            <a:r>
              <a:rPr lang="ru-RU" sz="3600" b="1" dirty="0" smtClean="0">
                <a:latin typeface="Comic Sans MS" pitchFamily="66" charset="0"/>
              </a:rPr>
              <a:t>воспитания.</a:t>
            </a:r>
            <a:endParaRPr lang="ru-RU" sz="3600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4" descr="H:\Documents and Settings\Aida\Рабочий стол\НОвая ГРАФИКА сборник\КАРТИНКИ СБОРНИК_ школьные\br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143248"/>
            <a:ext cx="425689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714356"/>
            <a:ext cx="650085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Обработка результатов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1393155"/>
          <a:ext cx="7643867" cy="425832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285884"/>
                <a:gridCol w="357190"/>
                <a:gridCol w="642942"/>
                <a:gridCol w="714380"/>
                <a:gridCol w="714380"/>
                <a:gridCol w="454606"/>
                <a:gridCol w="694897"/>
                <a:gridCol w="694897"/>
                <a:gridCol w="694897"/>
                <a:gridCol w="694897"/>
                <a:gridCol w="694897"/>
              </a:tblGrid>
              <a:tr h="18309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omic Sans MS" pitchFamily="66" charset="0"/>
                        </a:rPr>
                        <a:t>Стиль поведения</a:t>
                      </a:r>
                      <a:endParaRPr lang="ru-RU" sz="10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Номера вопросов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9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1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2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3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4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5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6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7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8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9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10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</a:tr>
              <a:tr h="812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omic Sans MS" pitchFamily="66" charset="0"/>
                        </a:rPr>
                        <a:t>Авторитетный</a:t>
                      </a:r>
                      <a:endParaRPr lang="ru-RU" sz="11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Б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Г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Г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Б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Г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Б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omic Sans MS" pitchFamily="66" charset="0"/>
                        </a:rPr>
                        <a:t>Авторитарный</a:t>
                      </a:r>
                      <a:endParaRPr lang="ru-RU" sz="11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Г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В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Б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Б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Б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А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553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omic Sans MS" pitchFamily="66" charset="0"/>
                        </a:rPr>
                        <a:t>Либеральный</a:t>
                      </a:r>
                      <a:endParaRPr lang="ru-RU" sz="11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Б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Б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Б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Г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70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omic Sans MS" pitchFamily="66" charset="0"/>
                        </a:rPr>
                        <a:t>Индифферентный</a:t>
                      </a:r>
                      <a:endParaRPr lang="ru-RU" sz="11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Г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Г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А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Г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В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Г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Б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Г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12834" marR="12834" marT="12834" marB="12834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Авторитетный стиль </a:t>
            </a:r>
            <a:r>
              <a:rPr lang="ru-RU" dirty="0" smtClean="0"/>
              <a:t>Родители сознают свою важную роль в становлении личности ребёнка, и за ним признают право на саморазвитие. Трезво понимают, какие требования необходимо диктовать, какие обсуждать. В разумных пределах готовы пересматривать свои позиции. Родители признают и поощряют автономию своих детей. Открыты для общения и обсуждения с детьми правил поведения, допускают изменения своих требований в разумных пределах.</a:t>
            </a:r>
            <a:br>
              <a:rPr lang="ru-RU" dirty="0" smtClean="0"/>
            </a:br>
            <a:r>
              <a:rPr lang="ru-RU" dirty="0" smtClean="0"/>
              <a:t>Дети превосходно адаптированы, уверены в себе, у них развит самоконтроль и социальные навыки. Они хорошо учатся в школе и обладают высокой самооценкой.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Comic Sans MS" pitchFamily="66" charset="0"/>
              </a:rPr>
              <a:t>ТИПЫ СЕМЕЙНОГО ВОСПИТАНИЯ</a:t>
            </a:r>
            <a:endParaRPr lang="ru-RU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28596" y="785794"/>
            <a:ext cx="8229600" cy="5857916"/>
          </a:xfrm>
        </p:spPr>
        <p:txBody>
          <a:bodyPr>
            <a:normAutofit fontScale="62500" lnSpcReduction="20000"/>
          </a:bodyPr>
          <a:lstStyle/>
          <a:p>
            <a:r>
              <a:rPr lang="ru-RU" sz="3200" b="1" dirty="0" smtClean="0"/>
              <a:t>Авторитарный стиль</a:t>
            </a:r>
            <a:r>
              <a:rPr lang="ru-RU" sz="3200" dirty="0" smtClean="0"/>
              <a:t> Родители хорошо представляют, каким должен вырасти их ребёнок и прилагают к этому максимум усилий. В своих требованиях они, вероятно, очень категоричны и неуступчивы. Неудивительно, что ребёнку порой неуютно под их контролем. В общении с ребёнком они отдают приказы и ждут, что ребёнок в точности их исполнит. Закрыты для постоянного общения с детьми, устанавливают жёсткие требования и правила, не допускают их обсуждения. Позволяют детям лишь в незначительной степени быть независимыми от них. Их дети, как правило, замкнуты, боязливы, угрюмы и независимы, непритязательны и раздражимы. Девочки обычно остаются пассивными и независимыми на протяжении подросткового и юношеского возраста. Мальчики могут стать неуправляемыми и агрессивными.</a:t>
            </a:r>
            <a:br>
              <a:rPr lang="ru-RU" sz="3200" dirty="0" smtClean="0"/>
            </a:br>
            <a:r>
              <a:rPr lang="ru-RU" sz="3200" dirty="0" err="1" smtClean="0"/>
              <a:t>Гипопротекция</a:t>
            </a:r>
            <a:r>
              <a:rPr lang="ru-RU" sz="3200" dirty="0" smtClean="0"/>
              <a:t> – за ребёнком осуществляется формальный контроль, а на самом деле родители ребёнком не интересуются. </a:t>
            </a:r>
            <a:br>
              <a:rPr lang="ru-RU" sz="3200" dirty="0" smtClean="0"/>
            </a:br>
            <a:r>
              <a:rPr lang="ru-RU" sz="3200" dirty="0" err="1" smtClean="0"/>
              <a:t>Гиперпротекция</a:t>
            </a:r>
            <a:r>
              <a:rPr lang="ru-RU" sz="3200" dirty="0" smtClean="0"/>
              <a:t> – ребёнок не имеет возможности совершать самостоятельные поступки, перед ним ставятся многочисленные ограничения и запреты. У ребёнка не формируются инициативы и чувство долга.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642910" y="357166"/>
            <a:ext cx="8229600" cy="578647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Либеральный стиль </a:t>
            </a:r>
            <a:r>
              <a:rPr lang="ru-RU" dirty="0" smtClean="0"/>
              <a:t>Родители слишком высоко ценят своего ребёнка, считают простительными его слабости. Легко общаются с ним, доверяют ему во всём. Не склонны к запретам и ограничениям. Однако стоит задуматься: по плечу ли ребёнку такая свобода? Ребёнок в такой семье слабо или совсем не регламентирует поведение. Родители открыты для общения с детьми, однако, доминирующее направление коммуникации – от ребёнка к родителям. Детям предоставлен избыток свободы, или руководство родителей незначительно. Преобладает безусловная родительская любовь. Не устанавливается никаких ограничений, поэтому дети склонны к непослушанию, агрессии, на людях ведут себя неадекватно и импульсивно, нетребовательны к себе. В некоторых случаях дети становятся сильными и решительными, творческими людьми.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289</TotalTime>
  <Words>997</Words>
  <Application>Microsoft Office PowerPoint</Application>
  <PresentationFormat>Экран (4:3)</PresentationFormat>
  <Paragraphs>186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Слайд 2</vt:lpstr>
      <vt:lpstr>.   </vt:lpstr>
      <vt:lpstr>В зависимости от различного сочетания указанных выше параметров, выделено шесть типов семейного воспитания: </vt:lpstr>
      <vt:lpstr>Слайд 5</vt:lpstr>
      <vt:lpstr>Слайд 6</vt:lpstr>
      <vt:lpstr>ТИПЫ СЕМЕЙНОГО ВОСПИТАНИЯ</vt:lpstr>
      <vt:lpstr>Слайд 8</vt:lpstr>
      <vt:lpstr>Слайд 9</vt:lpstr>
      <vt:lpstr>Слайд 10</vt:lpstr>
      <vt:lpstr>Показатели стартовой психологической диагностики учащихся первых классов 2012– 2013 учебный год  «Психологическая готовность уч-ся 1-х классов к школьному обучению» (октябрь) </vt:lpstr>
      <vt:lpstr>Слайд 12</vt:lpstr>
      <vt:lpstr>Основные проблемы первоклассников</vt:lpstr>
      <vt:lpstr>Слайд 14</vt:lpstr>
      <vt:lpstr>Слайд 15</vt:lpstr>
    </vt:vector>
  </TitlesOfParts>
  <Company>МОУ 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Ученический воз так часто не двигается с места, что у него нет «мотора деятельности», - так называл мотив А.Н.Леонтьев</dc:title>
  <dc:creator>Лариса Петровна</dc:creator>
  <cp:lastModifiedBy>Павел</cp:lastModifiedBy>
  <cp:revision>34</cp:revision>
  <dcterms:created xsi:type="dcterms:W3CDTF">2009-10-21T05:08:32Z</dcterms:created>
  <dcterms:modified xsi:type="dcterms:W3CDTF">2012-10-25T11:52:48Z</dcterms:modified>
</cp:coreProperties>
</file>