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87" r:id="rId3"/>
    <p:sldId id="258" r:id="rId4"/>
    <p:sldId id="283" r:id="rId5"/>
    <p:sldId id="286" r:id="rId6"/>
    <p:sldId id="277" r:id="rId7"/>
    <p:sldId id="276" r:id="rId8"/>
    <p:sldId id="278" r:id="rId9"/>
    <p:sldId id="279" r:id="rId10"/>
    <p:sldId id="281" r:id="rId11"/>
    <p:sldId id="280" r:id="rId12"/>
    <p:sldId id="28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0" autoAdjust="0"/>
  </p:normalViewPr>
  <p:slideViewPr>
    <p:cSldViewPr>
      <p:cViewPr varScale="1">
        <p:scale>
          <a:sx n="96" d="100"/>
          <a:sy n="96" d="100"/>
        </p:scale>
        <p:origin x="-106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A1840-0D01-4F50-A5EB-F3F05D2DD7C5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D28C8-3A5E-4397-B3F4-D3D594846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Давид</a:t>
            </a:r>
            <a:b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1623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Мрамор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Галерея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Боргезе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Рим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D28C8-3A5E-4397-B3F4-D3D594846ED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100D89-849F-4436-BDCE-0F4E02186D99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3CC283-5114-4179-8558-8186B94A6E0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hyperlink" Target="http://ru.wikipedia.org/wiki/164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1642" TargetMode="External"/><Relationship Id="rId5" Type="http://schemas.openxmlformats.org/officeDocument/2006/relationships/hyperlink" Target="http://ru.wikipedia.org/wiki/%D0%91%D0%B5%D1%80%D0%BD%D0%B8%D0%BD%D0%B8,_%D0%94%D0%B6%D0%BE%D0%B2%D0%B0%D0%BD%D0%BD%D0%B8_%D0%9B%D0%BE%D1%80%D0%B5%D0%BD%D1%86%D0%BE" TargetMode="External"/><Relationship Id="rId4" Type="http://schemas.openxmlformats.org/officeDocument/2006/relationships/hyperlink" Target="http://ru.wikipedia.org/wiki/%D0%98%D1%82%D0%B0%D0%BB%D0%B8%D1%8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3558257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bg1"/>
                </a:solidFill>
              </a:rPr>
              <a:t>Презентация к уроку русского языка в 9 классе с узбекским языком обучения по лексической теме «В мире искусства» </a:t>
            </a:r>
            <a:endParaRPr lang="uz-Cyrl-UZ" sz="3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365104"/>
            <a:ext cx="4614336" cy="17526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Мусурманова Ю.Ю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Мусурманов У.М.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Школа №5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Город Янгиер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0px-RomaBerniniFontanaTrito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142852"/>
            <a:ext cx="7274295" cy="5110192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071538" y="5500702"/>
            <a:ext cx="750095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Фонтан Тритона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Fontana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del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Tritone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54292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Страна </a:t>
            </a:r>
            <a:r>
              <a:rPr lang="ru-RU" u="sng" dirty="0" smtClean="0">
                <a:hlinkClick r:id="rId4" tooltip="Италия"/>
              </a:rPr>
              <a:t>Италия</a:t>
            </a:r>
            <a:r>
              <a:rPr lang="ru-RU" dirty="0" smtClean="0"/>
              <a:t> Местоположение Рим, </a:t>
            </a:r>
            <a:r>
              <a:rPr lang="ru-RU" dirty="0" err="1" smtClean="0"/>
              <a:t>пьяцца</a:t>
            </a:r>
            <a:r>
              <a:rPr lang="ru-RU" dirty="0" smtClean="0"/>
              <a:t> </a:t>
            </a:r>
            <a:r>
              <a:rPr lang="ru-RU" dirty="0" err="1" smtClean="0"/>
              <a:t>Барберини</a:t>
            </a:r>
            <a:r>
              <a:rPr lang="ru-RU" dirty="0" smtClean="0"/>
              <a:t> Автор проекта </a:t>
            </a:r>
            <a:r>
              <a:rPr lang="ru-RU" u="sng" dirty="0" smtClean="0">
                <a:hlinkClick r:id="rId5" tooltip="Бернини, Джованни Лоренцо"/>
              </a:rPr>
              <a:t>Бернини</a:t>
            </a:r>
            <a:r>
              <a:rPr lang="ru-RU" dirty="0" smtClean="0"/>
              <a:t> Строительство </a:t>
            </a:r>
            <a:r>
              <a:rPr lang="ru-RU" u="sng" dirty="0" smtClean="0">
                <a:hlinkClick r:id="rId6" tooltip="1642"/>
              </a:rPr>
              <a:t>1642</a:t>
            </a:r>
            <a:r>
              <a:rPr lang="ru-RU" dirty="0" smtClean="0"/>
              <a:t>—</a:t>
            </a:r>
            <a:r>
              <a:rPr lang="ru-RU" u="sng" dirty="0" smtClean="0">
                <a:hlinkClick r:id="rId7" tooltip="1643"/>
              </a:rPr>
              <a:t>1643</a:t>
            </a:r>
            <a:r>
              <a:rPr lang="ru-RU" dirty="0" smtClean="0"/>
              <a:t> годы Состояние действующий фонтан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-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42852"/>
            <a:ext cx="5572132" cy="6589975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857884" y="2000240"/>
            <a:ext cx="314324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Портрет Лоренцо Джованни Бернини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1665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Масло, холст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72х61 см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Национальная Галерея искусств, Рим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357290" y="4714884"/>
            <a:ext cx="7329510" cy="1411279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ru-RU" sz="12800" dirty="0" smtClean="0"/>
          </a:p>
          <a:p>
            <a:pPr algn="ctr">
              <a:buNone/>
            </a:pPr>
            <a:r>
              <a:rPr lang="ru-RU" sz="12000" dirty="0" smtClean="0">
                <a:solidFill>
                  <a:schemeClr val="accent5"/>
                </a:solidFill>
              </a:rPr>
              <a:t> </a:t>
            </a:r>
            <a:endParaRPr lang="ru-RU" sz="12000" dirty="0">
              <a:solidFill>
                <a:schemeClr val="accent5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5503" y="2967335"/>
            <a:ext cx="7652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Click="0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71472" y="285728"/>
            <a:ext cx="8415342" cy="52864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j-ea"/>
              <a:cs typeface="Andalus" pitchFamily="18" charset="-78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57166"/>
            <a:ext cx="842968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Джованни (</a:t>
            </a:r>
            <a:r>
              <a:rPr lang="ru-RU" b="1" dirty="0" err="1" smtClean="0"/>
              <a:t>Джан</a:t>
            </a:r>
            <a:r>
              <a:rPr lang="ru-RU" b="1" dirty="0" smtClean="0"/>
              <a:t>) Лоренцо</a:t>
            </a:r>
            <a:br>
              <a:rPr lang="ru-RU" b="1" dirty="0" smtClean="0"/>
            </a:br>
            <a:r>
              <a:rPr lang="ru-RU" b="1" dirty="0" smtClean="0"/>
              <a:t>Бернини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(</a:t>
            </a:r>
            <a:r>
              <a:rPr lang="ru-RU" b="1" dirty="0" err="1" smtClean="0"/>
              <a:t>Gian</a:t>
            </a:r>
            <a:r>
              <a:rPr lang="ru-RU" b="1" dirty="0" smtClean="0"/>
              <a:t> </a:t>
            </a:r>
            <a:r>
              <a:rPr lang="ru-RU" b="1" dirty="0" err="1" smtClean="0"/>
              <a:t>Lorenzo</a:t>
            </a:r>
            <a:r>
              <a:rPr lang="ru-RU" b="1" dirty="0" smtClean="0"/>
              <a:t> </a:t>
            </a:r>
            <a:r>
              <a:rPr lang="ru-RU" b="1" dirty="0" err="1" smtClean="0"/>
              <a:t>Bernini</a:t>
            </a:r>
            <a:r>
              <a:rPr lang="ru-RU" b="1" dirty="0" smtClean="0"/>
              <a:t>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(1598-1680)</a:t>
            </a:r>
            <a:br>
              <a:rPr lang="ru-RU" dirty="0" smtClean="0"/>
            </a:br>
            <a:r>
              <a:rPr lang="ru-RU" dirty="0" smtClean="0"/>
              <a:t>итальянский скульптор, архитектор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Крупнейший скульптор и архитектор Италии ХVII века. Был наиболее чистым представителем итальянского барокко. Сын известного скульптора Пьеро Бернини Лоренцо. Начал заниматься ваянием еще в детстве. В 17 лет он мог уже принять заказ на портретный бюст епископа </a:t>
            </a:r>
            <a:r>
              <a:rPr lang="ru-RU" dirty="0" err="1" smtClean="0"/>
              <a:t>Сантоки</a:t>
            </a:r>
            <a:r>
              <a:rPr lang="ru-RU" dirty="0" smtClean="0"/>
              <a:t>, установленный на его надгробии, а в 20 лет – выполнить портрет папы Павла V. Вслед за этим он несколько лет провел за созданием четырех больших мраморных скульптур, которые заказал ему для сада при своем дворце любитель искусства и коллекционер кардинал </a:t>
            </a:r>
            <a:r>
              <a:rPr lang="ru-RU" dirty="0" err="1" smtClean="0"/>
              <a:t>Шипионе</a:t>
            </a:r>
            <a:r>
              <a:rPr lang="ru-RU" dirty="0" smtClean="0"/>
              <a:t> </a:t>
            </a:r>
            <a:r>
              <a:rPr lang="ru-RU" dirty="0" err="1" smtClean="0"/>
              <a:t>Боргезе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В 1650–1670 гг. Бернини делит свое внимание между созданием уличных фонтанов, монументальных надгробий и архитектурных </a:t>
            </a:r>
            <a:r>
              <a:rPr lang="ru-RU" dirty="0" err="1" smtClean="0"/>
              <a:t>сооружений.В</a:t>
            </a:r>
            <a:r>
              <a:rPr lang="ru-RU" dirty="0" smtClean="0"/>
              <a:t> качестве придворного архитектора и скульптора римских пап Бернини выполнял заказы возглавлял все остальные архитектурные, скульптурные и декоративные работы, которые велись по украшению столицы</a:t>
            </a:r>
            <a:endParaRPr lang="ru-RU" dirty="0"/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Джованни (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Джан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Лоренцо Бернини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Gian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Lorenzo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Bernini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(1598-1680)</a:t>
            </a:r>
            <a:b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pic-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86050" y="1225928"/>
            <a:ext cx="3318443" cy="4900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avid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285728"/>
            <a:ext cx="4816654" cy="63579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628" y="2500306"/>
            <a:ext cx="392905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Давид</a:t>
            </a:r>
            <a:br>
              <a:rPr lang="ru-RU" sz="24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1623</a:t>
            </a:r>
            <a:endParaRPr lang="ru-RU" sz="24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Мрамор</a:t>
            </a:r>
            <a:br>
              <a:rPr lang="ru-RU" sz="2400" dirty="0" smtClean="0">
                <a:latin typeface="Batang" pitchFamily="18" charset="-127"/>
                <a:ea typeface="Batang" pitchFamily="18" charset="-127"/>
              </a:rPr>
            </a:b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Галерея </a:t>
            </a:r>
            <a:r>
              <a:rPr lang="ru-RU" sz="2400" dirty="0" err="1" smtClean="0">
                <a:latin typeface="Batang" pitchFamily="18" charset="-127"/>
                <a:ea typeface="Batang" pitchFamily="18" charset="-127"/>
              </a:rPr>
              <a:t>Боргезе</a:t>
            </a: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, Рим</a:t>
            </a:r>
            <a:endParaRPr lang="ru-RU" sz="24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0"/>
            <a:ext cx="45720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   </a:t>
            </a:r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>Бернини</a:t>
            </a:r>
            <a:br>
              <a:rPr lang="ru-RU" sz="20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>  Лоренцо Джованни </a:t>
            </a:r>
            <a:endParaRPr lang="ru-RU" sz="20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ereza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14290"/>
            <a:ext cx="4664345" cy="65567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928802"/>
            <a:ext cx="42862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Бернини </a:t>
            </a:r>
            <a:r>
              <a:rPr lang="ru-RU" b="1" dirty="0" err="1" smtClean="0"/>
              <a:t>Джовани</a:t>
            </a:r>
            <a:r>
              <a:rPr lang="ru-RU" b="1" dirty="0" smtClean="0"/>
              <a:t> Лоренцо</a:t>
            </a:r>
            <a:br>
              <a:rPr lang="ru-RU" b="1" dirty="0" smtClean="0"/>
            </a:br>
            <a:r>
              <a:rPr lang="ru-RU" b="1" dirty="0" smtClean="0"/>
              <a:t>Экстаз святой Терезы</a:t>
            </a:r>
            <a:br>
              <a:rPr lang="ru-RU" b="1" dirty="0" smtClean="0"/>
            </a:br>
            <a:r>
              <a:rPr lang="ru-RU" b="1" dirty="0" smtClean="0"/>
              <a:t>1645–1652</a:t>
            </a:r>
            <a:endParaRPr lang="ru-RU" dirty="0" smtClean="0"/>
          </a:p>
          <a:p>
            <a:r>
              <a:rPr lang="ru-RU" dirty="0" smtClean="0"/>
              <a:t>Мрамор </a:t>
            </a:r>
            <a:br>
              <a:rPr lang="ru-RU" dirty="0" smtClean="0"/>
            </a:br>
            <a:r>
              <a:rPr lang="ru-RU" dirty="0" smtClean="0"/>
              <a:t>Церковь Санта Мария </a:t>
            </a:r>
            <a:r>
              <a:rPr lang="ru-RU" dirty="0" err="1" smtClean="0"/>
              <a:t>делла</a:t>
            </a:r>
            <a:r>
              <a:rPr lang="ru-RU" dirty="0" smtClean="0"/>
              <a:t> </a:t>
            </a:r>
            <a:r>
              <a:rPr lang="ru-RU" dirty="0" err="1" smtClean="0"/>
              <a:t>Виттория</a:t>
            </a:r>
            <a:r>
              <a:rPr lang="ru-RU" dirty="0" smtClean="0"/>
              <a:t>, Рим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rez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101252"/>
            <a:ext cx="4767208" cy="6756748"/>
          </a:xfrm>
          <a:prstGeom prst="rect">
            <a:avLst/>
          </a:prstGeom>
        </p:spPr>
      </p:pic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42844" y="1357298"/>
            <a:ext cx="392909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A7B492"/>
                </a:solidFill>
                <a:effectLst/>
                <a:latin typeface="Showcard Gothic" pitchFamily="82" charset="0"/>
                <a:ea typeface="Times New Roman" pitchFamily="18" charset="0"/>
                <a:cs typeface="Arial" pitchFamily="34" charset="0"/>
              </a:rPr>
              <a:t>Gian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7B492"/>
                </a:solidFill>
                <a:effectLst/>
                <a:latin typeface="Showcard Gothic" pitchFamily="82" charset="0"/>
                <a:ea typeface="Times New Roman" pitchFamily="18" charset="0"/>
                <a:cs typeface="Arial" pitchFamily="34" charset="0"/>
              </a:rPr>
              <a:t> Lorenzo Bernini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7B492"/>
                </a:solidFill>
                <a:effectLst/>
                <a:latin typeface="Showcard Gothic" pitchFamily="82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7B492"/>
                </a:solidFill>
                <a:effectLst/>
                <a:latin typeface="Showcard Gothic" pitchFamily="82" charset="0"/>
                <a:ea typeface="Times New Roman" pitchFamily="18" charset="0"/>
                <a:cs typeface="Arial" pitchFamily="34" charset="0"/>
              </a:rPr>
              <a:t>The Ecstasy of Saint Teresa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В капелле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Корнаро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,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Церкови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Санта Мария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делла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Виттория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находится алтарная группа «Экстаз святой Терезы», выполненная в 1652 г. Бернини. Тереза, которой в состоянии экстаза является ангел с золотой стрелой, полулежит на мраморном облаке.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reza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3" y="214290"/>
            <a:ext cx="5357851" cy="650085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43570" y="642918"/>
            <a:ext cx="335755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Скульптурная группа помещена в глубокой нише, между колоннами, на фоне золотых лучей. Эта сцена представлена как театральное зрелище — на рельефах боковых стен капеллы изображены девять членов семьи </a:t>
            </a:r>
            <a:r>
              <a:rPr lang="ru-RU" sz="2000" dirty="0" err="1" smtClean="0"/>
              <a:t>Корнаро</a:t>
            </a:r>
            <a:r>
              <a:rPr lang="ru-RU" sz="2000" dirty="0" smtClean="0"/>
              <a:t>, словно наблюдающих за происходящим. В «Экстазе св. Терезы» поражает то, как Бернини обрабатывает мрамор: он как будто лепит из мрамора, такими мягкими и легкими становятся формы.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reza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142852"/>
            <a:ext cx="5367754" cy="63579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2844" y="928670"/>
            <a:ext cx="335758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Мистический экстаз святой Терезы выражен больше каскадом ее одежд, чем потом на ее лице или дрожью ее рук и ног, также, как ангельский огонь выражен путаницей туники юного ангела. В этой знаменитой мистически-эротической группе Бернини достиг чрезвычайного предела скульптуры, где пластика становится живописью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poll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42852"/>
            <a:ext cx="4714908" cy="6589948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072066" y="1785926"/>
            <a:ext cx="35719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Аполлон и Дафна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1622-1625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Мрамор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Каррары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243 см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Галерея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Бернини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Лоренцо Джованни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Боргезе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, Рим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Gian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Lorenzo Bernini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Apollo and Daphne</a:t>
            </a:r>
            <a:b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Galleria Borghese, Rome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7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193</Words>
  <Application>Microsoft Office PowerPoint</Application>
  <PresentationFormat>Экран (4:3)</PresentationFormat>
  <Paragraphs>39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Поток</vt:lpstr>
      <vt:lpstr>Презентация к уроку русского языка в 9 классе с узбекским языком обучения по лексической теме «В мире искусства» </vt:lpstr>
      <vt:lpstr>Слайд 2</vt:lpstr>
      <vt:lpstr>Джованни (Джан) Лоренцо Бернини (Gian Lorenzo Bernini) (1598-1680)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ЮСТИЦИИ РЕСПУБЛИКИ УЗБЕКИСТАН ТАШКЕНТСКИЙ ГОСУДАРСТВЕННЫЙ ЮРИДИЧЕСКИЙ ИНСТИТУТ</dc:title>
  <dc:creator>NISKA</dc:creator>
  <cp:lastModifiedBy>Nus'</cp:lastModifiedBy>
  <cp:revision>45</cp:revision>
  <dcterms:created xsi:type="dcterms:W3CDTF">2011-03-13T13:47:08Z</dcterms:created>
  <dcterms:modified xsi:type="dcterms:W3CDTF">2012-12-12T15:23:11Z</dcterms:modified>
</cp:coreProperties>
</file>