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2" r:id="rId3"/>
    <p:sldId id="257" r:id="rId4"/>
    <p:sldId id="287" r:id="rId5"/>
    <p:sldId id="285" r:id="rId6"/>
    <p:sldId id="269" r:id="rId7"/>
    <p:sldId id="266" r:id="rId8"/>
    <p:sldId id="278" r:id="rId9"/>
    <p:sldId id="271" r:id="rId10"/>
    <p:sldId id="264" r:id="rId11"/>
    <p:sldId id="265" r:id="rId12"/>
    <p:sldId id="267" r:id="rId13"/>
    <p:sldId id="283" r:id="rId14"/>
    <p:sldId id="270" r:id="rId15"/>
    <p:sldId id="281" r:id="rId16"/>
    <p:sldId id="279" r:id="rId17"/>
    <p:sldId id="280" r:id="rId18"/>
    <p:sldId id="286" r:id="rId19"/>
    <p:sldId id="259" r:id="rId20"/>
    <p:sldId id="282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49C1-F7C7-42DC-80AD-375719B15AF2}" type="datetimeFigureOut">
              <a:rPr lang="ru-RU" smtClean="0"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83A3-222D-4405-A6EC-4839005966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49C1-F7C7-42DC-80AD-375719B15AF2}" type="datetimeFigureOut">
              <a:rPr lang="ru-RU" smtClean="0"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83A3-222D-4405-A6EC-4839005966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49C1-F7C7-42DC-80AD-375719B15AF2}" type="datetimeFigureOut">
              <a:rPr lang="ru-RU" smtClean="0"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83A3-222D-4405-A6EC-4839005966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91C437-FD69-4049-93CA-907D6AADA7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49C1-F7C7-42DC-80AD-375719B15AF2}" type="datetimeFigureOut">
              <a:rPr lang="ru-RU" smtClean="0"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83A3-222D-4405-A6EC-4839005966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49C1-F7C7-42DC-80AD-375719B15AF2}" type="datetimeFigureOut">
              <a:rPr lang="ru-RU" smtClean="0"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83A3-222D-4405-A6EC-4839005966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49C1-F7C7-42DC-80AD-375719B15AF2}" type="datetimeFigureOut">
              <a:rPr lang="ru-RU" smtClean="0"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83A3-222D-4405-A6EC-4839005966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49C1-F7C7-42DC-80AD-375719B15AF2}" type="datetimeFigureOut">
              <a:rPr lang="ru-RU" smtClean="0"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83A3-222D-4405-A6EC-4839005966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49C1-F7C7-42DC-80AD-375719B15AF2}" type="datetimeFigureOut">
              <a:rPr lang="ru-RU" smtClean="0"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83A3-222D-4405-A6EC-4839005966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49C1-F7C7-42DC-80AD-375719B15AF2}" type="datetimeFigureOut">
              <a:rPr lang="ru-RU" smtClean="0"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83A3-222D-4405-A6EC-4839005966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49C1-F7C7-42DC-80AD-375719B15AF2}" type="datetimeFigureOut">
              <a:rPr lang="ru-RU" smtClean="0"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83A3-222D-4405-A6EC-4839005966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49C1-F7C7-42DC-80AD-375719B15AF2}" type="datetimeFigureOut">
              <a:rPr lang="ru-RU" smtClean="0"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83A3-222D-4405-A6EC-4839005966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549C1-F7C7-42DC-80AD-375719B15AF2}" type="datetimeFigureOut">
              <a:rPr lang="ru-RU" smtClean="0"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B83A3-222D-4405-A6EC-4839005966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MCBD05092_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700213"/>
            <a:ext cx="7772400" cy="1920875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6600" smtClean="0">
                <a:solidFill>
                  <a:srgbClr val="FF0000"/>
                </a:solidFill>
              </a:rPr>
              <a:t>Цифра 3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Составила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  <a:r>
              <a:rPr lang="ru-RU" dirty="0" err="1" smtClean="0">
                <a:solidFill>
                  <a:srgbClr val="FF0000"/>
                </a:solidFill>
              </a:rPr>
              <a:t>Лягушина</a:t>
            </a:r>
            <a:r>
              <a:rPr lang="ru-RU" dirty="0" smtClean="0">
                <a:solidFill>
                  <a:srgbClr val="FF0000"/>
                </a:solidFill>
              </a:rPr>
              <a:t> Л.В.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3077" name="Picture 10" descr="MMj01782990000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5589588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81000" y="304800"/>
            <a:ext cx="8382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800" b="1">
                <a:solidFill>
                  <a:srgbClr val="FF0000"/>
                </a:solidFill>
              </a:rPr>
              <a:t>1</a:t>
            </a:r>
            <a:r>
              <a:rPr lang="ru-RU" sz="20800" b="1">
                <a:solidFill>
                  <a:srgbClr val="33CC33"/>
                </a:solidFill>
              </a:rPr>
              <a:t>+</a:t>
            </a:r>
            <a:r>
              <a:rPr lang="ru-RU" sz="20800" b="1">
                <a:solidFill>
                  <a:srgbClr val="FF0000"/>
                </a:solidFill>
              </a:rPr>
              <a:t>2</a:t>
            </a:r>
            <a:r>
              <a:rPr lang="ru-RU" sz="20800" b="1">
                <a:solidFill>
                  <a:srgbClr val="33CC33"/>
                </a:solidFill>
              </a:rPr>
              <a:t>=</a:t>
            </a:r>
            <a:r>
              <a:rPr lang="ru-RU" sz="20800" b="1">
                <a:solidFill>
                  <a:schemeClr val="tx2"/>
                </a:solidFill>
              </a:rPr>
              <a:t> </a:t>
            </a:r>
            <a:r>
              <a:rPr lang="ru-RU" sz="208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914400" y="3962400"/>
            <a:ext cx="685800" cy="685800"/>
          </a:xfrm>
          <a:prstGeom prst="ellipse">
            <a:avLst/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2057400" y="3581400"/>
            <a:ext cx="1295400" cy="1219200"/>
          </a:xfrm>
          <a:prstGeom prst="plus">
            <a:avLst>
              <a:gd name="adj" fmla="val 40366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181600" y="3962400"/>
            <a:ext cx="1066800" cy="609600"/>
            <a:chOff x="3264" y="2496"/>
            <a:chExt cx="672" cy="384"/>
          </a:xfrm>
        </p:grpSpPr>
        <p:sp>
          <p:nvSpPr>
            <p:cNvPr id="7174" name="Rectangle 6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5" name="Rectangle 7"/>
            <p:cNvSpPr>
              <a:spLocks noChangeArrowheads="1"/>
            </p:cNvSpPr>
            <p:nvPr/>
          </p:nvSpPr>
          <p:spPr bwMode="auto">
            <a:xfrm>
              <a:off x="3264" y="2736"/>
              <a:ext cx="672" cy="14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581400" y="3886200"/>
            <a:ext cx="1447800" cy="685800"/>
            <a:chOff x="432" y="2472"/>
            <a:chExt cx="912" cy="432"/>
          </a:xfrm>
        </p:grpSpPr>
        <p:sp>
          <p:nvSpPr>
            <p:cNvPr id="7177" name="Oval 9"/>
            <p:cNvSpPr>
              <a:spLocks noChangeArrowheads="1"/>
            </p:cNvSpPr>
            <p:nvPr/>
          </p:nvSpPr>
          <p:spPr bwMode="auto">
            <a:xfrm>
              <a:off x="912" y="2472"/>
              <a:ext cx="432" cy="432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8" name="Oval 10"/>
            <p:cNvSpPr>
              <a:spLocks noChangeArrowheads="1"/>
            </p:cNvSpPr>
            <p:nvPr/>
          </p:nvSpPr>
          <p:spPr bwMode="auto">
            <a:xfrm>
              <a:off x="432" y="2472"/>
              <a:ext cx="432" cy="432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6629400" y="3886200"/>
            <a:ext cx="2209800" cy="685800"/>
            <a:chOff x="4176" y="2448"/>
            <a:chExt cx="1392" cy="432"/>
          </a:xfrm>
        </p:grpSpPr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4176" y="2448"/>
              <a:ext cx="912" cy="432"/>
              <a:chOff x="4176" y="2448"/>
              <a:chExt cx="912" cy="432"/>
            </a:xfrm>
          </p:grpSpPr>
          <p:sp>
            <p:nvSpPr>
              <p:cNvPr id="7181" name="Oval 13"/>
              <p:cNvSpPr>
                <a:spLocks noChangeArrowheads="1"/>
              </p:cNvSpPr>
              <p:nvPr/>
            </p:nvSpPr>
            <p:spPr bwMode="auto">
              <a:xfrm>
                <a:off x="4176" y="2448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182" name="Oval 14"/>
              <p:cNvSpPr>
                <a:spLocks noChangeArrowheads="1"/>
              </p:cNvSpPr>
              <p:nvPr/>
            </p:nvSpPr>
            <p:spPr bwMode="auto">
              <a:xfrm>
                <a:off x="4656" y="2448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183" name="Oval 15"/>
            <p:cNvSpPr>
              <a:spLocks noChangeArrowheads="1"/>
            </p:cNvSpPr>
            <p:nvPr/>
          </p:nvSpPr>
          <p:spPr bwMode="auto">
            <a:xfrm>
              <a:off x="5136" y="2448"/>
              <a:ext cx="432" cy="432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Tm="120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nimBg="1"/>
      <p:bldP spid="717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3352800"/>
          </a:xfrm>
        </p:spPr>
        <p:txBody>
          <a:bodyPr/>
          <a:lstStyle/>
          <a:p>
            <a:r>
              <a:rPr lang="ru-RU" sz="20800" b="1">
                <a:solidFill>
                  <a:srgbClr val="FF0000"/>
                </a:solidFill>
              </a:rPr>
              <a:t>2</a:t>
            </a:r>
            <a:r>
              <a:rPr lang="ru-RU" sz="20800" b="1">
                <a:solidFill>
                  <a:srgbClr val="33CC33"/>
                </a:solidFill>
              </a:rPr>
              <a:t>+</a:t>
            </a:r>
            <a:r>
              <a:rPr lang="ru-RU" sz="20800" b="1">
                <a:solidFill>
                  <a:srgbClr val="FF0000"/>
                </a:solidFill>
              </a:rPr>
              <a:t>1</a:t>
            </a:r>
            <a:r>
              <a:rPr lang="ru-RU" sz="20800" b="1">
                <a:solidFill>
                  <a:srgbClr val="33CC33"/>
                </a:solidFill>
              </a:rPr>
              <a:t>=</a:t>
            </a:r>
            <a:r>
              <a:rPr lang="ru-RU" sz="20800" b="1"/>
              <a:t> </a:t>
            </a:r>
            <a:r>
              <a:rPr lang="ru-RU" sz="208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3886200" y="3810000"/>
            <a:ext cx="685800" cy="685800"/>
          </a:xfrm>
          <a:prstGeom prst="ellipse">
            <a:avLst/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2286000" y="3581400"/>
            <a:ext cx="1295400" cy="1219200"/>
          </a:xfrm>
          <a:prstGeom prst="plus">
            <a:avLst>
              <a:gd name="adj" fmla="val 40366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181600" y="3962400"/>
            <a:ext cx="1066800" cy="609600"/>
            <a:chOff x="3264" y="2496"/>
            <a:chExt cx="672" cy="384"/>
          </a:xfrm>
        </p:grpSpPr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3264" y="2736"/>
              <a:ext cx="672" cy="14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685800" y="3924300"/>
            <a:ext cx="1447800" cy="685800"/>
            <a:chOff x="432" y="2472"/>
            <a:chExt cx="912" cy="432"/>
          </a:xfrm>
        </p:grpSpPr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912" y="2472"/>
              <a:ext cx="432" cy="432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432" y="2472"/>
              <a:ext cx="432" cy="432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6629400" y="3886200"/>
            <a:ext cx="2209800" cy="685800"/>
            <a:chOff x="4176" y="2448"/>
            <a:chExt cx="1392" cy="432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4176" y="2448"/>
              <a:ext cx="912" cy="432"/>
              <a:chOff x="4176" y="2448"/>
              <a:chExt cx="912" cy="432"/>
            </a:xfrm>
          </p:grpSpPr>
          <p:sp>
            <p:nvSpPr>
              <p:cNvPr id="6149" name="Oval 5"/>
              <p:cNvSpPr>
                <a:spLocks noChangeArrowheads="1"/>
              </p:cNvSpPr>
              <p:nvPr/>
            </p:nvSpPr>
            <p:spPr bwMode="auto">
              <a:xfrm>
                <a:off x="4176" y="2448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0" name="Oval 6"/>
              <p:cNvSpPr>
                <a:spLocks noChangeArrowheads="1"/>
              </p:cNvSpPr>
              <p:nvPr/>
            </p:nvSpPr>
            <p:spPr bwMode="auto">
              <a:xfrm>
                <a:off x="4656" y="2448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159" name="Oval 15"/>
            <p:cNvSpPr>
              <a:spLocks noChangeArrowheads="1"/>
            </p:cNvSpPr>
            <p:nvPr/>
          </p:nvSpPr>
          <p:spPr bwMode="auto">
            <a:xfrm>
              <a:off x="5136" y="2448"/>
              <a:ext cx="432" cy="432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  <p:custDataLst>
      <p:tags r:id="rId1"/>
    </p:custDataLst>
  </p:cSld>
  <p:clrMapOvr>
    <a:masterClrMapping/>
  </p:clrMapOvr>
  <p:transition advTm="109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51" grpId="0" animBg="1"/>
      <p:bldP spid="61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chemeClr val="folHlink"/>
                </a:solidFill>
              </a:rPr>
              <a:t>Сколько было яблок? </a:t>
            </a:r>
            <a:br>
              <a:rPr lang="ru-RU" sz="4000" smtClean="0">
                <a:solidFill>
                  <a:schemeClr val="folHlink"/>
                </a:solidFill>
              </a:rPr>
            </a:br>
            <a:r>
              <a:rPr lang="ru-RU" sz="4000" smtClean="0">
                <a:solidFill>
                  <a:schemeClr val="folHlink"/>
                </a:solidFill>
              </a:rPr>
              <a:t>Сколько осталось?</a:t>
            </a:r>
          </a:p>
        </p:txBody>
      </p:sp>
      <p:pic>
        <p:nvPicPr>
          <p:cNvPr id="18435" name="Picture 3" descr="img019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34" y="1357298"/>
            <a:ext cx="4021148" cy="3538894"/>
          </a:xfrm>
          <a:noFill/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651500" y="2492375"/>
            <a:ext cx="12065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rgbClr val="993300"/>
              </a:solidFill>
            </a:endParaRPr>
          </a:p>
          <a:p>
            <a:endParaRPr lang="ru-RU" b="1">
              <a:solidFill>
                <a:srgbClr val="993300"/>
              </a:solidFill>
            </a:endParaRPr>
          </a:p>
          <a:p>
            <a:endParaRPr lang="ru-RU" b="1">
              <a:solidFill>
                <a:srgbClr val="993300"/>
              </a:solidFill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7524750" y="2708275"/>
            <a:ext cx="630238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chemeClr val="folHlink"/>
                </a:solidFill>
              </a:rPr>
              <a:t>3</a:t>
            </a:r>
          </a:p>
          <a:p>
            <a:endParaRPr lang="ru-RU" sz="4000" b="1">
              <a:solidFill>
                <a:schemeClr val="folHlink"/>
              </a:solidFill>
            </a:endParaRPr>
          </a:p>
          <a:p>
            <a:endParaRPr lang="ru-RU" sz="4000" b="1">
              <a:solidFill>
                <a:schemeClr val="folHlink"/>
              </a:solidFill>
            </a:endParaRPr>
          </a:p>
          <a:p>
            <a:endParaRPr lang="ru-RU" sz="4000" b="1">
              <a:solidFill>
                <a:schemeClr val="folHlink"/>
              </a:solidFill>
            </a:endParaRPr>
          </a:p>
          <a:p>
            <a:endParaRPr lang="ru-RU" sz="4000" b="1">
              <a:solidFill>
                <a:schemeClr val="folHlink"/>
              </a:solidFill>
            </a:endParaRPr>
          </a:p>
          <a:p>
            <a:r>
              <a:rPr lang="ru-RU" sz="4000" b="1">
                <a:solidFill>
                  <a:schemeClr val="folHlink"/>
                </a:solidFill>
              </a:rPr>
              <a:t>2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28597" y="5072073"/>
            <a:ext cx="4572032" cy="14465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800" dirty="0"/>
              <a:t>3 – 1 = 2</a:t>
            </a:r>
            <a:endParaRPr lang="ru-RU" sz="8800" dirty="0"/>
          </a:p>
        </p:txBody>
      </p:sp>
      <p:pic>
        <p:nvPicPr>
          <p:cNvPr id="8" name="Picture 2" descr="C:\Documents and Settings\Admin\Рабочий стол\М-ка-КПП 2\КПП 2\3\Digitalizar0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96600" y="0"/>
            <a:ext cx="2247400" cy="2345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15"/>
          <p:cNvGrpSpPr>
            <a:grpSpLocks/>
          </p:cNvGrpSpPr>
          <p:nvPr/>
        </p:nvGrpSpPr>
        <p:grpSpPr bwMode="auto">
          <a:xfrm>
            <a:off x="4714875" y="4143375"/>
            <a:ext cx="500063" cy="1071563"/>
            <a:chOff x="3000364" y="5143512"/>
            <a:chExt cx="500066" cy="107157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000364" y="5143512"/>
              <a:ext cx="500066" cy="50006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000364" y="5715016"/>
              <a:ext cx="500066" cy="50006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4714875" y="3571875"/>
            <a:ext cx="500063" cy="50006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3571875" y="4143375"/>
            <a:ext cx="1071563" cy="1071563"/>
            <a:chOff x="1857356" y="5143512"/>
            <a:chExt cx="1071570" cy="107157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428860" y="5715016"/>
              <a:ext cx="500066" cy="50006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857356" y="5715016"/>
              <a:ext cx="500066" cy="50006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8860" y="5143512"/>
              <a:ext cx="500066" cy="50006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4643438" y="2928938"/>
            <a:ext cx="642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cs typeface="Arial" pitchFamily="34" charset="0"/>
              </a:rPr>
              <a:t>3</a:t>
            </a: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3500438" y="4071938"/>
            <a:ext cx="642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cs typeface="Arial" pitchFamily="34" charset="0"/>
              </a:rPr>
              <a:t>1</a:t>
            </a:r>
          </a:p>
        </p:txBody>
      </p:sp>
      <p:sp>
        <p:nvSpPr>
          <p:cNvPr id="4103" name="TextBox 9"/>
          <p:cNvSpPr txBox="1">
            <a:spLocks noChangeArrowheads="1"/>
          </p:cNvSpPr>
          <p:nvPr/>
        </p:nvSpPr>
        <p:spPr bwMode="auto">
          <a:xfrm>
            <a:off x="4071938" y="3500438"/>
            <a:ext cx="642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cs typeface="Arial" pitchFamily="34" charset="0"/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86050" y="714375"/>
            <a:ext cx="5929354" cy="646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Образование числа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29375" y="714375"/>
            <a:ext cx="64293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3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15" name="Picture 2" descr="C:\Documents and Settings\Admin\Рабочий стол\М-ка-КПП 2\КПП 2\3\Digitalizar0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86050" cy="2907526"/>
          </a:xfrm>
          <a:prstGeom prst="rect">
            <a:avLst/>
          </a:prstGeom>
          <a:noFill/>
        </p:spPr>
      </p:pic>
      <p:pic>
        <p:nvPicPr>
          <p:cNvPr id="16" name="Picture 2" descr="C:\Documents and Settings\Admin\Рабочий стол\М-ка-КПП 2\КПП 2\3\Красивые цифры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643182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01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М-ка-КПП 2\КПП 2\3\Digitalizar0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00364" cy="3131184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М-ка-КПП 2\КПП 2\3\М-ка 1-с.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0"/>
            <a:ext cx="4982454" cy="6857999"/>
          </a:xfrm>
          <a:prstGeom prst="rect">
            <a:avLst/>
          </a:prstGeom>
          <a:noFill/>
        </p:spPr>
      </p:pic>
      <p:pic>
        <p:nvPicPr>
          <p:cNvPr id="5121" name="Picture 1" descr="C:\Documents and Settings\Admin\Рабочий стол\М-ка-КПП 2\КПП 2\3\Красивые цифры\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3200400"/>
            <a:ext cx="3657600" cy="3657600"/>
          </a:xfrm>
          <a:prstGeom prst="rect">
            <a:avLst/>
          </a:prstGeom>
          <a:noFill/>
        </p:spPr>
      </p:pic>
      <p:pic>
        <p:nvPicPr>
          <p:cNvPr id="5" name="Picture 18" descr="MMj01782990000[1]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500570"/>
            <a:ext cx="1223963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MMj01782990000[1]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72" y="571480"/>
            <a:ext cx="1223963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457200" y="2743200"/>
            <a:ext cx="3581400" cy="36576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07" name="Line 3"/>
          <p:cNvSpPr>
            <a:spLocks noChangeShapeType="1"/>
          </p:cNvSpPr>
          <p:nvPr/>
        </p:nvSpPr>
        <p:spPr bwMode="auto">
          <a:xfrm>
            <a:off x="4572000" y="6248400"/>
            <a:ext cx="6858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oval" w="med" len="sm"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47108" name="Line 4"/>
          <p:cNvSpPr>
            <a:spLocks noChangeShapeType="1"/>
          </p:cNvSpPr>
          <p:nvPr/>
        </p:nvSpPr>
        <p:spPr bwMode="auto">
          <a:xfrm>
            <a:off x="5181600" y="6248400"/>
            <a:ext cx="6858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med" len="sm"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>
            <a:off x="5791200" y="6248400"/>
            <a:ext cx="6858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med" len="sm"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47110" name="Arc 6"/>
          <p:cNvSpPr>
            <a:spLocks/>
          </p:cNvSpPr>
          <p:nvPr/>
        </p:nvSpPr>
        <p:spPr bwMode="auto">
          <a:xfrm rot="876523" flipH="1">
            <a:off x="2667000" y="2819400"/>
            <a:ext cx="1295400" cy="1482725"/>
          </a:xfrm>
          <a:custGeom>
            <a:avLst/>
            <a:gdLst>
              <a:gd name="T0" fmla="*/ 570693288 w 42175"/>
              <a:gd name="T1" fmla="*/ 1753496168 h 43116"/>
              <a:gd name="T2" fmla="*/ 1222084607 w 42175"/>
              <a:gd name="T3" fmla="*/ 611056075 h 43116"/>
              <a:gd name="T4" fmla="*/ 625892573 w 42175"/>
              <a:gd name="T5" fmla="*/ 878455989 h 43116"/>
              <a:gd name="T6" fmla="*/ 0 60000 65536"/>
              <a:gd name="T7" fmla="*/ 0 60000 65536"/>
              <a:gd name="T8" fmla="*/ 0 60000 65536"/>
              <a:gd name="T9" fmla="*/ 0 w 42175"/>
              <a:gd name="T10" fmla="*/ 0 h 43116"/>
              <a:gd name="T11" fmla="*/ 42175 w 42175"/>
              <a:gd name="T12" fmla="*/ 43116 h 431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175" h="43116" fill="none" extrusionOk="0">
                <a:moveTo>
                  <a:pt x="19695" y="43115"/>
                </a:moveTo>
                <a:cubicBezTo>
                  <a:pt x="8547" y="42128"/>
                  <a:pt x="0" y="32791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0996" y="-1"/>
                  <a:pt x="39314" y="6074"/>
                  <a:pt x="42174" y="15025"/>
                </a:cubicBezTo>
              </a:path>
              <a:path w="42175" h="43116" stroke="0" extrusionOk="0">
                <a:moveTo>
                  <a:pt x="19695" y="43115"/>
                </a:moveTo>
                <a:cubicBezTo>
                  <a:pt x="8547" y="42128"/>
                  <a:pt x="0" y="32791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0996" y="-1"/>
                  <a:pt x="39314" y="6074"/>
                  <a:pt x="42174" y="15025"/>
                </a:cubicBezTo>
                <a:lnTo>
                  <a:pt x="21600" y="21600"/>
                </a:lnTo>
                <a:close/>
              </a:path>
            </a:pathLst>
          </a:custGeom>
          <a:noFill/>
          <a:ln w="1143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11" name="Arc 7"/>
          <p:cNvSpPr>
            <a:spLocks/>
          </p:cNvSpPr>
          <p:nvPr/>
        </p:nvSpPr>
        <p:spPr bwMode="auto">
          <a:xfrm>
            <a:off x="2286000" y="4267200"/>
            <a:ext cx="1676400" cy="2057400"/>
          </a:xfrm>
          <a:custGeom>
            <a:avLst/>
            <a:gdLst>
              <a:gd name="T0" fmla="*/ 1320193524 w 41211"/>
              <a:gd name="T1" fmla="*/ 0 h 43200"/>
              <a:gd name="T2" fmla="*/ 0 w 41211"/>
              <a:gd name="T3" fmla="*/ 2147483647 h 43200"/>
              <a:gd name="T4" fmla="*/ 1320057495 w 41211"/>
              <a:gd name="T5" fmla="*/ 2147483647 h 43200"/>
              <a:gd name="T6" fmla="*/ 0 60000 65536"/>
              <a:gd name="T7" fmla="*/ 0 60000 65536"/>
              <a:gd name="T8" fmla="*/ 0 60000 65536"/>
              <a:gd name="T9" fmla="*/ 0 w 41211"/>
              <a:gd name="T10" fmla="*/ 0 h 43200"/>
              <a:gd name="T11" fmla="*/ 41211 w 41211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211" h="43200" fill="none" extrusionOk="0">
                <a:moveTo>
                  <a:pt x="19612" y="0"/>
                </a:moveTo>
                <a:cubicBezTo>
                  <a:pt x="31541" y="1"/>
                  <a:pt x="41211" y="9671"/>
                  <a:pt x="41211" y="21600"/>
                </a:cubicBezTo>
                <a:cubicBezTo>
                  <a:pt x="41211" y="33529"/>
                  <a:pt x="31540" y="43200"/>
                  <a:pt x="19611" y="43200"/>
                </a:cubicBezTo>
                <a:cubicBezTo>
                  <a:pt x="11186" y="43200"/>
                  <a:pt x="3530" y="38301"/>
                  <a:pt x="-1" y="30653"/>
                </a:cubicBezTo>
              </a:path>
              <a:path w="41211" h="43200" stroke="0" extrusionOk="0">
                <a:moveTo>
                  <a:pt x="19612" y="0"/>
                </a:moveTo>
                <a:cubicBezTo>
                  <a:pt x="31541" y="1"/>
                  <a:pt x="41211" y="9671"/>
                  <a:pt x="41211" y="21600"/>
                </a:cubicBezTo>
                <a:cubicBezTo>
                  <a:pt x="41211" y="33529"/>
                  <a:pt x="31540" y="43200"/>
                  <a:pt x="19611" y="43200"/>
                </a:cubicBezTo>
                <a:cubicBezTo>
                  <a:pt x="11186" y="43200"/>
                  <a:pt x="3530" y="38301"/>
                  <a:pt x="-1" y="30653"/>
                </a:cubicBezTo>
                <a:lnTo>
                  <a:pt x="19611" y="21600"/>
                </a:lnTo>
                <a:close/>
              </a:path>
            </a:pathLst>
          </a:custGeom>
          <a:noFill/>
          <a:ln w="1143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12" name="Oval 8"/>
          <p:cNvSpPr>
            <a:spLocks noChangeArrowheads="1"/>
          </p:cNvSpPr>
          <p:nvPr/>
        </p:nvSpPr>
        <p:spPr bwMode="auto">
          <a:xfrm>
            <a:off x="2667000" y="3124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13" name="Oval 9"/>
          <p:cNvSpPr>
            <a:spLocks noChangeArrowheads="1"/>
          </p:cNvSpPr>
          <p:nvPr/>
        </p:nvSpPr>
        <p:spPr bwMode="auto">
          <a:xfrm>
            <a:off x="3048000" y="4191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7114" name="Picture 10" descr="Рисунок2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981200"/>
            <a:ext cx="19335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6858000" y="-685800"/>
            <a:ext cx="2120900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500" b="1">
                <a:solidFill>
                  <a:srgbClr val="CC0000"/>
                </a:solidFill>
                <a:latin typeface="Times New Roman" pitchFamily="18" charset="0"/>
              </a:rPr>
              <a:t>3</a:t>
            </a:r>
            <a:endParaRPr lang="ru-RU" sz="30500" b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381000" y="304800"/>
            <a:ext cx="4953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А вот это посмотри,</a:t>
            </a:r>
          </a:p>
          <a:p>
            <a:pPr>
              <a:defRPr/>
            </a:pPr>
            <a:r>
              <a:rPr lang="ru-RU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Выступает цифра три.</a:t>
            </a:r>
          </a:p>
          <a:p>
            <a:pPr>
              <a:defRPr/>
            </a:pPr>
            <a:r>
              <a:rPr lang="ru-RU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Тройка – третий из значков -</a:t>
            </a:r>
          </a:p>
          <a:p>
            <a:pPr>
              <a:defRPr/>
            </a:pPr>
            <a:r>
              <a:rPr lang="ru-RU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Состоит из двух крючков.</a:t>
            </a:r>
          </a:p>
        </p:txBody>
      </p:sp>
      <p:sp>
        <p:nvSpPr>
          <p:cNvPr id="47117" name="Rectangle 13"/>
          <p:cNvSpPr>
            <a:spLocks noChangeArrowheads="1"/>
          </p:cNvSpPr>
          <p:nvPr/>
        </p:nvSpPr>
        <p:spPr bwMode="auto">
          <a:xfrm>
            <a:off x="5562600" y="55626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</a:rPr>
              <a:t>2</a:t>
            </a:r>
          </a:p>
        </p:txBody>
      </p:sp>
      <p:sp>
        <p:nvSpPr>
          <p:cNvPr id="47118" name="Rectangle 14"/>
          <p:cNvSpPr>
            <a:spLocks noChangeArrowheads="1"/>
          </p:cNvSpPr>
          <p:nvPr/>
        </p:nvSpPr>
        <p:spPr bwMode="auto">
          <a:xfrm>
            <a:off x="4953000" y="55626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</a:rPr>
              <a:t>1</a:t>
            </a:r>
          </a:p>
        </p:txBody>
      </p:sp>
      <p:sp>
        <p:nvSpPr>
          <p:cNvPr id="47119" name="Rectangle 15"/>
          <p:cNvSpPr>
            <a:spLocks noChangeArrowheads="1"/>
          </p:cNvSpPr>
          <p:nvPr/>
        </p:nvSpPr>
        <p:spPr bwMode="auto">
          <a:xfrm>
            <a:off x="4343400" y="55626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Times New Roman" pitchFamily="18" charset="0"/>
              </a:rPr>
              <a:t>0</a:t>
            </a:r>
            <a:endParaRPr lang="ru-RU" sz="3600" b="1">
              <a:latin typeface="Times New Roman" pitchFamily="18" charset="0"/>
            </a:endParaRPr>
          </a:p>
        </p:txBody>
      </p:sp>
      <p:sp>
        <p:nvSpPr>
          <p:cNvPr id="47120" name="Rectangle 16"/>
          <p:cNvSpPr>
            <a:spLocks noChangeArrowheads="1"/>
          </p:cNvSpPr>
          <p:nvPr/>
        </p:nvSpPr>
        <p:spPr bwMode="auto">
          <a:xfrm>
            <a:off x="6172200" y="55626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47121" name="AutoShape 17"/>
          <p:cNvSpPr>
            <a:spLocks noChangeArrowheads="1"/>
          </p:cNvSpPr>
          <p:nvPr/>
        </p:nvSpPr>
        <p:spPr bwMode="auto">
          <a:xfrm>
            <a:off x="6553200" y="3733800"/>
            <a:ext cx="2438400" cy="2362200"/>
          </a:xfrm>
          <a:prstGeom prst="star32">
            <a:avLst>
              <a:gd name="adj" fmla="val 37500"/>
            </a:avLst>
          </a:prstGeom>
          <a:gradFill rotWithShape="1">
            <a:gsLst>
              <a:gs pos="0">
                <a:srgbClr val="761847"/>
              </a:gs>
              <a:gs pos="50000">
                <a:srgbClr val="FF3399"/>
              </a:gs>
              <a:gs pos="100000">
                <a:srgbClr val="761847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22" name="Oval 18"/>
          <p:cNvSpPr>
            <a:spLocks noChangeArrowheads="1"/>
          </p:cNvSpPr>
          <p:nvPr/>
        </p:nvSpPr>
        <p:spPr bwMode="auto">
          <a:xfrm>
            <a:off x="7315200" y="4572000"/>
            <a:ext cx="228600" cy="228600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23" name="Oval 19"/>
          <p:cNvSpPr>
            <a:spLocks noChangeArrowheads="1"/>
          </p:cNvSpPr>
          <p:nvPr/>
        </p:nvSpPr>
        <p:spPr bwMode="auto">
          <a:xfrm>
            <a:off x="7696200" y="5105400"/>
            <a:ext cx="228600" cy="228600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24" name="Oval 20"/>
          <p:cNvSpPr>
            <a:spLocks noChangeArrowheads="1"/>
          </p:cNvSpPr>
          <p:nvPr/>
        </p:nvSpPr>
        <p:spPr bwMode="auto">
          <a:xfrm>
            <a:off x="8001000" y="4572000"/>
            <a:ext cx="228600" cy="228600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7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00"/>
                            </p:stCondLst>
                            <p:childTnLst>
                              <p:par>
                                <p:cTn id="2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400"/>
                            </p:stCondLst>
                            <p:childTnLst>
                              <p:par>
                                <p:cTn id="26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7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4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9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9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9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79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99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1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39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90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7.40741E-7 C 0.00243 -0.00509 0.00486 -0.01018 0.00677 -0.01412 C 0.00868 -0.01805 0.00972 -0.0206 0.01198 -0.02315 C 0.01424 -0.02569 0.01788 -0.02755 0.02014 -0.03009 C 0.0224 -0.03264 0.02205 -0.03611 0.02535 -0.03912 C 0.02865 -0.04213 0.03559 -0.0456 0.0401 -0.04792 C 0.04462 -0.05023 0.04861 -0.05231 0.05208 -0.05324 C 0.05556 -0.05417 0.05833 -0.05324 0.06146 -0.05324 C 0.06458 -0.05324 0.06753 -0.05324 0.07066 -0.05324 C 0.07378 -0.05324 0.07552 -0.05463 0.08003 -0.05324 C 0.08455 -0.05185 0.0934 -0.04676 0.0974 -0.04444 C 0.10139 -0.04213 0.10087 -0.04305 0.10399 -0.03912 C 0.10712 -0.03518 0.11267 -0.02685 0.11597 -0.0213 C 0.11927 -0.01574 0.12188 -0.01134 0.12413 -0.00532 C 0.12639 0.0007 0.12778 0.00857 0.12934 0.01435 C 0.1309 0.02014 0.13264 0.02454 0.13333 0.03032 C 0.13403 0.03611 0.13333 0.04421 0.13333 0.04977 C 0.13333 0.05532 0.13351 0.05995 0.13333 0.06412 C 0.13316 0.06829 0.13281 0.07107 0.13212 0.07477 C 0.13142 0.07847 0.1309 0.08218 0.12934 0.08704 C 0.12778 0.0919 0.12431 0.09884 0.12274 0.10324 C 0.12118 0.10764 0.12153 0.11088 0.12014 0.11389 C 0.11875 0.1169 0.11684 0.11852 0.11476 0.12083 C 0.11267 0.12315 0.11059 0.12454 0.10799 0.12801 C 0.10538 0.13148 0.10226 0.13866 0.09878 0.14213 C 0.09531 0.1456 0.09063 0.14722 0.08681 0.14907 C 0.08299 0.15093 0.08003 0.15185 0.07604 0.15278 C 0.07205 0.1537 0.06753 0.15417 0.06267 0.1544 C 0.05781 0.15463 0.04965 0.1544 0.0467 0.1544 " pathEditMode="relative" rAng="0" ptsTypes="aaaaaaaaaaaaaaaaaaaaaaaaaaaaA">
                                      <p:cBhvr>
                                        <p:cTn id="92" dur="2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7900"/>
                            </p:stCondLst>
                            <p:childTnLst>
                              <p:par>
                                <p:cTn id="94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9900"/>
                            </p:stCondLst>
                            <p:childTnLst>
                              <p:par>
                                <p:cTn id="10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22222E-6 C 0.00382 0.00023 0.00764 0.0007 0.01215 0.00162 C 0.01666 0.00255 0.02274 0.00417 0.02673 0.00533 C 0.03073 0.00648 0.03316 0.00672 0.03611 0.0088 C 0.03906 0.01088 0.03975 0.01297 0.04409 0.01759 C 0.04843 0.02222 0.05833 0.03195 0.06267 0.03727 C 0.06701 0.04259 0.0684 0.04537 0.07066 0.04977 C 0.07291 0.05417 0.07448 0.05972 0.07604 0.06389 C 0.0776 0.06806 0.07864 0.07107 0.08003 0.07454 C 0.08142 0.07801 0.08246 0.08009 0.08403 0.08519 C 0.08559 0.09028 0.08819 0.09977 0.08941 0.10486 C 0.09062 0.10996 0.09062 0.11158 0.0908 0.11551 C 0.09097 0.11945 0.09062 0.12408 0.0908 0.12778 C 0.09097 0.13172 0.09184 0.13472 0.09201 0.13843 C 0.09218 0.14213 0.09218 0.1463 0.09201 0.1507 C 0.09184 0.15509 0.09097 0.16088 0.0908 0.16505 C 0.09062 0.16922 0.09097 0.17176 0.0908 0.1757 C 0.09062 0.17963 0.09028 0.1838 0.08941 0.1882 C 0.08854 0.19259 0.08646 0.19815 0.08541 0.20232 C 0.08437 0.20648 0.08368 0.20949 0.08281 0.21297 C 0.08194 0.21644 0.08159 0.22037 0.08003 0.22361 C 0.07847 0.22685 0.07569 0.22824 0.07343 0.23264 C 0.07118 0.23704 0.06962 0.24514 0.06666 0.25047 C 0.06371 0.25579 0.05903 0.26111 0.05607 0.26459 C 0.05312 0.26806 0.05139 0.26945 0.04948 0.27176 C 0.04757 0.27408 0.04635 0.27685 0.04409 0.27871 C 0.04184 0.28056 0.03975 0.28033 0.03611 0.28241 C 0.03246 0.28449 0.02812 0.28889 0.02274 0.29121 C 0.01736 0.29352 0.00868 0.2956 0.00399 0.29653 C -0.0007 0.29746 -0.00174 0.29653 -0.00521 0.29653 C -0.00868 0.29653 -0.01302 0.29746 -0.01719 0.29653 C -0.02136 0.2956 -0.02639 0.29306 -0.03056 0.29121 C -0.03472 0.28935 -0.03924 0.2882 -0.04254 0.28588 C -0.04584 0.28357 -0.04775 0.28009 -0.05052 0.27709 C -0.0533 0.27408 -0.05573 0.27107 -0.05868 0.26806 C -0.06163 0.26505 -0.06545 0.26273 -0.06788 0.25926 C -0.07032 0.25579 -0.07153 0.25023 -0.07327 0.24676 C -0.075 0.24329 -0.07622 0.24375 -0.07865 0.23797 C -0.08108 0.23218 -0.08629 0.21574 -0.08785 0.21134 " pathEditMode="relative" rAng="0" ptsTypes="aaaaaaaaaaaaaaaaaaaaaaaaaaaaaaaaaaaaaaA">
                                      <p:cBhvr>
                                        <p:cTn id="104" dur="20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1900"/>
                            </p:stCondLst>
                            <p:childTnLst>
                              <p:par>
                                <p:cTn id="106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nimBg="1"/>
      <p:bldP spid="47107" grpId="0" animBg="1"/>
      <p:bldP spid="47108" grpId="0" animBg="1"/>
      <p:bldP spid="47109" grpId="0" animBg="1"/>
      <p:bldP spid="47110" grpId="0" animBg="1"/>
      <p:bldP spid="47111" grpId="0" animBg="1"/>
      <p:bldP spid="47112" grpId="0" animBg="1"/>
      <p:bldP spid="47112" grpId="1" animBg="1"/>
      <p:bldP spid="47112" grpId="2" animBg="1"/>
      <p:bldP spid="47113" grpId="0" animBg="1"/>
      <p:bldP spid="47113" grpId="1" animBg="1"/>
      <p:bldP spid="47113" grpId="2" animBg="1"/>
      <p:bldP spid="47115" grpId="0"/>
      <p:bldP spid="47117" grpId="0"/>
      <p:bldP spid="47118" grpId="0"/>
      <p:bldP spid="47119" grpId="0"/>
      <p:bldP spid="47120" grpId="0"/>
      <p:bldP spid="47121" grpId="0" animBg="1"/>
      <p:bldP spid="47122" grpId="0" animBg="1"/>
      <p:bldP spid="47123" grpId="0" animBg="1"/>
      <p:bldP spid="471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2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276600" y="762000"/>
            <a:ext cx="2638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Магия числа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95400"/>
            <a:ext cx="8001000" cy="475456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800" smtClean="0"/>
              <a:t>                           </a:t>
            </a:r>
            <a:r>
              <a:rPr lang="ru-RU" sz="1600" smtClean="0">
                <a:latin typeface="Times New Roman" pitchFamily="18" charset="0"/>
              </a:rPr>
              <a:t>Ребята, многие из вас уже умеют считать, могут сосчитать и свои игрушки, и своих друзей, и деревья в саду, и многое другое. А в далекие времена люди с большим трудом научились считать сначала до двух и только через много – много лет начали продвигаться в счете. Каждый раз за двойкой начиналось что-то неизвестное, загадочное. когда считали «один, два, много», то после двух было «все». Поэтому число 3, которое при счете должно было идти за числом 2, обозначало «все».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latin typeface="Times New Roman" pitchFamily="18" charset="0"/>
              </a:rPr>
              <a:t>              Долгое время число 3 было для многих народов пределом счета, совершенством, символом полноты, счастливым числом. Число 3 стало самым излюбленным числом и в мифах, и в сказках. Помните сказки о Трех поросятах, о Трёх медведях, о Трёх богатырях, о Трёх братьях, которые три раза пытались достичь какой-то цели?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latin typeface="Times New Roman" pitchFamily="18" charset="0"/>
              </a:rPr>
              <a:t>              Стало традицией писать произведения в трёх частях (трилогии), картины (триптихи).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latin typeface="Times New Roman" pitchFamily="18" charset="0"/>
              </a:rPr>
              <a:t>             У древних греков это число считалось счастливым, а в Древнем Вавилоне поклонялись трём главным божествам: Солнцу, Луне и Венере.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latin typeface="Times New Roman" pitchFamily="18" charset="0"/>
              </a:rPr>
              <a:t>             Число 3 считалось в древности магическим и потому, что оно складывалось из суммы предыдущих чисел (3=2+1); символизировались треугольником, который представляет прошлое, настоящее и будущее.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latin typeface="Times New Roman" pitchFamily="18" charset="0"/>
              </a:rPr>
              <a:t>             Ну а что означает тройка как число имени? Это талант, разносторонность, веселость, указание на науку, мир искусства, на спорт, на все, что служит отдушиной человеку. Так что, Кати, Вити, Алёши, Димы и Феди, если вы учтёте это при выборе профессии, то обязательно придёте к успеху и славе.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5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5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5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50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50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50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3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171926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 descr="3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533400"/>
            <a:ext cx="1825625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 descr="3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4267200"/>
            <a:ext cx="1622425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5" descr="33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3" y="4114800"/>
            <a:ext cx="139541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6" descr="33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33800" y="381000"/>
            <a:ext cx="1697038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1219200" y="3124200"/>
            <a:ext cx="2278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В Древней Руси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1981200" y="6019800"/>
            <a:ext cx="2727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В Древнем Египте</a:t>
            </a: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5181600" y="4038600"/>
            <a:ext cx="2879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Римская нумерация</a:t>
            </a: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5791200" y="2743200"/>
            <a:ext cx="3235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Китайская нумерация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5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5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7" grpId="0"/>
      <p:bldP spid="46088" grpId="0"/>
      <p:bldP spid="46089" grpId="0"/>
      <p:bldP spid="460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928670"/>
            <a:ext cx="471988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Три – это заклинатель змей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Вышел с дудочкой своей.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Перед ним танцует змейка –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Хвост крючком, дугою шейка.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Ты на змейку посмотри –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 ведь это цифра три!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http://nsc.1september.ru/2009/14/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85728"/>
            <a:ext cx="383381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214290"/>
            <a:ext cx="49291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что похожа цифра 3?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071942"/>
            <a:ext cx="685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-Погляди </a:t>
            </a:r>
            <a:r>
              <a:rPr lang="ru-RU" sz="2800" dirty="0"/>
              <a:t>на цифру три –</a:t>
            </a:r>
            <a:br>
              <a:rPr lang="ru-RU" sz="2800" dirty="0"/>
            </a:br>
            <a:r>
              <a:rPr lang="ru-RU" sz="2800" dirty="0"/>
              <a:t>Точно ласточка, смотри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-Три не просто завитушка –</a:t>
            </a:r>
            <a:br>
              <a:rPr lang="ru-RU" sz="2800" dirty="0"/>
            </a:br>
            <a:r>
              <a:rPr lang="ru-RU" sz="2800" dirty="0"/>
              <a:t>Три – пружинка, крендель, стружка</a:t>
            </a:r>
          </a:p>
        </p:txBody>
      </p:sp>
      <p:pic>
        <p:nvPicPr>
          <p:cNvPr id="6" name="Picture 2" descr="C:\Documents and Settings\Admin\Рабочий стол\М-ка-КПП 2\КПП 2\3\Digitalizar0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96600" y="4512610"/>
            <a:ext cx="2247400" cy="2345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М-ка-КПП 2\КПП 2\3\Digitalizar0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03525" cy="2925763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М-ка-КПП 2\КПП 2\3\М-ка 1-с.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0"/>
            <a:ext cx="4886331" cy="6725692"/>
          </a:xfrm>
          <a:prstGeom prst="rect">
            <a:avLst/>
          </a:prstGeom>
          <a:noFill/>
        </p:spPr>
      </p:pic>
      <p:pic>
        <p:nvPicPr>
          <p:cNvPr id="3079" name="Picture 7" descr="C:\Documents and Settings\Admin\Рабочий стол\М-ка-КПП 2\КПП 2\3\Красивые цифры\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200400"/>
            <a:ext cx="3657600" cy="3657600"/>
          </a:xfrm>
          <a:prstGeom prst="rect">
            <a:avLst/>
          </a:prstGeom>
          <a:noFill/>
        </p:spPr>
      </p:pic>
      <p:pic>
        <p:nvPicPr>
          <p:cNvPr id="5" name="Picture 18" descr="MMj01782990000[1]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286256"/>
            <a:ext cx="1223963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MMj01782990000[1]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72" y="642918"/>
            <a:ext cx="1223963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4" descr="Y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6" name="Oval 8"/>
          <p:cNvSpPr>
            <a:spLocks noChangeArrowheads="1"/>
          </p:cNvSpPr>
          <p:nvPr/>
        </p:nvSpPr>
        <p:spPr bwMode="auto">
          <a:xfrm>
            <a:off x="1676400" y="198120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0066">
                  <a:gamma/>
                  <a:shade val="46275"/>
                  <a:invGamma/>
                </a:srgbClr>
              </a:gs>
              <a:gs pos="50000">
                <a:srgbClr val="FF0066">
                  <a:alpha val="75999"/>
                </a:srgbClr>
              </a:gs>
              <a:gs pos="100000">
                <a:srgbClr val="FF0066">
                  <a:gamma/>
                  <a:shade val="46275"/>
                  <a:invGamma/>
                </a:srgbClr>
              </a:gs>
            </a:gsLst>
            <a:lin ang="18900000" scaled="1"/>
          </a:gradFill>
          <a:ln w="2540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Ц</a:t>
            </a:r>
          </a:p>
        </p:txBody>
      </p:sp>
      <p:sp>
        <p:nvSpPr>
          <p:cNvPr id="43017" name="Oval 9"/>
          <p:cNvSpPr>
            <a:spLocks noChangeArrowheads="1"/>
          </p:cNvSpPr>
          <p:nvPr/>
        </p:nvSpPr>
        <p:spPr bwMode="auto">
          <a:xfrm>
            <a:off x="2667000" y="1828800"/>
            <a:ext cx="914400" cy="914400"/>
          </a:xfrm>
          <a:prstGeom prst="ellipse">
            <a:avLst/>
          </a:prstGeom>
          <a:gradFill rotWithShape="1">
            <a:gsLst>
              <a:gs pos="0">
                <a:srgbClr val="00FF00">
                  <a:gamma/>
                  <a:shade val="46275"/>
                  <a:invGamma/>
                </a:srgbClr>
              </a:gs>
              <a:gs pos="5000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</a:t>
            </a:r>
          </a:p>
        </p:txBody>
      </p:sp>
      <p:sp>
        <p:nvSpPr>
          <p:cNvPr id="43018" name="Oval 10"/>
          <p:cNvSpPr>
            <a:spLocks noChangeArrowheads="1"/>
          </p:cNvSpPr>
          <p:nvPr/>
        </p:nvSpPr>
        <p:spPr bwMode="auto">
          <a:xfrm>
            <a:off x="3733800" y="160020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</a:t>
            </a:r>
          </a:p>
        </p:txBody>
      </p:sp>
      <p:sp>
        <p:nvSpPr>
          <p:cNvPr id="43019" name="Oval 11"/>
          <p:cNvSpPr>
            <a:spLocks noChangeArrowheads="1"/>
          </p:cNvSpPr>
          <p:nvPr/>
        </p:nvSpPr>
        <p:spPr bwMode="auto">
          <a:xfrm>
            <a:off x="4724400" y="1828800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rgbClr val="FF6699">
                  <a:alpha val="78000"/>
                </a:srgbClr>
              </a:gs>
              <a:gs pos="100000">
                <a:schemeClr val="bg1"/>
              </a:gs>
            </a:gsLst>
            <a:lin ang="18900000" scaled="1"/>
          </a:gradFill>
          <a:ln w="25400">
            <a:solidFill>
              <a:srgbClr val="FF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</a:t>
            </a:r>
          </a:p>
        </p:txBody>
      </p:sp>
      <p:sp>
        <p:nvSpPr>
          <p:cNvPr id="43020" name="Oval 12"/>
          <p:cNvSpPr>
            <a:spLocks noChangeArrowheads="1"/>
          </p:cNvSpPr>
          <p:nvPr/>
        </p:nvSpPr>
        <p:spPr bwMode="auto">
          <a:xfrm>
            <a:off x="5715000" y="198120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</a:t>
            </a:r>
          </a:p>
        </p:txBody>
      </p:sp>
      <p:sp>
        <p:nvSpPr>
          <p:cNvPr id="43025" name="Rectangle 17" descr="Рисунок3"/>
          <p:cNvSpPr>
            <a:spLocks noChangeArrowheads="1"/>
          </p:cNvSpPr>
          <p:nvPr/>
        </p:nvSpPr>
        <p:spPr bwMode="auto">
          <a:xfrm>
            <a:off x="3124200" y="2895600"/>
            <a:ext cx="2209800" cy="23622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14300" cmpd="thickThin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Picture 2" descr="C:\Documents and Settings\Admin\Рабочий стол\М-ка-КПП 2\КПП 2\3\Digitalizar00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96600" y="4512610"/>
            <a:ext cx="2247400" cy="2345390"/>
          </a:xfrm>
          <a:prstGeom prst="rect">
            <a:avLst/>
          </a:prstGeom>
          <a:noFill/>
        </p:spPr>
      </p:pic>
      <p:pic>
        <p:nvPicPr>
          <p:cNvPr id="11" name="Picture 18" descr="MMj01782990000[1]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2214554"/>
            <a:ext cx="1223963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7" grpId="0" animBg="1"/>
      <p:bldP spid="43018" grpId="0" animBg="1"/>
      <p:bldP spid="43019" grpId="0" animBg="1"/>
      <p:bldP spid="43020" grpId="0" animBg="1"/>
      <p:bldP spid="430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2895600" y="381000"/>
            <a:ext cx="4038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Состав числа</a:t>
            </a:r>
          </a:p>
        </p:txBody>
      </p:sp>
      <p:sp>
        <p:nvSpPr>
          <p:cNvPr id="48145" name="Rectangle 17"/>
          <p:cNvSpPr>
            <a:spLocks noChangeArrowheads="1"/>
          </p:cNvSpPr>
          <p:nvPr/>
        </p:nvSpPr>
        <p:spPr bwMode="auto">
          <a:xfrm>
            <a:off x="4191000" y="3406775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48146" name="Rectangle 18"/>
          <p:cNvSpPr>
            <a:spLocks noChangeArrowheads="1"/>
          </p:cNvSpPr>
          <p:nvPr/>
        </p:nvSpPr>
        <p:spPr bwMode="auto">
          <a:xfrm>
            <a:off x="2133600" y="3124200"/>
            <a:ext cx="15811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</a:t>
            </a:r>
            <a:endParaRPr lang="ru-RU" sz="220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5867400" y="34290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</a:t>
            </a:r>
            <a:endParaRPr lang="ru-RU" sz="96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8149" name="Rectangle 21"/>
          <p:cNvSpPr>
            <a:spLocks noChangeArrowheads="1"/>
          </p:cNvSpPr>
          <p:nvPr/>
        </p:nvSpPr>
        <p:spPr bwMode="auto">
          <a:xfrm>
            <a:off x="4191000" y="4778375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48150" name="Rectangle 22"/>
          <p:cNvSpPr>
            <a:spLocks noChangeArrowheads="1"/>
          </p:cNvSpPr>
          <p:nvPr/>
        </p:nvSpPr>
        <p:spPr bwMode="auto">
          <a:xfrm>
            <a:off x="5867400" y="4800600"/>
            <a:ext cx="7937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</a:t>
            </a:r>
          </a:p>
        </p:txBody>
      </p:sp>
      <p:sp>
        <p:nvSpPr>
          <p:cNvPr id="48155" name="Rectangle 27"/>
          <p:cNvSpPr>
            <a:spLocks noChangeArrowheads="1"/>
          </p:cNvSpPr>
          <p:nvPr/>
        </p:nvSpPr>
        <p:spPr bwMode="auto">
          <a:xfrm>
            <a:off x="4724400" y="13716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56" name="Rectangle 28"/>
          <p:cNvSpPr>
            <a:spLocks noChangeArrowheads="1"/>
          </p:cNvSpPr>
          <p:nvPr/>
        </p:nvSpPr>
        <p:spPr bwMode="auto">
          <a:xfrm>
            <a:off x="2895600" y="1371600"/>
            <a:ext cx="1828800" cy="175260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59" name="Oval 31"/>
          <p:cNvSpPr>
            <a:spLocks noChangeArrowheads="1"/>
          </p:cNvSpPr>
          <p:nvPr/>
        </p:nvSpPr>
        <p:spPr bwMode="auto">
          <a:xfrm>
            <a:off x="3657600" y="20574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60" name="Oval 32"/>
          <p:cNvSpPr>
            <a:spLocks noChangeArrowheads="1"/>
          </p:cNvSpPr>
          <p:nvPr/>
        </p:nvSpPr>
        <p:spPr bwMode="auto">
          <a:xfrm>
            <a:off x="5867400" y="25146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61" name="Oval 33"/>
          <p:cNvSpPr>
            <a:spLocks noChangeArrowheads="1"/>
          </p:cNvSpPr>
          <p:nvPr/>
        </p:nvSpPr>
        <p:spPr bwMode="auto">
          <a:xfrm>
            <a:off x="5029200" y="16764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62" name="Oval 34"/>
          <p:cNvSpPr>
            <a:spLocks noChangeArrowheads="1"/>
          </p:cNvSpPr>
          <p:nvPr/>
        </p:nvSpPr>
        <p:spPr bwMode="auto">
          <a:xfrm>
            <a:off x="3200400" y="16002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64" name="Oval 36"/>
          <p:cNvSpPr>
            <a:spLocks noChangeArrowheads="1"/>
          </p:cNvSpPr>
          <p:nvPr/>
        </p:nvSpPr>
        <p:spPr bwMode="auto">
          <a:xfrm>
            <a:off x="4114800" y="2514600"/>
            <a:ext cx="381000" cy="381000"/>
          </a:xfrm>
          <a:prstGeom prst="ellipse">
            <a:avLst/>
          </a:prstGeom>
          <a:solidFill>
            <a:srgbClr val="0000FF"/>
          </a:solidFill>
          <a:ln w="254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5" name="AutoShape 37" descr="13213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272213"/>
            <a:ext cx="609600" cy="585787"/>
          </a:xfrm>
          <a:prstGeom prst="actionButtonBlank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>
            <a:solidFill>
              <a:srgbClr val="FF99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8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8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8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8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8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8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8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8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8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8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8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8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48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48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8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8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8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8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48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48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48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8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8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48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48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48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48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5" grpId="0"/>
      <p:bldP spid="48146" grpId="0"/>
      <p:bldP spid="48148" grpId="0"/>
      <p:bldP spid="48149" grpId="0"/>
      <p:bldP spid="48150" grpId="0"/>
      <p:bldP spid="48155" grpId="0" animBg="1"/>
      <p:bldP spid="48156" grpId="0" animBg="1"/>
      <p:bldP spid="48159" grpId="0" animBg="1"/>
      <p:bldP spid="48159" grpId="1" animBg="1"/>
      <p:bldP spid="48159" grpId="2" animBg="1"/>
      <p:bldP spid="48159" grpId="3" animBg="1"/>
      <p:bldP spid="48160" grpId="0" animBg="1"/>
      <p:bldP spid="48160" grpId="1" animBg="1"/>
      <p:bldP spid="48161" grpId="0" animBg="1"/>
      <p:bldP spid="48161" grpId="1" animBg="1"/>
      <p:bldP spid="48162" grpId="0" animBg="1"/>
      <p:bldP spid="48162" grpId="1" animBg="1"/>
      <p:bldP spid="48164" grpId="0" animBg="1"/>
      <p:bldP spid="48164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620713"/>
            <a:ext cx="7772400" cy="28082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FC3F04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СПАСИБО ЗА УРОК!</a:t>
            </a:r>
          </a:p>
        </p:txBody>
      </p:sp>
      <p:pic>
        <p:nvPicPr>
          <p:cNvPr id="4" name="Picture 2" descr="C:\Documents and Settings\Admin\Рабочий стол\М-ка-КПП 2\КПП 2\3\Digitalizar0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484721"/>
            <a:ext cx="4000528" cy="4174957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5" name="Picture 1" descr="C:\Documents and Settings\Admin\Рабочий стол\М-ка-КПП 2\КПП 2\3\Красивые цифры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000240"/>
            <a:ext cx="3657600" cy="3657600"/>
          </a:xfrm>
          <a:prstGeom prst="rect">
            <a:avLst/>
          </a:prstGeom>
          <a:noFill/>
        </p:spPr>
      </p:pic>
      <p:pic>
        <p:nvPicPr>
          <p:cNvPr id="31746" name="Picture 2" descr="C:\Documents and Settings\Admin\Рабочий стол\М-ка-КПП 2\КПП 2\3\Красивые цифры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71536" y="2071678"/>
            <a:ext cx="3657600" cy="3657600"/>
          </a:xfrm>
          <a:prstGeom prst="rect">
            <a:avLst/>
          </a:prstGeom>
          <a:noFill/>
        </p:spPr>
      </p:pic>
      <p:pic>
        <p:nvPicPr>
          <p:cNvPr id="8" name="Picture 18" descr="MMj01782990000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620713"/>
            <a:ext cx="1223963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8596" y="1643050"/>
            <a:ext cx="507209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Носик круглый, пятачком,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 в земле удобно рыться,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Хвостик маленький крючком,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Вместо туфелек – копытца.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Трое их – и до чего же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Братья дружные похожи!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Отгадайте без подсказки,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Кто герои этой сказки?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57166"/>
            <a:ext cx="7429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pattFill prst="dkUpDiag">
                  <a:fgClr>
                    <a:schemeClr val="accent2"/>
                  </a:fgClr>
                  <a:bgClr>
                    <a:srgbClr val="FFFFFF"/>
                  </a:bgClr>
                </a:pattFill>
                <a:effectLst>
                  <a:prstShdw prst="shdw13" dist="53882" dir="13500000">
                    <a:srgbClr val="000099">
                      <a:alpha val="50000"/>
                    </a:srgbClr>
                  </a:prstShdw>
                </a:effectLst>
                <a:latin typeface="Arial"/>
                <a:cs typeface="Arial"/>
              </a:rPr>
              <a:t>Загадка.</a:t>
            </a:r>
            <a:endParaRPr lang="ru-RU" sz="6000" dirty="0"/>
          </a:p>
        </p:txBody>
      </p:sp>
      <p:pic>
        <p:nvPicPr>
          <p:cNvPr id="7" name="Picture 2" descr="C:\Documents and Settings\Admin\Рабочий стол\М-ка-КПП 2\КПП 2\3\Красивые цифры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928802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М-ка-КПП 2\КПП 2\3\Digitalizar0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062168"/>
            <a:ext cx="4857784" cy="5069590"/>
          </a:xfrm>
          <a:prstGeom prst="rect">
            <a:avLst/>
          </a:prstGeom>
          <a:noFill/>
        </p:spPr>
      </p:pic>
      <p:pic>
        <p:nvPicPr>
          <p:cNvPr id="3" name="Picture 18" descr="MMj01782990000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3000372"/>
            <a:ext cx="1223963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8" descr="MMj01782990000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000372"/>
            <a:ext cx="1223963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174625" y="808038"/>
            <a:ext cx="8512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>
                <a:latin typeface="Book Antiqua" pitchFamily="18" charset="0"/>
              </a:rPr>
              <a:t>Найдите ошибку и восстановите порядок. </a:t>
            </a:r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928662" y="2857496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1752600" y="2895600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Rectangle 8"/>
          <p:cNvSpPr>
            <a:spLocks noChangeArrowheads="1"/>
          </p:cNvSpPr>
          <p:nvPr/>
        </p:nvSpPr>
        <p:spPr bwMode="auto">
          <a:xfrm>
            <a:off x="2514600" y="2895600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3276600" y="2895600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Rectangle 10"/>
          <p:cNvSpPr>
            <a:spLocks noChangeArrowheads="1"/>
          </p:cNvSpPr>
          <p:nvPr/>
        </p:nvSpPr>
        <p:spPr bwMode="auto">
          <a:xfrm>
            <a:off x="3962400" y="2895600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Rectangle 11"/>
          <p:cNvSpPr>
            <a:spLocks noChangeArrowheads="1"/>
          </p:cNvSpPr>
          <p:nvPr/>
        </p:nvSpPr>
        <p:spPr bwMode="auto">
          <a:xfrm>
            <a:off x="4648200" y="2895600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1" name="Rectangle 12"/>
          <p:cNvSpPr>
            <a:spLocks noChangeArrowheads="1"/>
          </p:cNvSpPr>
          <p:nvPr/>
        </p:nvSpPr>
        <p:spPr bwMode="auto">
          <a:xfrm>
            <a:off x="5410200" y="2895600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2" name="Rectangle 13"/>
          <p:cNvSpPr>
            <a:spLocks noChangeArrowheads="1"/>
          </p:cNvSpPr>
          <p:nvPr/>
        </p:nvSpPr>
        <p:spPr bwMode="auto">
          <a:xfrm>
            <a:off x="6096000" y="2895600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Rectangle 15"/>
          <p:cNvSpPr>
            <a:spLocks noChangeArrowheads="1"/>
          </p:cNvSpPr>
          <p:nvPr/>
        </p:nvSpPr>
        <p:spPr bwMode="auto">
          <a:xfrm>
            <a:off x="7467600" y="2895600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4" name="Rectangle 16"/>
          <p:cNvSpPr>
            <a:spLocks noChangeArrowheads="1"/>
          </p:cNvSpPr>
          <p:nvPr/>
        </p:nvSpPr>
        <p:spPr bwMode="auto">
          <a:xfrm>
            <a:off x="6781800" y="2895600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Text Box 17"/>
          <p:cNvSpPr txBox="1">
            <a:spLocks noChangeArrowheads="1"/>
          </p:cNvSpPr>
          <p:nvPr/>
        </p:nvSpPr>
        <p:spPr bwMode="auto">
          <a:xfrm>
            <a:off x="990600" y="2971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1</a:t>
            </a:r>
          </a:p>
        </p:txBody>
      </p:sp>
      <p:sp>
        <p:nvSpPr>
          <p:cNvPr id="3086" name="Text Box 19"/>
          <p:cNvSpPr txBox="1">
            <a:spLocks noChangeArrowheads="1"/>
          </p:cNvSpPr>
          <p:nvPr/>
        </p:nvSpPr>
        <p:spPr bwMode="auto">
          <a:xfrm>
            <a:off x="1828800" y="2971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2</a:t>
            </a:r>
          </a:p>
        </p:txBody>
      </p:sp>
      <p:sp>
        <p:nvSpPr>
          <p:cNvPr id="3087" name="Text Box 20"/>
          <p:cNvSpPr txBox="1">
            <a:spLocks noChangeArrowheads="1"/>
          </p:cNvSpPr>
          <p:nvPr/>
        </p:nvSpPr>
        <p:spPr bwMode="auto">
          <a:xfrm>
            <a:off x="4038600" y="2971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3</a:t>
            </a:r>
            <a:endParaRPr lang="ru-RU" sz="2400" b="1">
              <a:solidFill>
                <a:srgbClr val="000000"/>
              </a:solidFill>
              <a:latin typeface="Wingdings 2" pitchFamily="18" charset="2"/>
            </a:endParaRPr>
          </a:p>
        </p:txBody>
      </p:sp>
      <p:sp>
        <p:nvSpPr>
          <p:cNvPr id="3088" name="Text Box 21"/>
          <p:cNvSpPr txBox="1">
            <a:spLocks noChangeArrowheads="1"/>
          </p:cNvSpPr>
          <p:nvPr/>
        </p:nvSpPr>
        <p:spPr bwMode="auto">
          <a:xfrm>
            <a:off x="2590800" y="2971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7</a:t>
            </a:r>
          </a:p>
        </p:txBody>
      </p:sp>
      <p:sp>
        <p:nvSpPr>
          <p:cNvPr id="3089" name="Text Box 22"/>
          <p:cNvSpPr txBox="1">
            <a:spLocks noChangeArrowheads="1"/>
          </p:cNvSpPr>
          <p:nvPr/>
        </p:nvSpPr>
        <p:spPr bwMode="auto">
          <a:xfrm>
            <a:off x="3260725" y="294798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4</a:t>
            </a:r>
          </a:p>
        </p:txBody>
      </p:sp>
      <p:sp>
        <p:nvSpPr>
          <p:cNvPr id="3090" name="Text Box 23"/>
          <p:cNvSpPr txBox="1">
            <a:spLocks noChangeArrowheads="1"/>
          </p:cNvSpPr>
          <p:nvPr/>
        </p:nvSpPr>
        <p:spPr bwMode="auto">
          <a:xfrm>
            <a:off x="4724400" y="2971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5</a:t>
            </a:r>
          </a:p>
        </p:txBody>
      </p:sp>
      <p:sp>
        <p:nvSpPr>
          <p:cNvPr id="3091" name="Text Box 24"/>
          <p:cNvSpPr txBox="1">
            <a:spLocks noChangeArrowheads="1"/>
          </p:cNvSpPr>
          <p:nvPr/>
        </p:nvSpPr>
        <p:spPr bwMode="auto">
          <a:xfrm>
            <a:off x="5470525" y="294798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6</a:t>
            </a:r>
          </a:p>
        </p:txBody>
      </p:sp>
      <p:sp>
        <p:nvSpPr>
          <p:cNvPr id="3092" name="Text Box 26"/>
          <p:cNvSpPr txBox="1">
            <a:spLocks noChangeArrowheads="1"/>
          </p:cNvSpPr>
          <p:nvPr/>
        </p:nvSpPr>
        <p:spPr bwMode="auto">
          <a:xfrm>
            <a:off x="6172200" y="2971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8</a:t>
            </a:r>
          </a:p>
        </p:txBody>
      </p:sp>
      <p:sp>
        <p:nvSpPr>
          <p:cNvPr id="3093" name="Text Box 27"/>
          <p:cNvSpPr txBox="1">
            <a:spLocks noChangeArrowheads="1"/>
          </p:cNvSpPr>
          <p:nvPr/>
        </p:nvSpPr>
        <p:spPr bwMode="auto">
          <a:xfrm>
            <a:off x="6858000" y="2971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9</a:t>
            </a:r>
          </a:p>
        </p:txBody>
      </p:sp>
      <p:sp>
        <p:nvSpPr>
          <p:cNvPr id="608284" name="Text Box 28"/>
          <p:cNvSpPr txBox="1">
            <a:spLocks noChangeArrowheads="1"/>
          </p:cNvSpPr>
          <p:nvPr/>
        </p:nvSpPr>
        <p:spPr bwMode="auto">
          <a:xfrm>
            <a:off x="7467600" y="49530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10</a:t>
            </a:r>
          </a:p>
        </p:txBody>
      </p:sp>
      <p:sp>
        <p:nvSpPr>
          <p:cNvPr id="3095" name="Rectangle 29"/>
          <p:cNvSpPr>
            <a:spLocks noChangeArrowheads="1"/>
          </p:cNvSpPr>
          <p:nvPr/>
        </p:nvSpPr>
        <p:spPr bwMode="auto">
          <a:xfrm>
            <a:off x="930275" y="4900613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30"/>
          <p:cNvSpPr>
            <a:spLocks noChangeArrowheads="1"/>
          </p:cNvSpPr>
          <p:nvPr/>
        </p:nvSpPr>
        <p:spPr bwMode="auto">
          <a:xfrm>
            <a:off x="1768475" y="4900613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31"/>
          <p:cNvSpPr>
            <a:spLocks noChangeArrowheads="1"/>
          </p:cNvSpPr>
          <p:nvPr/>
        </p:nvSpPr>
        <p:spPr bwMode="auto">
          <a:xfrm>
            <a:off x="2530475" y="4900613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32"/>
          <p:cNvSpPr>
            <a:spLocks noChangeArrowheads="1"/>
          </p:cNvSpPr>
          <p:nvPr/>
        </p:nvSpPr>
        <p:spPr bwMode="auto">
          <a:xfrm>
            <a:off x="3292475" y="4900613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33"/>
          <p:cNvSpPr>
            <a:spLocks noChangeArrowheads="1"/>
          </p:cNvSpPr>
          <p:nvPr/>
        </p:nvSpPr>
        <p:spPr bwMode="auto">
          <a:xfrm>
            <a:off x="3978275" y="4900613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0" name="Rectangle 34"/>
          <p:cNvSpPr>
            <a:spLocks noChangeArrowheads="1"/>
          </p:cNvSpPr>
          <p:nvPr/>
        </p:nvSpPr>
        <p:spPr bwMode="auto">
          <a:xfrm>
            <a:off x="4664075" y="4900613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1" name="Rectangle 35"/>
          <p:cNvSpPr>
            <a:spLocks noChangeArrowheads="1"/>
          </p:cNvSpPr>
          <p:nvPr/>
        </p:nvSpPr>
        <p:spPr bwMode="auto">
          <a:xfrm>
            <a:off x="5426075" y="4900613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2" name="Rectangle 36"/>
          <p:cNvSpPr>
            <a:spLocks noChangeArrowheads="1"/>
          </p:cNvSpPr>
          <p:nvPr/>
        </p:nvSpPr>
        <p:spPr bwMode="auto">
          <a:xfrm>
            <a:off x="6111875" y="4900613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3" name="Rectangle 38"/>
          <p:cNvSpPr>
            <a:spLocks noChangeArrowheads="1"/>
          </p:cNvSpPr>
          <p:nvPr/>
        </p:nvSpPr>
        <p:spPr bwMode="auto">
          <a:xfrm>
            <a:off x="7483475" y="4900613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4" name="Rectangle 39"/>
          <p:cNvSpPr>
            <a:spLocks noChangeArrowheads="1"/>
          </p:cNvSpPr>
          <p:nvPr/>
        </p:nvSpPr>
        <p:spPr bwMode="auto">
          <a:xfrm>
            <a:off x="6797675" y="4900613"/>
            <a:ext cx="533400" cy="533400"/>
          </a:xfrm>
          <a:prstGeom prst="rect">
            <a:avLst/>
          </a:prstGeom>
          <a:noFill/>
          <a:ln w="9525">
            <a:solidFill>
              <a:srgbClr val="0000F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08296" name="Text Box 40"/>
          <p:cNvSpPr txBox="1">
            <a:spLocks noChangeArrowheads="1"/>
          </p:cNvSpPr>
          <p:nvPr/>
        </p:nvSpPr>
        <p:spPr bwMode="auto">
          <a:xfrm>
            <a:off x="1006475" y="497681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1</a:t>
            </a:r>
          </a:p>
        </p:txBody>
      </p:sp>
      <p:sp>
        <p:nvSpPr>
          <p:cNvPr id="608297" name="Text Box 41"/>
          <p:cNvSpPr txBox="1">
            <a:spLocks noChangeArrowheads="1"/>
          </p:cNvSpPr>
          <p:nvPr/>
        </p:nvSpPr>
        <p:spPr bwMode="auto">
          <a:xfrm>
            <a:off x="1844675" y="497681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2</a:t>
            </a:r>
          </a:p>
        </p:txBody>
      </p:sp>
      <p:sp>
        <p:nvSpPr>
          <p:cNvPr id="608298" name="Text Box 42"/>
          <p:cNvSpPr txBox="1">
            <a:spLocks noChangeArrowheads="1"/>
          </p:cNvSpPr>
          <p:nvPr/>
        </p:nvSpPr>
        <p:spPr bwMode="auto">
          <a:xfrm>
            <a:off x="2667000" y="4953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3</a:t>
            </a:r>
            <a:endParaRPr lang="ru-RU" sz="2400" b="1">
              <a:solidFill>
                <a:srgbClr val="000000"/>
              </a:solidFill>
              <a:latin typeface="Wingdings 2" pitchFamily="18" charset="2"/>
            </a:endParaRPr>
          </a:p>
        </p:txBody>
      </p:sp>
      <p:sp>
        <p:nvSpPr>
          <p:cNvPr id="608299" name="Text Box 43"/>
          <p:cNvSpPr txBox="1">
            <a:spLocks noChangeArrowheads="1"/>
          </p:cNvSpPr>
          <p:nvPr/>
        </p:nvSpPr>
        <p:spPr bwMode="auto">
          <a:xfrm>
            <a:off x="5486400" y="4953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7</a:t>
            </a:r>
          </a:p>
        </p:txBody>
      </p:sp>
      <p:sp>
        <p:nvSpPr>
          <p:cNvPr id="608300" name="Text Box 44"/>
          <p:cNvSpPr txBox="1">
            <a:spLocks noChangeArrowheads="1"/>
          </p:cNvSpPr>
          <p:nvPr/>
        </p:nvSpPr>
        <p:spPr bwMode="auto">
          <a:xfrm>
            <a:off x="3276600" y="4953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4</a:t>
            </a:r>
          </a:p>
        </p:txBody>
      </p:sp>
      <p:sp>
        <p:nvSpPr>
          <p:cNvPr id="608301" name="Text Box 45"/>
          <p:cNvSpPr txBox="1">
            <a:spLocks noChangeArrowheads="1"/>
          </p:cNvSpPr>
          <p:nvPr/>
        </p:nvSpPr>
        <p:spPr bwMode="auto">
          <a:xfrm>
            <a:off x="4038600" y="4953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5</a:t>
            </a:r>
          </a:p>
        </p:txBody>
      </p:sp>
      <p:sp>
        <p:nvSpPr>
          <p:cNvPr id="608302" name="Text Box 46"/>
          <p:cNvSpPr txBox="1">
            <a:spLocks noChangeArrowheads="1"/>
          </p:cNvSpPr>
          <p:nvPr/>
        </p:nvSpPr>
        <p:spPr bwMode="auto">
          <a:xfrm>
            <a:off x="4724400" y="4953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6</a:t>
            </a:r>
          </a:p>
        </p:txBody>
      </p:sp>
      <p:sp>
        <p:nvSpPr>
          <p:cNvPr id="608304" name="Text Box 48"/>
          <p:cNvSpPr txBox="1">
            <a:spLocks noChangeArrowheads="1"/>
          </p:cNvSpPr>
          <p:nvPr/>
        </p:nvSpPr>
        <p:spPr bwMode="auto">
          <a:xfrm>
            <a:off x="6172200" y="4953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8</a:t>
            </a:r>
          </a:p>
        </p:txBody>
      </p:sp>
      <p:sp>
        <p:nvSpPr>
          <p:cNvPr id="608305" name="Text Box 49"/>
          <p:cNvSpPr txBox="1">
            <a:spLocks noChangeArrowheads="1"/>
          </p:cNvSpPr>
          <p:nvPr/>
        </p:nvSpPr>
        <p:spPr bwMode="auto">
          <a:xfrm>
            <a:off x="6934200" y="4953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9</a:t>
            </a:r>
          </a:p>
        </p:txBody>
      </p:sp>
      <p:sp>
        <p:nvSpPr>
          <p:cNvPr id="3114" name="Text Box 52"/>
          <p:cNvSpPr txBox="1">
            <a:spLocks noChangeArrowheads="1"/>
          </p:cNvSpPr>
          <p:nvPr/>
        </p:nvSpPr>
        <p:spPr bwMode="auto">
          <a:xfrm>
            <a:off x="7467600" y="29718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Book Antiqua" pitchFamily="18" charset="0"/>
              </a:rPr>
              <a:t>10</a:t>
            </a:r>
          </a:p>
        </p:txBody>
      </p:sp>
      <p:pic>
        <p:nvPicPr>
          <p:cNvPr id="43" name="Picture 2" descr="C:\Documents and Settings\Admin\Рабочий стол\М-ка-КПП 2\КПП 2\3\Digitalizar0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96600" y="0"/>
            <a:ext cx="2247400" cy="23453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608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608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608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" fill="hold"/>
                                        <p:tgtEl>
                                          <p:spTgt spid="608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608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" fill="hold"/>
                                        <p:tgtEl>
                                          <p:spTgt spid="608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" fill="hold"/>
                                        <p:tgtEl>
                                          <p:spTgt spid="608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" fill="hold"/>
                                        <p:tgtEl>
                                          <p:spTgt spid="608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" fill="hold"/>
                                        <p:tgtEl>
                                          <p:spTgt spid="608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" fill="hold"/>
                                        <p:tgtEl>
                                          <p:spTgt spid="608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" fill="hold"/>
                                        <p:tgtEl>
                                          <p:spTgt spid="608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" fill="hold"/>
                                        <p:tgtEl>
                                          <p:spTgt spid="608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" fill="hold"/>
                                        <p:tgtEl>
                                          <p:spTgt spid="608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" fill="hold"/>
                                        <p:tgtEl>
                                          <p:spTgt spid="608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" fill="hold"/>
                                        <p:tgtEl>
                                          <p:spTgt spid="608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" fill="hold"/>
                                        <p:tgtEl>
                                          <p:spTgt spid="608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" fill="hold"/>
                                        <p:tgtEl>
                                          <p:spTgt spid="608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" fill="hold"/>
                                        <p:tgtEl>
                                          <p:spTgt spid="608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" fill="hold"/>
                                        <p:tgtEl>
                                          <p:spTgt spid="608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" fill="hold"/>
                                        <p:tgtEl>
                                          <p:spTgt spid="608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8284" grpId="0" build="p" autoUpdateAnimBg="0"/>
      <p:bldP spid="608296" grpId="0" build="p" autoUpdateAnimBg="0"/>
      <p:bldP spid="608297" grpId="0" build="p" autoUpdateAnimBg="0"/>
      <p:bldP spid="608298" grpId="0" build="p" autoUpdateAnimBg="0"/>
      <p:bldP spid="608299" grpId="0" build="p" autoUpdateAnimBg="0"/>
      <p:bldP spid="608300" grpId="0" build="p" autoUpdateAnimBg="0"/>
      <p:bldP spid="608301" grpId="0" build="p" autoUpdateAnimBg="0"/>
      <p:bldP spid="608302" grpId="0" build="p" autoUpdateAnimBg="0"/>
      <p:bldP spid="608304" grpId="0" build="p" autoUpdateAnimBg="0"/>
      <p:bldP spid="60830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folHlink"/>
                </a:solidFill>
              </a:rPr>
              <a:t>Сколько зайцев в корзине?</a:t>
            </a:r>
            <a:br>
              <a:rPr lang="ru-RU" sz="4000" dirty="0" smtClean="0">
                <a:solidFill>
                  <a:schemeClr val="folHlink"/>
                </a:solidFill>
              </a:rPr>
            </a:br>
            <a:r>
              <a:rPr lang="ru-RU" sz="4000" dirty="0" smtClean="0">
                <a:solidFill>
                  <a:schemeClr val="folHlink"/>
                </a:solidFill>
              </a:rPr>
              <a:t>Почему ты так решил?</a:t>
            </a:r>
          </a:p>
        </p:txBody>
      </p:sp>
      <p:pic>
        <p:nvPicPr>
          <p:cNvPr id="10243" name="Picture 3" descr="img069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1844675"/>
            <a:ext cx="5543550" cy="4679950"/>
          </a:xfrm>
          <a:noFill/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7740650" y="3429000"/>
            <a:ext cx="4556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ru-RU" sz="4400" b="1">
                <a:solidFill>
                  <a:srgbClr val="993300"/>
                </a:solidFill>
              </a:rPr>
              <a:t>3</a:t>
            </a:r>
          </a:p>
        </p:txBody>
      </p:sp>
      <p:pic>
        <p:nvPicPr>
          <p:cNvPr id="5" name="Picture 2" descr="C:\Documents and Settings\Admin\Рабочий стол\М-ка-КПП 2\КПП 2\3\Digitalizar0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0422" y="0"/>
            <a:ext cx="2053577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68313" y="2060575"/>
            <a:ext cx="828040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Посмотрите! Птичья стая!</a:t>
            </a:r>
          </a:p>
          <a:p>
            <a:pPr algn="ctr">
              <a:spcBef>
                <a:spcPct val="50000"/>
              </a:spcBef>
            </a:pPr>
            <a:r>
              <a:rPr lang="ru-RU" sz="2800"/>
              <a:t>Тройки по небу летают.</a:t>
            </a:r>
          </a:p>
          <a:p>
            <a:pPr algn="ctr">
              <a:spcBef>
                <a:spcPct val="50000"/>
              </a:spcBef>
            </a:pPr>
            <a:r>
              <a:rPr lang="ru-RU" sz="2800"/>
              <a:t>Цифрой 3 сгибая сук,</a:t>
            </a:r>
          </a:p>
          <a:p>
            <a:pPr algn="ctr">
              <a:spcBef>
                <a:spcPct val="50000"/>
              </a:spcBef>
            </a:pPr>
            <a:r>
              <a:rPr lang="ru-RU" sz="2800"/>
              <a:t>Смастерить несложно лук.</a:t>
            </a:r>
          </a:p>
        </p:txBody>
      </p:sp>
      <p:pic>
        <p:nvPicPr>
          <p:cNvPr id="4099" name="Picture 8" descr="j02135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4941888"/>
            <a:ext cx="194310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0" descr="j023631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04813"/>
            <a:ext cx="12382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1" descr="j023624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1052513"/>
            <a:ext cx="7620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2" descr="j023624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620713"/>
            <a:ext cx="7620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3" descr="j023624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1268413"/>
            <a:ext cx="7620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5" descr="j023631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125538"/>
            <a:ext cx="12382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6" descr="j023631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620713"/>
            <a:ext cx="12382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8" descr="MMj01782990000[1]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0200" y="620713"/>
            <a:ext cx="1223963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14398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ТРИ</a:t>
            </a:r>
          </a:p>
        </p:txBody>
      </p:sp>
      <p:sp>
        <p:nvSpPr>
          <p:cNvPr id="8201" name="WordArt 9"/>
          <p:cNvSpPr>
            <a:spLocks noChangeArrowheads="1" noChangeShapeType="1" noTextEdit="1"/>
          </p:cNvSpPr>
          <p:nvPr/>
        </p:nvSpPr>
        <p:spPr bwMode="auto">
          <a:xfrm>
            <a:off x="2555875" y="765175"/>
            <a:ext cx="3887788" cy="5472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3240C"/>
                </a:solidFill>
                <a:latin typeface="Century Schoolbook"/>
              </a:rPr>
              <a:t>3</a:t>
            </a:r>
          </a:p>
        </p:txBody>
      </p:sp>
      <p:pic>
        <p:nvPicPr>
          <p:cNvPr id="8203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680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0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928670"/>
            <a:ext cx="36062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плетень взлетел петух,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Повстречал еще там двух.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стало петухов?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кого ответ готов?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8" name="Picture 2" descr="C:\Documents and Settings\Admin\Мои документы\дом.жив-е\пету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000372"/>
            <a:ext cx="1266825" cy="95250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Мои документы\дом.жив-е\пету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000372"/>
            <a:ext cx="1266825" cy="952500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Мои документы\дом.жив-е\пету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000372"/>
            <a:ext cx="1266825" cy="952500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М-ка-КПП 2\КПП 2\3\Digitalizar0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96600" y="0"/>
            <a:ext cx="2247400" cy="2345390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М-ка-КПП 2\КПП 2\3\Красивые цифры\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200400"/>
            <a:ext cx="3657600" cy="3657600"/>
          </a:xfrm>
          <a:prstGeom prst="rect">
            <a:avLst/>
          </a:prstGeom>
          <a:noFill/>
        </p:spPr>
      </p:pic>
      <p:pic>
        <p:nvPicPr>
          <p:cNvPr id="8" name="Picture 18" descr="MMj01782990000[1]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4786322"/>
            <a:ext cx="1223963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472</Words>
  <Application>Microsoft Office PowerPoint</Application>
  <PresentationFormat>Экран (4:3)</PresentationFormat>
  <Paragraphs>90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Цифра 3</vt:lpstr>
      <vt:lpstr>Слайд 2</vt:lpstr>
      <vt:lpstr>Слайд 3</vt:lpstr>
      <vt:lpstr>Слайд 4</vt:lpstr>
      <vt:lpstr>Слайд 5</vt:lpstr>
      <vt:lpstr>Сколько зайцев в корзине? Почему ты так решил?</vt:lpstr>
      <vt:lpstr>Слайд 7</vt:lpstr>
      <vt:lpstr>Слайд 8</vt:lpstr>
      <vt:lpstr>Слайд 9</vt:lpstr>
      <vt:lpstr>Слайд 10</vt:lpstr>
      <vt:lpstr>2+1= 3</vt:lpstr>
      <vt:lpstr>Сколько было яблок?  Сколько осталось?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УРОК!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27</cp:revision>
  <dcterms:created xsi:type="dcterms:W3CDTF">2011-10-19T19:04:22Z</dcterms:created>
  <dcterms:modified xsi:type="dcterms:W3CDTF">2011-10-19T21:59:33Z</dcterms:modified>
</cp:coreProperties>
</file>