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8" r:id="rId4"/>
    <p:sldId id="283" r:id="rId5"/>
    <p:sldId id="290" r:id="rId6"/>
    <p:sldId id="288" r:id="rId7"/>
    <p:sldId id="291" r:id="rId8"/>
    <p:sldId id="293" r:id="rId9"/>
    <p:sldId id="292" r:id="rId10"/>
    <p:sldId id="300" r:id="rId11"/>
    <p:sldId id="294" r:id="rId12"/>
    <p:sldId id="284" r:id="rId13"/>
    <p:sldId id="285" r:id="rId14"/>
    <p:sldId id="297" r:id="rId15"/>
    <p:sldId id="298" r:id="rId16"/>
    <p:sldId id="29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bookin.org.ru/book/663234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hyperlink" Target="http://www.char.ru/books/p1234985.jpg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moscow-live.ru/2007/09/06/moskovskijj_akademicheskijj_teatr_satiry_7_sentjabrja_otkroet_novyjj_sezon.html" TargetMode="External"/><Relationship Id="rId3" Type="http://schemas.openxmlformats.org/officeDocument/2006/relationships/hyperlink" Target="http://www.rgdb.ru/" TargetMode="External"/><Relationship Id="rId7" Type="http://schemas.openxmlformats.org/officeDocument/2006/relationships/hyperlink" Target="http://www.izbrannoe.ru/" TargetMode="External"/><Relationship Id="rId2" Type="http://schemas.openxmlformats.org/officeDocument/2006/relationships/hyperlink" Target="http://www.biblioguide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ivejournal.ru/" TargetMode="External"/><Relationship Id="rId5" Type="http://schemas.openxmlformats.org/officeDocument/2006/relationships/hyperlink" Target="http://vecherka.su/katalogizdaniy?id=6302" TargetMode="External"/><Relationship Id="rId4" Type="http://schemas.openxmlformats.org/officeDocument/2006/relationships/hyperlink" Target="http://bookoliki.gmsib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В.Ю. Драгунский  </a:t>
            </a:r>
            <a:br>
              <a:rPr lang="ru-RU" dirty="0" smtClean="0"/>
            </a:br>
            <a:r>
              <a:rPr lang="ru-RU" dirty="0" smtClean="0"/>
              <a:t>« Главные реки»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886200"/>
            <a:ext cx="7448872" cy="2423120"/>
          </a:xfrm>
        </p:spPr>
        <p:txBody>
          <a:bodyPr>
            <a:normAutofit/>
          </a:bodyPr>
          <a:lstStyle/>
          <a:p>
            <a:endParaRPr lang="ru-RU" sz="2400" dirty="0" smtClean="0">
              <a:solidFill>
                <a:schemeClr val="tx1"/>
              </a:solidFill>
            </a:endParaRPr>
          </a:p>
          <a:p>
            <a:endParaRPr lang="ru-RU" sz="2400" dirty="0" smtClean="0">
              <a:solidFill>
                <a:schemeClr val="tx1"/>
              </a:solidFill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         Подготовила</a:t>
            </a:r>
            <a:r>
              <a:rPr lang="ru-RU" sz="2000" dirty="0" smtClean="0">
                <a:solidFill>
                  <a:schemeClr val="tx1"/>
                </a:solidFill>
              </a:rPr>
              <a:t>: учитель начальных классов МБОУ Архангельской СОШ им. А. Н. Косыгина 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Никишова Е. А.</a:t>
            </a:r>
          </a:p>
          <a:p>
            <a:endParaRPr lang="ru-RU" sz="2400" dirty="0"/>
          </a:p>
        </p:txBody>
      </p:sp>
      <p:sp>
        <p:nvSpPr>
          <p:cNvPr id="20482" name="AutoShape 2" descr="https://docs.google.com/presentation/d/1CV-BLepY20WeTG7RNCj4sbsTpf9BAUe6LvOQTRMBLE4/viewpage?id=1CV-BLepY20WeTG7RNCj4sbsTpf9BAUe6LvOQTRMBLE4&amp;pageid=i0&amp;rev=1&amp;hmac=ALf4PZ6inZQZthWVPeU7z8iHwh8cVyVV4g&amp;format=png&amp;w=1024&amp;h=768&amp;noreplica=1"/>
          <p:cNvSpPr>
            <a:spLocks noChangeAspect="1" noChangeArrowheads="1"/>
          </p:cNvSpPr>
          <p:nvPr/>
        </p:nvSpPr>
        <p:spPr bwMode="auto">
          <a:xfrm>
            <a:off x="155575" y="-3505200"/>
            <a:ext cx="9753600" cy="73152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https://docs.google.com/presentation/d/1CV-BLepY20WeTG7RNCj4sbsTpf9BAUe6LvOQTRMBLE4/viewpage?id=1CV-BLepY20WeTG7RNCj4sbsTpf9BAUe6LvOQTRMBLE4&amp;pageid=i0&amp;rev=1&amp;hmac=ALf4PZ6inZQZthWVPeU7z8iHwh8cVyVV4g&amp;format=png&amp;w=1024&amp;h=768&amp;noreplica=1"/>
          <p:cNvSpPr>
            <a:spLocks noChangeAspect="1" noChangeArrowheads="1"/>
          </p:cNvSpPr>
          <p:nvPr/>
        </p:nvSpPr>
        <p:spPr bwMode="auto">
          <a:xfrm>
            <a:off x="155575" y="-3505200"/>
            <a:ext cx="9753600" cy="73152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484438" y="593725"/>
            <a:ext cx="6191250" cy="5715000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Все рассказы разные: над одними смеешься </a:t>
            </a:r>
            <a:b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</a:br>
            <a: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до слез, над другими </a:t>
            </a:r>
            <a:r>
              <a:rPr lang="ru-RU" sz="1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задумываешься</a:t>
            </a:r>
            <a: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, </a:t>
            </a:r>
            <a:b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</a:br>
            <a: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порой грустишь и огорчаешься.</a:t>
            </a:r>
          </a:p>
          <a:p>
            <a:pPr algn="r"/>
            <a: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    Когда читаешь эти рассказы, замечаешь, </a:t>
            </a:r>
            <a:b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</a:br>
            <a: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что Дениска похож на каждого из нас. </a:t>
            </a:r>
            <a:b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</a:br>
            <a: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Он любит то, что любим мы. </a:t>
            </a:r>
            <a:b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</a:br>
            <a: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Вот как об этом написано в рассказе </a:t>
            </a:r>
            <a:b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</a:br>
            <a:r>
              <a:rPr lang="ru-RU" sz="1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«Что я люблю»:</a:t>
            </a:r>
            <a: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</a:t>
            </a:r>
          </a:p>
          <a:p>
            <a:pPr algn="r"/>
            <a:r>
              <a:rPr lang="ru-RU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	</a:t>
            </a:r>
            <a:r>
              <a:rPr lang="ru-RU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«Я очень люблю играть в шашки, шахматы и домино, только чтобы обязательно выигрывать. Если не выигрывать, тогда не надо. Очень люблю звонить по телефону. Я люблю строгать, пилить, я умею лепить головы древних воинов и бизонов, и я слепил глухаря и царь-пушку. Все это я люблю дарить. Я люблю посмеяться. Иногда мне нисколько не хочется смеяться, но я себя заставляю, выдавливаю из себя смех – смотришь, через пять минут и вправду </a:t>
            </a:r>
            <a:br>
              <a:rPr lang="ru-RU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становится смешно. </a:t>
            </a:r>
            <a:r>
              <a:rPr lang="ru-RU" sz="2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Я много чего люблю!»</a:t>
            </a:r>
            <a:r>
              <a:rPr lang="ru-RU" sz="2000" dirty="0">
                <a:solidFill>
                  <a:schemeClr val="accent2"/>
                </a:solidFill>
                <a:latin typeface="Verdana" pitchFamily="34" charset="0"/>
              </a:rPr>
              <a:t> </a:t>
            </a:r>
          </a:p>
        </p:txBody>
      </p:sp>
      <p:pic>
        <p:nvPicPr>
          <p:cNvPr id="34819" name="Picture 3" descr="1sly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3573463"/>
            <a:ext cx="1905000" cy="2619375"/>
          </a:xfrm>
          <a:prstGeom prst="rect">
            <a:avLst/>
          </a:prstGeom>
          <a:noFill/>
        </p:spPr>
      </p:pic>
      <p:pic>
        <p:nvPicPr>
          <p:cNvPr id="34820" name="Picture 4" descr="1so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692150"/>
            <a:ext cx="1905000" cy="25209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158875"/>
            <a:ext cx="6048375" cy="5078413"/>
          </a:xfrm>
        </p:spPr>
        <p:txBody>
          <a:bodyPr/>
          <a:lstStyle/>
          <a:p>
            <a:pPr marL="0" indent="0" algn="l">
              <a:lnSpc>
                <a:spcPct val="80000"/>
              </a:lnSpc>
            </a:pPr>
            <a: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Дениска любознателен, он ищет ответы на многие вопросы и отвечает на них по-своему, что приводит к смешным ситуациям. </a:t>
            </a:r>
          </a:p>
          <a:p>
            <a:pPr marL="0" indent="0" algn="l">
              <a:lnSpc>
                <a:spcPct val="80000"/>
              </a:lnSpc>
            </a:pPr>
            <a: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Если он видит, что обижают слабого, нужна помощь, то никогда не останется в стороне. </a:t>
            </a:r>
          </a:p>
          <a:p>
            <a:pPr marL="0" indent="0" algn="l">
              <a:lnSpc>
                <a:spcPct val="80000"/>
              </a:lnSpc>
            </a:pPr>
            <a:r>
              <a:rPr lang="ru-RU" sz="1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Не </a:t>
            </a:r>
            <a: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беда, что не все получается у Дениса или получается не так, как </a:t>
            </a:r>
            <a:r>
              <a:rPr lang="ru-RU" sz="1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хотелось бы. На примере </a:t>
            </a: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«Мотогонки по отвесной стене»</a:t>
            </a:r>
            <a:r>
              <a:rPr lang="ru-RU" sz="1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</a:t>
            </a:r>
            <a:endParaRPr lang="ru-RU" sz="18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0" indent="0" algn="l">
              <a:lnSpc>
                <a:spcPct val="80000"/>
              </a:lnSpc>
            </a:pPr>
            <a: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В  рассказе </a:t>
            </a:r>
            <a:r>
              <a:rPr lang="ru-RU" sz="1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«Сверху вниз, наискосок»</a:t>
            </a:r>
            <a: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</a:t>
            </a:r>
            <a:b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</a:br>
            <a: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Денис решил стать маляром и покрасил Алёнку с головы до ног, а заодно чистое белье, новую дверь и управдома Алексея </a:t>
            </a:r>
            <a:r>
              <a:rPr lang="ru-RU" sz="18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Акимыча</a:t>
            </a:r>
            <a: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. Дети так увлеклись своим занятием, что забыли обо всем на свете. </a:t>
            </a:r>
            <a:endParaRPr lang="ru-RU" sz="18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0" indent="0" algn="l">
              <a:lnSpc>
                <a:spcPct val="80000"/>
              </a:lnSpc>
            </a:pPr>
            <a:r>
              <a:rPr lang="ru-RU" sz="1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Денис никогда не сидит без дела</a:t>
            </a:r>
            <a:endParaRPr lang="ru-RU" sz="18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pic>
        <p:nvPicPr>
          <p:cNvPr id="35843" name="Picture 3" descr="1drug"/>
          <p:cNvPicPr>
            <a:picLocks noChangeAspect="1" noChangeArrowheads="1"/>
          </p:cNvPicPr>
          <p:nvPr/>
        </p:nvPicPr>
        <p:blipFill>
          <a:blip r:embed="rId2" cstate="print">
            <a:lum bright="-6000" contrast="6000"/>
          </a:blip>
          <a:srcRect/>
          <a:stretch>
            <a:fillRect/>
          </a:stretch>
        </p:blipFill>
        <p:spPr bwMode="auto">
          <a:xfrm>
            <a:off x="6659563" y="692150"/>
            <a:ext cx="1905000" cy="2616200"/>
          </a:xfrm>
          <a:prstGeom prst="rect">
            <a:avLst/>
          </a:prstGeom>
          <a:noFill/>
        </p:spPr>
      </p:pic>
      <p:pic>
        <p:nvPicPr>
          <p:cNvPr id="35844" name="Picture 4" descr="1shp"/>
          <p:cNvPicPr>
            <a:picLocks noChangeAspect="1" noChangeArrowheads="1"/>
          </p:cNvPicPr>
          <p:nvPr/>
        </p:nvPicPr>
        <p:blipFill>
          <a:blip r:embed="rId3" cstate="print">
            <a:lum bright="-6000" contrast="6000"/>
          </a:blip>
          <a:srcRect/>
          <a:stretch>
            <a:fillRect/>
          </a:stretch>
        </p:blipFill>
        <p:spPr bwMode="auto">
          <a:xfrm>
            <a:off x="6732588" y="3716338"/>
            <a:ext cx="1905000" cy="2476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Rectangle 9" descr="Рисунок1"/>
          <p:cNvSpPr>
            <a:spLocks noGrp="1" noChangeArrowheads="1"/>
          </p:cNvSpPr>
          <p:nvPr>
            <p:ph idx="1"/>
          </p:nvPr>
        </p:nvSpPr>
        <p:spPr bwMode="auto">
          <a:xfrm>
            <a:off x="4427984" y="332656"/>
            <a:ext cx="4248472" cy="6264696"/>
          </a:xfrm>
          <a:prstGeom prst="rect">
            <a:avLst/>
          </a:prstGeom>
          <a:blipFill dpi="0" rotWithShape="1">
            <a:blip r:embed="rId2" cstate="print">
              <a:lum contrast="18000"/>
            </a:blip>
            <a:srcRect/>
            <a:stretch>
              <a:fillRect/>
            </a:stretch>
          </a:blipFill>
          <a:ln w="50800" cmpd="thinThick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6" name="Rectangle 11" descr="Рисунок2"/>
          <p:cNvSpPr>
            <a:spLocks noChangeArrowheads="1"/>
          </p:cNvSpPr>
          <p:nvPr/>
        </p:nvSpPr>
        <p:spPr bwMode="auto">
          <a:xfrm rot="20406367">
            <a:off x="792604" y="1432303"/>
            <a:ext cx="3136578" cy="4724229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50800" cmpd="thinThick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931 -0.01041 L -1.38889E-6 -2.11841E-6 " pathEditMode="relative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8529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Прыть ,</a:t>
            </a:r>
            <a:br>
              <a:rPr lang="ru-RU" dirty="0" smtClean="0"/>
            </a:br>
            <a:r>
              <a:rPr lang="ru-RU" dirty="0" smtClean="0"/>
              <a:t>позор,</a:t>
            </a:r>
            <a:br>
              <a:rPr lang="ru-RU" dirty="0" smtClean="0"/>
            </a:br>
            <a:r>
              <a:rPr lang="ru-RU" dirty="0" smtClean="0"/>
              <a:t>ловко,</a:t>
            </a:r>
            <a:br>
              <a:rPr lang="ru-RU" dirty="0" smtClean="0"/>
            </a:br>
            <a:r>
              <a:rPr lang="ru-RU" dirty="0" smtClean="0"/>
              <a:t>сноровисто,</a:t>
            </a:r>
            <a:br>
              <a:rPr lang="ru-RU" dirty="0" smtClean="0"/>
            </a:br>
            <a:r>
              <a:rPr lang="ru-RU" dirty="0" smtClean="0"/>
              <a:t>примчаться,</a:t>
            </a:r>
            <a:br>
              <a:rPr lang="ru-RU" dirty="0" smtClean="0"/>
            </a:br>
            <a:r>
              <a:rPr lang="ru-RU" dirty="0" smtClean="0"/>
              <a:t>вежливый,</a:t>
            </a:r>
            <a:br>
              <a:rPr lang="ru-RU" dirty="0" smtClean="0"/>
            </a:br>
            <a:r>
              <a:rPr lang="ru-RU" dirty="0" smtClean="0"/>
              <a:t>бодро, </a:t>
            </a:r>
            <a:br>
              <a:rPr lang="ru-RU" dirty="0" smtClean="0"/>
            </a:br>
            <a:r>
              <a:rPr lang="ru-RU" dirty="0" smtClean="0"/>
              <a:t>продекламировать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Картинка 46 из 105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789040"/>
            <a:ext cx="1746250" cy="2697162"/>
          </a:xfrm>
          <a:prstGeom prst="rect">
            <a:avLst/>
          </a:prstGeom>
          <a:noFill/>
        </p:spPr>
      </p:pic>
      <p:sp>
        <p:nvSpPr>
          <p:cNvPr id="3891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836613"/>
            <a:ext cx="7473950" cy="4176712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sz="2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Книге Драгунского </a:t>
            </a: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«Денискины рассказы»</a:t>
            </a:r>
            <a:r>
              <a:rPr lang="ru-RU" sz="2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</a:t>
            </a:r>
            <a:br>
              <a:rPr lang="ru-RU" sz="2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</a:br>
            <a:r>
              <a:rPr lang="ru-RU" sz="2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скоро исполнится 50 лет, но дети уже нашего </a:t>
            </a:r>
            <a:br>
              <a:rPr lang="ru-RU" sz="2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</a:br>
            <a:r>
              <a:rPr lang="ru-RU" sz="2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21 века с увлечением следят за приключениями озорного мальчишки, вместе с ним играя в прятки, уча уроки, строя космический корабль, </a:t>
            </a:r>
            <a:br>
              <a:rPr lang="ru-RU" sz="2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</a:br>
            <a:r>
              <a:rPr lang="ru-RU" sz="2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катаясь на велосипеде и распевая частушки </a:t>
            </a:r>
            <a:br>
              <a:rPr lang="ru-RU" sz="2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</a:br>
            <a:r>
              <a:rPr lang="ru-RU" sz="2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на детском празднике.</a:t>
            </a:r>
            <a:endParaRPr lang="ru-RU" sz="2000">
              <a:solidFill>
                <a:schemeClr val="accent2"/>
              </a:solidFill>
              <a:latin typeface="Verdana" pitchFamily="34" charset="0"/>
            </a:endParaRPr>
          </a:p>
          <a:p>
            <a:pPr>
              <a:lnSpc>
                <a:spcPct val="90000"/>
              </a:lnSpc>
            </a:pPr>
            <a:r>
              <a:rPr lang="ru-RU" sz="2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Писатель часто получал письма от юных читателей и всегда старался ответить на них. </a:t>
            </a:r>
          </a:p>
          <a:p>
            <a:pPr>
              <a:lnSpc>
                <a:spcPct val="90000"/>
              </a:lnSpc>
            </a:pPr>
            <a:r>
              <a:rPr lang="ru-RU" sz="2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Каждое свое послание он </a:t>
            </a:r>
            <a:br>
              <a:rPr lang="ru-RU" sz="2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</a:br>
            <a:r>
              <a:rPr lang="ru-RU" sz="2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заканчивал девизом:</a:t>
            </a:r>
            <a:r>
              <a:rPr lang="ru-RU" sz="2000">
                <a:solidFill>
                  <a:schemeClr val="accent2"/>
                </a:solidFill>
                <a:latin typeface="Verdana" pitchFamily="34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ru-RU" sz="26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«Дружба! </a:t>
            </a:r>
            <a:br>
              <a:rPr lang="ru-RU" sz="26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6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Верность! </a:t>
            </a:r>
            <a:br>
              <a:rPr lang="ru-RU" sz="26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6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Честь!» </a:t>
            </a:r>
          </a:p>
        </p:txBody>
      </p:sp>
      <p:pic>
        <p:nvPicPr>
          <p:cNvPr id="38921" name="Picture 9" descr="Картинка 36 из 77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3861048"/>
            <a:ext cx="1946275" cy="25527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sz="half" idx="4294967295"/>
          </p:nvPr>
        </p:nvSpPr>
        <p:spPr>
          <a:xfrm>
            <a:off x="395288" y="836613"/>
            <a:ext cx="4752975" cy="5545137"/>
          </a:xfrm>
        </p:spPr>
        <p:txBody>
          <a:bodyPr/>
          <a:lstStyle/>
          <a:p>
            <a:pPr marL="0" indent="0" algn="l"/>
            <a:r>
              <a:rPr lang="ru-RU" sz="1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В. Драгунского </a:t>
            </a:r>
            <a: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уже давно нет с нами, но </a:t>
            </a:r>
            <a:r>
              <a:rPr lang="ru-RU" sz="1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«Он живой и светится»,</a:t>
            </a:r>
            <a: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и его книги всегда с нами. </a:t>
            </a:r>
          </a:p>
          <a:p>
            <a:pPr marL="0" indent="0" algn="l"/>
            <a: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Детский поэт Яков Аким, близкий друг Драгунского, однажды сказал:</a:t>
            </a:r>
          </a:p>
          <a:p>
            <a:pPr marL="0" indent="0" algn="l">
              <a:buNone/>
            </a:pPr>
            <a: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«Юному человеку нужны все витамины, в том числе все нравственные витамины. </a:t>
            </a:r>
          </a:p>
          <a:p>
            <a:pPr marL="0" indent="0" algn="l">
              <a:buNone/>
            </a:pPr>
            <a: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Витамины доброты, благородства, честности, порядочности, мужества. </a:t>
            </a:r>
          </a:p>
          <a:p>
            <a:pPr marL="0" indent="0" algn="l">
              <a:buNone/>
            </a:pPr>
            <a: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 эти витамины дарил нашим детям щедро и талантливо Виктор Драгунский.</a:t>
            </a:r>
            <a:r>
              <a:rPr lang="ru-RU" sz="1800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0" indent="0" algn="l">
              <a:buNone/>
            </a:pPr>
            <a:r>
              <a:rPr lang="ru-RU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Если бы я был доктором, я бы всем детям выписывал специальное лекарство: «Витамины Драгунского» - его рассказы.</a:t>
            </a:r>
          </a:p>
          <a:p>
            <a:pPr marL="0" indent="0" algn="l"/>
            <a:r>
              <a:rPr lang="ru-RU" sz="1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Принимать ежедневно!!!»</a:t>
            </a:r>
          </a:p>
        </p:txBody>
      </p:sp>
      <p:pic>
        <p:nvPicPr>
          <p:cNvPr id="39939" name="Picture 3" descr="drag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92725" y="1341438"/>
            <a:ext cx="2879725" cy="3457575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Список литературы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00213"/>
            <a:ext cx="7918450" cy="4395787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80000"/>
              </a:lnSpc>
            </a:pPr>
            <a:r>
              <a:rPr lang="ru-RU" sz="1500"/>
              <a:t>1. Драгунская А. О Викторе Драгунском  //  Начальная школа. – 2000. – 8. </a:t>
            </a:r>
          </a:p>
          <a:p>
            <a:pPr algn="l">
              <a:lnSpc>
                <a:spcPct val="80000"/>
              </a:lnSpc>
            </a:pPr>
            <a:r>
              <a:rPr lang="ru-RU" sz="1500"/>
              <a:t>2. Драгунская К. Про папу моего  //  Кукумбер. – 2003. – 10. – (Доска почёта и уважения).</a:t>
            </a:r>
          </a:p>
          <a:p>
            <a:pPr algn="l">
              <a:lnSpc>
                <a:spcPct val="80000"/>
              </a:lnSpc>
            </a:pPr>
            <a:r>
              <a:rPr lang="ru-RU" sz="1500"/>
              <a:t>3. Нагибин Ю. Писатель щедрый и радостный  //  Драгунский В.Ю. Денискины рассказы. – М., 2004.</a:t>
            </a:r>
          </a:p>
          <a:p>
            <a:pPr algn="l">
              <a:lnSpc>
                <a:spcPct val="80000"/>
              </a:lnSpc>
            </a:pPr>
            <a:r>
              <a:rPr lang="ru-RU" sz="1500"/>
              <a:t>4. Драгунский В. Денискины рассказы.- М. Эксмо, 2005.</a:t>
            </a:r>
          </a:p>
          <a:p>
            <a:pPr algn="l">
              <a:lnSpc>
                <a:spcPct val="80000"/>
              </a:lnSpc>
            </a:pPr>
            <a:r>
              <a:rPr lang="ru-RU" sz="1500"/>
              <a:t>5. Драгунский В. Старый мореход.-М. Советская Россия, 1964.</a:t>
            </a:r>
          </a:p>
          <a:p>
            <a:pPr algn="l">
              <a:lnSpc>
                <a:spcPct val="80000"/>
              </a:lnSpc>
            </a:pPr>
            <a:r>
              <a:rPr lang="ru-RU" sz="1500"/>
              <a:t>6. Материалы сайтов: </a:t>
            </a:r>
          </a:p>
          <a:p>
            <a:pPr algn="l">
              <a:lnSpc>
                <a:spcPct val="80000"/>
              </a:lnSpc>
            </a:pPr>
            <a:r>
              <a:rPr lang="ru-RU" sz="1400"/>
              <a:t>		</a:t>
            </a:r>
            <a:r>
              <a:rPr lang="ru-RU" sz="1400">
                <a:hlinkClick r:id="rId2"/>
              </a:rPr>
              <a:t>http://www.biblioguide.ru</a:t>
            </a:r>
            <a:endParaRPr lang="ru-RU" sz="1400"/>
          </a:p>
          <a:p>
            <a:pPr algn="l">
              <a:lnSpc>
                <a:spcPct val="80000"/>
              </a:lnSpc>
            </a:pPr>
            <a:r>
              <a:rPr lang="ru-RU" sz="1400"/>
              <a:t>                    </a:t>
            </a:r>
            <a:r>
              <a:rPr lang="ru-RU" sz="1400">
                <a:hlinkClick r:id="rId3"/>
              </a:rPr>
              <a:t>http://www.rgdb.ru</a:t>
            </a:r>
            <a:endParaRPr lang="ru-RU" sz="1400"/>
          </a:p>
          <a:p>
            <a:pPr algn="l">
              <a:lnSpc>
                <a:spcPct val="80000"/>
              </a:lnSpc>
            </a:pPr>
            <a:r>
              <a:rPr lang="ru-RU" sz="1400"/>
              <a:t>                    </a:t>
            </a:r>
            <a:r>
              <a:rPr lang="ru-RU" sz="1400">
                <a:hlinkClick r:id="rId4"/>
              </a:rPr>
              <a:t>http://bookoliki.gmsib.ru</a:t>
            </a:r>
            <a:r>
              <a:rPr lang="ru-RU" sz="1500">
                <a:latin typeface="Times New Roman" pitchFamily="18" charset="0"/>
              </a:rPr>
              <a:t> </a:t>
            </a:r>
            <a:endParaRPr lang="en-US" sz="1500">
              <a:latin typeface="Times New Roman" pitchFamily="18" charset="0"/>
            </a:endParaRPr>
          </a:p>
          <a:p>
            <a:pPr algn="l">
              <a:lnSpc>
                <a:spcPct val="80000"/>
              </a:lnSpc>
            </a:pPr>
            <a:r>
              <a:rPr lang="en-US" sz="1500"/>
              <a:t>7</a:t>
            </a:r>
            <a:r>
              <a:rPr lang="ru-RU" sz="1500"/>
              <a:t>.</a:t>
            </a:r>
            <a:r>
              <a:rPr lang="en-US" sz="1500"/>
              <a:t> </a:t>
            </a:r>
            <a:r>
              <a:rPr lang="ru-RU" sz="1500"/>
              <a:t>Фотоматериалы сайтов: </a:t>
            </a:r>
          </a:p>
          <a:p>
            <a:pPr algn="l">
              <a:lnSpc>
                <a:spcPct val="80000"/>
              </a:lnSpc>
            </a:pPr>
            <a:r>
              <a:rPr lang="ru-RU" sz="1400"/>
              <a:t>		</a:t>
            </a:r>
            <a:r>
              <a:rPr lang="ru-RU" sz="1400" u="sng">
                <a:hlinkClick r:id="rId5"/>
              </a:rPr>
              <a:t>vecherka.su</a:t>
            </a:r>
            <a:endParaRPr lang="ru-RU" sz="1500"/>
          </a:p>
          <a:p>
            <a:pPr algn="l">
              <a:lnSpc>
                <a:spcPct val="80000"/>
              </a:lnSpc>
            </a:pPr>
            <a:r>
              <a:rPr lang="ru-RU" sz="1400">
                <a:solidFill>
                  <a:schemeClr val="tx2"/>
                </a:solidFill>
              </a:rPr>
              <a:t>		</a:t>
            </a:r>
            <a:r>
              <a:rPr lang="ru-RU" sz="1400" u="sng">
                <a:solidFill>
                  <a:schemeClr val="tx2"/>
                </a:solidFill>
                <a:hlinkClick r:id="rId6"/>
              </a:rPr>
              <a:t>www.livejournal.ru</a:t>
            </a:r>
            <a:endParaRPr lang="ru-RU" sz="1400"/>
          </a:p>
          <a:p>
            <a:pPr algn="l">
              <a:lnSpc>
                <a:spcPct val="80000"/>
              </a:lnSpc>
            </a:pPr>
            <a:r>
              <a:rPr lang="ru-RU" sz="1400"/>
              <a:t>		</a:t>
            </a:r>
            <a:r>
              <a:rPr lang="ru-RU" sz="1400">
                <a:hlinkClick r:id="rId2"/>
              </a:rPr>
              <a:t>http://www.biblioguide.ru</a:t>
            </a:r>
            <a:endParaRPr lang="ru-RU" sz="1400"/>
          </a:p>
          <a:p>
            <a:pPr algn="l">
              <a:lnSpc>
                <a:spcPct val="80000"/>
              </a:lnSpc>
            </a:pPr>
            <a:r>
              <a:rPr lang="ru-RU" sz="1400"/>
              <a:t>		</a:t>
            </a:r>
            <a:r>
              <a:rPr lang="ru-RU" sz="1400" u="sng">
                <a:hlinkClick r:id="rId7"/>
              </a:rPr>
              <a:t>www.izbrannoe.ru</a:t>
            </a:r>
            <a:r>
              <a:rPr lang="ru-RU" sz="1400"/>
              <a:t> </a:t>
            </a:r>
          </a:p>
          <a:p>
            <a:pPr algn="l">
              <a:lnSpc>
                <a:spcPct val="80000"/>
              </a:lnSpc>
            </a:pPr>
            <a:r>
              <a:rPr kumimoji="1" lang="ru-RU" sz="1400">
                <a:solidFill>
                  <a:schemeClr val="hlink"/>
                </a:solidFill>
              </a:rPr>
              <a:t>		</a:t>
            </a:r>
            <a:r>
              <a:rPr kumimoji="1" lang="en-US" sz="1400">
                <a:solidFill>
                  <a:schemeClr val="hlink"/>
                </a:solidFill>
              </a:rPr>
              <a:t>ozon.ru</a:t>
            </a:r>
            <a:endParaRPr kumimoji="1" lang="ru-RU" sz="1400">
              <a:solidFill>
                <a:schemeClr val="hlink"/>
              </a:solidFill>
            </a:endParaRPr>
          </a:p>
          <a:p>
            <a:pPr algn="l">
              <a:lnSpc>
                <a:spcPct val="80000"/>
              </a:lnSpc>
            </a:pPr>
            <a:r>
              <a:rPr lang="ru-RU" sz="1400"/>
              <a:t>		</a:t>
            </a:r>
            <a:r>
              <a:rPr lang="ru-RU" sz="1400" u="sng">
                <a:hlinkClick r:id="rId8"/>
              </a:rPr>
              <a:t>moscow-live.ru</a:t>
            </a:r>
            <a:r>
              <a:rPr lang="ru-RU" sz="1400"/>
              <a:t>  </a:t>
            </a:r>
          </a:p>
          <a:p>
            <a:pPr algn="l">
              <a:spcBef>
                <a:spcPct val="0"/>
              </a:spcBef>
            </a:pPr>
            <a:endParaRPr kumimoji="1" lang="ru-RU" sz="1400">
              <a:solidFill>
                <a:schemeClr val="hlink"/>
              </a:solidFill>
            </a:endParaRPr>
          </a:p>
          <a:p>
            <a:pPr algn="r" fontAlgn="t">
              <a:spcBef>
                <a:spcPct val="0"/>
              </a:spcBef>
            </a:pPr>
            <a:r>
              <a:rPr lang="ru-RU" sz="1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Составитель презентации: Хусаинова Л.Ю</a:t>
            </a:r>
            <a:r>
              <a:rPr lang="ru-RU" sz="1600" b="1">
                <a:solidFill>
                  <a:schemeClr val="accent2"/>
                </a:solidFill>
                <a:latin typeface="Verdana" pitchFamily="34" charset="0"/>
              </a:rPr>
              <a:t>.</a:t>
            </a:r>
          </a:p>
          <a:p>
            <a:pPr algn="l">
              <a:lnSpc>
                <a:spcPct val="80000"/>
              </a:lnSpc>
            </a:pPr>
            <a:endParaRPr lang="ru-RU" sz="1600" b="1">
              <a:solidFill>
                <a:schemeClr val="accent2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ш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404664"/>
            <a:ext cx="7200800" cy="59766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iCA1NE3LI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051720" y="548680"/>
            <a:ext cx="4032448" cy="5904656"/>
          </a:xfrm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785978103151-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0"/>
            <a:ext cx="5472608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Impact" pitchFamily="34" charset="0"/>
              </a:rPr>
              <a:t>Некрасов Н. А.</a:t>
            </a:r>
            <a:endParaRPr lang="ru-RU" sz="2400" dirty="0">
              <a:latin typeface="Impact" pitchFamily="34" charset="0"/>
            </a:endParaRPr>
          </a:p>
        </p:txBody>
      </p:sp>
      <p:pic>
        <p:nvPicPr>
          <p:cNvPr id="5" name="Содержимое 4" descr="Foto-2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844824"/>
            <a:ext cx="4038600" cy="2736304"/>
          </a:xfrm>
        </p:spPr>
      </p:pic>
      <p:pic>
        <p:nvPicPr>
          <p:cNvPr id="6" name="Содержимое 5" descr="iCA6G6M3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796136" y="332656"/>
            <a:ext cx="1800200" cy="1680418"/>
          </a:xfrm>
        </p:spPr>
      </p:pic>
      <p:pic>
        <p:nvPicPr>
          <p:cNvPr id="7" name="Содержимое 3" descr="iCAEAEME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2276872"/>
            <a:ext cx="3528392" cy="4104456"/>
          </a:xfrm>
          <a:prstGeom prst="rect">
            <a:avLst/>
          </a:prstGeom>
        </p:spPr>
      </p:pic>
      <p:pic>
        <p:nvPicPr>
          <p:cNvPr id="1026" name="Picture 2" descr="C:\Users\1\Pictures\0008-008-N_A_Nekraso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484784"/>
            <a:ext cx="2880320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5688632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«Причина»- какое удобное слово!</a:t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cs typeface="Arial" pitchFamily="34" charset="0"/>
              </a:rPr>
              <a:t>Оно выручает лентяя любого.</a:t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cs typeface="Arial" pitchFamily="34" charset="0"/>
              </a:rPr>
              <a:t>Оно объясняет,</a:t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cs typeface="Arial" pitchFamily="34" charset="0"/>
              </a:rPr>
              <a:t>Оно покрывает,</a:t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cs typeface="Arial" pitchFamily="34" charset="0"/>
              </a:rPr>
              <a:t>Оно от стыда и позора спасает.</a:t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cs typeface="Arial" pitchFamily="34" charset="0"/>
              </a:rPr>
              <a:t>Не сделал,</a:t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cs typeface="Arial" pitchFamily="34" charset="0"/>
              </a:rPr>
              <a:t>Забыл,</a:t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cs typeface="Arial" pitchFamily="34" charset="0"/>
              </a:rPr>
              <a:t>Тяжело,</a:t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cs typeface="Arial" pitchFamily="34" charset="0"/>
              </a:rPr>
              <a:t>Далеко…</a:t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cs typeface="Arial" pitchFamily="34" charset="0"/>
              </a:rPr>
              <a:t>Причину найдёшь –</a:t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cs typeface="Arial" pitchFamily="34" charset="0"/>
              </a:rPr>
              <a:t>И дыши глубоко!</a:t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cs typeface="Arial" pitchFamily="34" charset="0"/>
              </a:rPr>
              <a:t>С совестью мир,</a:t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cs typeface="Arial" pitchFamily="34" charset="0"/>
              </a:rPr>
              <a:t>Не запятнана честь…</a:t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cs typeface="Arial" pitchFamily="34" charset="0"/>
              </a:rPr>
              <a:t>Чего-то там нет,</a:t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cs typeface="Arial" pitchFamily="34" charset="0"/>
              </a:rPr>
              <a:t>Но причина-то есть!</a:t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cs typeface="Arial" pitchFamily="34" charset="0"/>
              </a:rPr>
              <a:t>Ребята, ребята,</a:t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cs typeface="Arial" pitchFamily="34" charset="0"/>
              </a:rPr>
              <a:t>Вы завтра – мужчины.</a:t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cs typeface="Arial" pitchFamily="34" charset="0"/>
              </a:rPr>
              <a:t>Не надо причин!</a:t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cs typeface="Arial" pitchFamily="34" charset="0"/>
              </a:rPr>
              <a:t>Не ищите причины!</a:t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cs typeface="Arial" pitchFamily="34" charset="0"/>
              </a:rPr>
              <a:t>( В.Викторов)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8229600" cy="4378498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8000" dirty="0" smtClean="0">
                <a:latin typeface="Arial Black" pitchFamily="34" charset="0"/>
              </a:rPr>
              <a:t>В.Ю.</a:t>
            </a:r>
            <a:br>
              <a:rPr lang="ru-RU" sz="8000" dirty="0" smtClean="0">
                <a:latin typeface="Arial Black" pitchFamily="34" charset="0"/>
              </a:rPr>
            </a:br>
            <a:r>
              <a:rPr lang="ru-RU" sz="8000" dirty="0" smtClean="0">
                <a:latin typeface="Arial Black" pitchFamily="34" charset="0"/>
              </a:rPr>
              <a:t>ЙИКСНУГАРД</a:t>
            </a:r>
            <a:endParaRPr lang="ru-RU" sz="80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8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13"/>
          <p:cNvSpPr>
            <a:spLocks noChangeArrowheads="1"/>
          </p:cNvSpPr>
          <p:nvPr/>
        </p:nvSpPr>
        <p:spPr bwMode="auto">
          <a:xfrm>
            <a:off x="250825" y="188913"/>
            <a:ext cx="8642350" cy="6408737"/>
          </a:xfrm>
          <a:prstGeom prst="rect">
            <a:avLst/>
          </a:prstGeom>
          <a:solidFill>
            <a:schemeClr val="bg1">
              <a:alpha val="49019"/>
            </a:schemeClr>
          </a:solidFill>
          <a:ln w="31750" cap="rnd">
            <a:solidFill>
              <a:srgbClr val="00008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Oval 6" descr="драгунский"/>
          <p:cNvSpPr>
            <a:spLocks noChangeArrowheads="1"/>
          </p:cNvSpPr>
          <p:nvPr/>
        </p:nvSpPr>
        <p:spPr bwMode="auto">
          <a:xfrm>
            <a:off x="4572000" y="692150"/>
            <a:ext cx="4175125" cy="5472113"/>
          </a:xfrm>
          <a:prstGeom prst="ellipse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4127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323850" y="1341438"/>
            <a:ext cx="4535488" cy="3959225"/>
            <a:chOff x="204" y="845"/>
            <a:chExt cx="2857" cy="2494"/>
          </a:xfrm>
        </p:grpSpPr>
        <p:sp>
          <p:nvSpPr>
            <p:cNvPr id="3079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521" y="2976"/>
              <a:ext cx="2177" cy="36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Comic Sans MS"/>
                </a:rPr>
                <a:t>(1913 – 1972)</a:t>
              </a:r>
            </a:p>
          </p:txBody>
        </p:sp>
        <p:sp>
          <p:nvSpPr>
            <p:cNvPr id="3080" name="WordArt 9"/>
            <p:cNvSpPr>
              <a:spLocks noChangeArrowheads="1" noChangeShapeType="1" noTextEdit="1"/>
            </p:cNvSpPr>
            <p:nvPr/>
          </p:nvSpPr>
          <p:spPr bwMode="auto">
            <a:xfrm>
              <a:off x="204" y="845"/>
              <a:ext cx="2857" cy="199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Comic Sans MS"/>
                </a:rPr>
                <a:t>Драгунский </a:t>
              </a:r>
            </a:p>
            <a:p>
              <a:pPr algn="ctr"/>
              <a:r>
                <a:rPr lang="ru-RU" sz="36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Comic Sans MS"/>
                </a:rPr>
                <a:t>Виктор</a:t>
              </a:r>
            </a:p>
            <a:p>
              <a:pPr algn="ctr"/>
              <a:r>
                <a:rPr lang="ru-RU" sz="3600" b="1" kern="10">
                  <a:ln w="9525">
                    <a:solidFill>
                      <a:srgbClr val="000080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Comic Sans MS"/>
                </a:rPr>
                <a:t>Юзефович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. В.Гальдяева к рассказу В.Драгунского «Что любит Мишка»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388" y="3000372"/>
            <a:ext cx="2538420" cy="3571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9" name="Picture 1" descr="C:\Documents and Settings\пользователь\Рабочий стол\драгунский\Новая папка\i_dragunskiy3_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1597970"/>
            <a:ext cx="2139398" cy="2402533"/>
          </a:xfrm>
          <a:prstGeom prst="rect">
            <a:avLst/>
          </a:prstGeom>
          <a:noFill/>
        </p:spPr>
      </p:pic>
      <p:pic>
        <p:nvPicPr>
          <p:cNvPr id="7170" name="Picture 2" descr="C:\Documents and Settings\пользователь\Рабочий стол\драгунский\Новая папка\i_dragunskiy2_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4357694"/>
            <a:ext cx="2916699" cy="21431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86116" y="214290"/>
            <a:ext cx="529811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Иллюстрации к каким </a:t>
            </a:r>
            <a:endParaRPr lang="ru-RU" sz="36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36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рассказам В. Драгунского </a:t>
            </a:r>
          </a:p>
          <a:p>
            <a:pPr algn="ctr"/>
            <a:r>
              <a:rPr lang="ru-RU" sz="36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вы здесь видите?</a:t>
            </a:r>
            <a:endParaRPr lang="ru-RU" sz="36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Рисунок 5" descr="Рис. В.Лосина к рассказу В.Драгунского «Он живой и светится…»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86116" y="4714884"/>
            <a:ext cx="2714645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246</Words>
  <Application>Microsoft Office PowerPoint</Application>
  <PresentationFormat>Экран (4:3)</PresentationFormat>
  <Paragraphs>54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В.Ю. Драгунский   « Главные реки»</vt:lpstr>
      <vt:lpstr>Слайд 2</vt:lpstr>
      <vt:lpstr>Слайд 3</vt:lpstr>
      <vt:lpstr>Слайд 4</vt:lpstr>
      <vt:lpstr>Некрасов Н. А.</vt:lpstr>
      <vt:lpstr>«Причина»- какое удобное слово! Оно выручает лентяя любого. Оно объясняет, Оно покрывает, Оно от стыда и позора спасает. Не сделал, Забыл, Тяжело, Далеко… Причину найдёшь – И дыши глубоко! С совестью мир, Не запятнана честь… Чего-то там нет, Но причина-то есть! Ребята, ребята, Вы завтра – мужчины. Не надо причин! Не ищите причины! ( В.Викторов) </vt:lpstr>
      <vt:lpstr>В.Ю. ЙИКСНУГАРД</vt:lpstr>
      <vt:lpstr>Слайд 8</vt:lpstr>
      <vt:lpstr>Слайд 9</vt:lpstr>
      <vt:lpstr>Слайд 10</vt:lpstr>
      <vt:lpstr>Слайд 11</vt:lpstr>
      <vt:lpstr>Слайд 12</vt:lpstr>
      <vt:lpstr>Прыть , позор, ловко, сноровисто, примчаться, вежливый, бодро,  продекламировать </vt:lpstr>
      <vt:lpstr>Слайд 14</vt:lpstr>
      <vt:lpstr>Слайд 15</vt:lpstr>
      <vt:lpstr>Список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34</cp:revision>
  <dcterms:created xsi:type="dcterms:W3CDTF">2013-01-20T15:59:33Z</dcterms:created>
  <dcterms:modified xsi:type="dcterms:W3CDTF">2013-01-24T20:39:09Z</dcterms:modified>
</cp:coreProperties>
</file>