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4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2" autoAdjust="0"/>
    <p:restoredTop sz="94660" autoAdjust="0"/>
  </p:normalViewPr>
  <p:slideViewPr>
    <p:cSldViewPr>
      <p:cViewPr>
        <p:scale>
          <a:sx n="70" d="100"/>
          <a:sy n="70" d="100"/>
        </p:scale>
        <p:origin x="-1308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53AF1-009D-404F-8D66-9D24E8D0B02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64259-4BEF-42C5-9175-25919AF80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57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64259-4BEF-42C5-9175-25919AF80CF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40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/>
              <a:t>Первый художественный</a:t>
            </a:r>
            <a:br>
              <a:rPr lang="ru-RU" sz="4400" dirty="0" smtClean="0"/>
            </a:br>
            <a:r>
              <a:rPr lang="ru-RU" sz="4400" dirty="0" smtClean="0"/>
              <a:t>музей в России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552728" cy="15841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Саратовский государственный художественный музей имени А.Н.Радищева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1" y="5286388"/>
            <a:ext cx="438233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Мордовкина С.В.</a:t>
            </a:r>
          </a:p>
          <a:p>
            <a:pPr algn="ctr"/>
            <a:r>
              <a:rPr lang="ru-RU" sz="1400" dirty="0" smtClean="0"/>
              <a:t>учитель изобразительного искусства </a:t>
            </a:r>
          </a:p>
          <a:p>
            <a:pPr algn="ctr"/>
            <a:r>
              <a:rPr lang="ru-RU" sz="1400" dirty="0" smtClean="0"/>
              <a:t>МБОУ ООШ с. Красный Яр </a:t>
            </a:r>
          </a:p>
          <a:p>
            <a:pPr algn="ctr"/>
            <a:r>
              <a:rPr lang="ru-RU" sz="1400" dirty="0" err="1" smtClean="0"/>
              <a:t>Балаковского</a:t>
            </a:r>
            <a:r>
              <a:rPr lang="ru-RU" sz="1400" dirty="0" smtClean="0"/>
              <a:t> района Саратовской области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9361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  <a:t>		</a:t>
            </a:r>
            <a:b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b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  <a:effectLst/>
              </a:rPr>
              <a:t>«</a:t>
            </a:r>
            <a:r>
              <a:rPr lang="ru-RU" sz="2200" b="1" i="1" dirty="0">
                <a:solidFill>
                  <a:srgbClr val="002060"/>
                </a:solidFill>
                <a:effectLst/>
              </a:rPr>
              <a:t>Здесь закладывались начальные понятия о </a:t>
            </a:r>
            <a:r>
              <a:rPr lang="ru-RU" sz="2200" b="1" i="1" dirty="0" smtClean="0">
                <a:solidFill>
                  <a:srgbClr val="002060"/>
                </a:solidFill>
                <a:effectLst/>
              </a:rPr>
              <a:t>прекрасном…»</a:t>
            </a:r>
            <a:br>
              <a:rPr lang="ru-RU" sz="2200" b="1" i="1" dirty="0" smtClean="0">
                <a:solidFill>
                  <a:srgbClr val="002060"/>
                </a:solidFill>
                <a:effectLst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</a:rPr>
              <a:t>                                                                                                                                                                      </a:t>
            </a:r>
            <a:r>
              <a:rPr lang="ru-RU" sz="2000" b="1" i="1" dirty="0" smtClean="0">
                <a:solidFill>
                  <a:srgbClr val="002060"/>
                </a:solidFill>
                <a:effectLst/>
              </a:rPr>
              <a:t>К. А</a:t>
            </a:r>
            <a:r>
              <a:rPr lang="ru-RU" sz="2000" b="1" i="1" dirty="0">
                <a:solidFill>
                  <a:srgbClr val="002060"/>
                </a:solidFill>
                <a:effectLst/>
              </a:rPr>
              <a:t>. Федин</a:t>
            </a: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643050"/>
            <a:ext cx="5317762" cy="407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0562" y="5786454"/>
            <a:ext cx="2857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Архитектор </a:t>
            </a:r>
            <a:r>
              <a:rPr lang="ru-RU" sz="1600" b="1" i="1" dirty="0" smtClean="0"/>
              <a:t>И.В. </a:t>
            </a:r>
            <a:r>
              <a:rPr lang="ru-RU" sz="1600" b="1" i="1" dirty="0" err="1" smtClean="0"/>
              <a:t>Штром</a:t>
            </a:r>
            <a:endParaRPr lang="ru-RU" sz="16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43050"/>
            <a:ext cx="23762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Саратовский </a:t>
            </a:r>
            <a:r>
              <a:rPr lang="ru-RU" b="1" dirty="0"/>
              <a:t>государственный музей имени </a:t>
            </a:r>
            <a:endParaRPr lang="ru-RU" b="1" dirty="0" smtClean="0"/>
          </a:p>
          <a:p>
            <a:r>
              <a:rPr lang="ru-RU" b="1" dirty="0" smtClean="0"/>
              <a:t>А.Н</a:t>
            </a:r>
            <a:r>
              <a:rPr lang="ru-RU" b="1" dirty="0"/>
              <a:t>. Радищева принадлежит к числу самых </a:t>
            </a:r>
            <a:endParaRPr lang="ru-RU" b="1" dirty="0" smtClean="0"/>
          </a:p>
          <a:p>
            <a:r>
              <a:rPr lang="ru-RU" b="1" dirty="0" smtClean="0"/>
              <a:t>крупных </a:t>
            </a:r>
            <a:r>
              <a:rPr lang="ru-RU" b="1" dirty="0"/>
              <a:t>и старейших в стране. Радищевский музей открылся 29 июня 1885 года</a:t>
            </a:r>
            <a:r>
              <a:rPr lang="ru-RU" dirty="0"/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1628800"/>
            <a:ext cx="338437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70970" y="1772816"/>
            <a:ext cx="3757014" cy="4608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Это первый в России – не исключая Петербурга и Москвы – общедоступный художественный музей основан удивительным человеком – Алексеем Петровичем Боголюбовым. </a:t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+mn-lt"/>
              </a:rPr>
              <a:t>Морской офицер, известный пейзажист, академик живописи, видный общественный деятель и великий патриот, он был внуком Радищева. Создание Радищевского музея было делом всей его жизни. </a:t>
            </a:r>
            <a:r>
              <a:rPr lang="ru-RU" sz="1800" b="1" i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800" b="1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1800" b="1" i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800" b="1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692696"/>
            <a:ext cx="799288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Алексей Петрович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Боголюбов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9" y="5768382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Портрет  </a:t>
            </a:r>
            <a:r>
              <a:rPr lang="ru-RU" sz="1600" b="1" i="1" dirty="0" smtClean="0"/>
              <a:t>А. Б. Боголюбова</a:t>
            </a:r>
            <a:endParaRPr lang="ru-RU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1" y="1700808"/>
            <a:ext cx="4104456" cy="4752528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+mn-lt"/>
              </a:rPr>
              <a:t>Первоначально в музее были собраны образцы горных пород, старинные печатные тексты  молитв, книги для слепых, скелеты и метеориты, модели кораблей, экзотические растения, коллекции стекла, бронзы, монет.  Здесь же находились рукописи Пушкина, личные вещи Тургенева</a:t>
            </a:r>
            <a:r>
              <a:rPr lang="ru-RU" sz="1600" b="1" dirty="0">
                <a:solidFill>
                  <a:schemeClr val="tx1"/>
                </a:solidFill>
                <a:effectLst/>
                <a:latin typeface="+mn-lt"/>
              </a:rPr>
              <a:t>, П.Я. Чаадаева, В.Г. Белинского, М.Ю. Лермонтова, А.Н. 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+mn-lt"/>
              </a:rPr>
              <a:t>Радищева, автограф и кресло Гоголя.  Одним из главных экспонатов стала подаренная Боголюбову на его 50-летие палитра из чистого золота. Почетное место принадлежало семейной реликвии Боголюбовых – первому изданию радищевского «Путешествия из Петербурга в Москву».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+mn-lt"/>
              </a:rPr>
            </a:br>
            <a:endParaRPr lang="ru-RU" sz="16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C:\Documents and Settings\Сергей\Рабочий стол\Scan-091025-000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1700808"/>
            <a:ext cx="3600400" cy="40050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4500570"/>
            <a:ext cx="4286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r>
              <a:rPr lang="ru-RU" sz="1600" b="1" dirty="0" smtClean="0"/>
              <a:t>Интерьер Радищевского музея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692696"/>
            <a:ext cx="79208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Экспонаты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музея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147" y="1772816"/>
            <a:ext cx="2832717" cy="4176464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Коллекция музея  в основном состояла из  пейзажей Боголюбова, а также из принадлежавших ему картин художников с которыми он был лично знаком и дружески общался</a:t>
            </a:r>
            <a:r>
              <a:rPr lang="ru-RU" sz="1800" b="1" dirty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К. Брюллова,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А. Иванова, К. </a:t>
            </a:r>
            <a:r>
              <a:rPr lang="ru-RU" sz="1800" b="1" dirty="0" err="1" smtClean="0">
                <a:solidFill>
                  <a:schemeClr val="tx1"/>
                </a:solidFill>
                <a:effectLst/>
                <a:latin typeface="+mn-lt"/>
              </a:rPr>
              <a:t>Коро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, И. Крамского, И. Репина, В. Поленова, Ш. </a:t>
            </a:r>
            <a:r>
              <a:rPr lang="ru-RU" sz="1800" b="1" dirty="0" err="1" smtClean="0">
                <a:solidFill>
                  <a:schemeClr val="tx1"/>
                </a:solidFill>
                <a:effectLst/>
                <a:latin typeface="+mn-lt"/>
              </a:rPr>
              <a:t>Добиньи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, А. </a:t>
            </a:r>
            <a:r>
              <a:rPr lang="ru-RU" sz="1800" b="1" dirty="0" err="1" smtClean="0">
                <a:solidFill>
                  <a:schemeClr val="tx1"/>
                </a:solidFill>
                <a:effectLst/>
                <a:latin typeface="+mn-lt"/>
              </a:rPr>
              <a:t>Монтичелли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.</a:t>
            </a:r>
            <a:endParaRPr lang="ru-RU" sz="1800" b="1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7904" y="1700808"/>
            <a:ext cx="4726308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738287" y="5373216"/>
            <a:ext cx="47263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А. Боголюбов </a:t>
            </a:r>
            <a:r>
              <a:rPr lang="ru-RU" sz="1600" b="1" dirty="0" smtClean="0"/>
              <a:t>Первое сражение русского корабельного флота под командой Н.А. Сенявина около острова </a:t>
            </a:r>
            <a:r>
              <a:rPr lang="ru-RU" sz="1600" b="1" dirty="0" err="1" smtClean="0"/>
              <a:t>Эзель</a:t>
            </a:r>
            <a:r>
              <a:rPr lang="ru-RU" sz="1600" b="1" dirty="0" smtClean="0"/>
              <a:t> со шведским флотом. </a:t>
            </a:r>
            <a:endParaRPr lang="ru-RU" sz="1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692696"/>
            <a:ext cx="796096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Первоначальная коллекция </a:t>
            </a:r>
            <a:r>
              <a:rPr lang="ru-RU" sz="2000" b="1" dirty="0" smtClean="0">
                <a:solidFill>
                  <a:srgbClr val="002060"/>
                </a:solidFill>
              </a:rPr>
              <a:t>произведений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изобразительного искусства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5" y="2630132"/>
            <a:ext cx="2448271" cy="282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27585" y="5485728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Чудо Георгия о </a:t>
            </a:r>
            <a:r>
              <a:rPr lang="ru-RU" sz="1600" b="1" i="1" dirty="0" err="1" smtClean="0"/>
              <a:t>змие</a:t>
            </a:r>
            <a:r>
              <a:rPr lang="ru-RU" sz="1600" b="1" i="1" dirty="0" smtClean="0"/>
              <a:t> и </a:t>
            </a:r>
          </a:p>
          <a:p>
            <a:pPr algn="ctr"/>
            <a:r>
              <a:rPr lang="ru-RU" sz="1600" b="1" i="1" dirty="0" smtClean="0"/>
              <a:t>избранные святые</a:t>
            </a:r>
          </a:p>
          <a:p>
            <a:pPr algn="ctr"/>
            <a:r>
              <a:rPr lang="ru-RU" sz="1600" b="1" i="1" dirty="0" smtClean="0"/>
              <a:t>Конец </a:t>
            </a:r>
            <a:r>
              <a:rPr lang="en-US" sz="1600" b="1" i="1" dirty="0" smtClean="0"/>
              <a:t>XV</a:t>
            </a:r>
            <a:r>
              <a:rPr lang="ru-RU" sz="1600" b="1" i="1" dirty="0" smtClean="0"/>
              <a:t> – начало </a:t>
            </a:r>
            <a:r>
              <a:rPr lang="en-US" sz="1600" b="1" i="1" dirty="0" smtClean="0"/>
              <a:t>XVI</a:t>
            </a:r>
            <a:endParaRPr lang="ru-RU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4149080"/>
            <a:ext cx="51051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 меньший интерес вызывает рукописная и старопечатная книга, лицевое и </a:t>
            </a:r>
            <a:r>
              <a:rPr lang="ru-RU" b="1" dirty="0" err="1" smtClean="0"/>
              <a:t>орнамен-тальное</a:t>
            </a:r>
            <a:r>
              <a:rPr lang="ru-RU" b="1" dirty="0" smtClean="0"/>
              <a:t> шитье, церковная утварь, медное литье, многоцветные эмали, изделия из кости и перламутра, деревянные </a:t>
            </a:r>
            <a:r>
              <a:rPr lang="ru-RU" b="1" dirty="0" err="1" smtClean="0"/>
              <a:t>скульпту-ры</a:t>
            </a:r>
            <a:r>
              <a:rPr lang="ru-RU" b="1" dirty="0" smtClean="0"/>
              <a:t> – изделия действительно редкие и неповторимые. </a:t>
            </a:r>
            <a:endParaRPr lang="ru-RU" b="1" dirty="0"/>
          </a:p>
        </p:txBody>
      </p:sp>
      <p:pic>
        <p:nvPicPr>
          <p:cNvPr id="1027" name="Picture 3" descr="C:\Documents and Settings\Сергей\Рабочий стол\Scan-091028-0001.t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661712"/>
            <a:ext cx="3646484" cy="238054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1661712"/>
            <a:ext cx="35283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prstClr val="white"/>
                </a:solidFill>
              </a:rPr>
              <a:t>И</a:t>
            </a:r>
            <a:r>
              <a:rPr lang="ru-RU" b="1" dirty="0" smtClean="0">
                <a:solidFill>
                  <a:prstClr val="white"/>
                </a:solidFill>
              </a:rPr>
              <a:t>коны </a:t>
            </a:r>
            <a:r>
              <a:rPr lang="ru-RU" b="1" dirty="0">
                <a:solidFill>
                  <a:prstClr val="white"/>
                </a:solidFill>
              </a:rPr>
              <a:t>– первые известные нам работы русских </a:t>
            </a:r>
            <a:r>
              <a:rPr lang="ru-RU" b="1" dirty="0" smtClean="0">
                <a:solidFill>
                  <a:prstClr val="white"/>
                </a:solidFill>
              </a:rPr>
              <a:t>живописцев</a:t>
            </a:r>
            <a:r>
              <a:rPr lang="ru-RU" b="1" dirty="0">
                <a:solidFill>
                  <a:prstClr val="white"/>
                </a:solidFill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3226" y="747623"/>
            <a:ext cx="806489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Экспозиция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д</a:t>
            </a:r>
            <a:r>
              <a:rPr lang="ru-RU" sz="2000" b="1" dirty="0" smtClean="0">
                <a:solidFill>
                  <a:srgbClr val="002060"/>
                </a:solidFill>
              </a:rPr>
              <a:t>ревнего искусства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526263</TotalTime>
  <Words>155</Words>
  <Application>Microsoft Office PowerPoint</Application>
  <PresentationFormat>Экран (4:3)</PresentationFormat>
  <Paragraphs>39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Первый художественный музей в России</vt:lpstr>
      <vt:lpstr>                                  «Здесь закладывались начальные понятия о прекрасном…»                                                                                                                                                                       К. А. Федин </vt:lpstr>
      <vt:lpstr>      Это первый в России – не исключая Петербурга и Москвы – общедоступный художественный музей основан удивительным человеком – Алексеем Петровичем Боголюбовым.  Морской офицер, известный пейзажист, академик живописи, видный общественный деятель и великий патриот, он был внуком Радищева. Создание Радищевского музея было делом всей его жизни.    </vt:lpstr>
      <vt:lpstr>            Первоначально в музее были собраны образцы горных пород, старинные печатные тексты  молитв, книги для слепых, скелеты и метеориты, модели кораблей, экзотические растения, коллекции стекла, бронзы, монет.  Здесь же находились рукописи Пушкина, личные вещи Тургенева, П.Я. Чаадаева, В.Г. Белинского, М.Ю. Лермонтова, А.Н. Радищева, автограф и кресло Гоголя.  Одним из главных экспонатов стала подаренная Боголюбову на его 50-летие палитра из чистого золота. Почетное место принадлежало семейной реликвии Боголюбовых – первому изданию радищевского «Путешествия из Петербурга в Москву». </vt:lpstr>
      <vt:lpstr>          Коллекция музея  в основном состояла из  пейзажей Боголюбова, а также из принадлежавших ему картин художников с которыми он был лично знаком и дружески общался,  К. Брюллова,  А. Иванова, К. Коро, И. Крамского, И. Репина, В. Поленова, Ш. Добиньи, А. Монтичелли.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художественный музей в России</dc:title>
  <dc:creator>Сергей</dc:creator>
  <cp:lastModifiedBy>Мордовкин Сергей Викторович</cp:lastModifiedBy>
  <cp:revision>86</cp:revision>
  <dcterms:created xsi:type="dcterms:W3CDTF">2008-10-23T15:37:19Z</dcterms:created>
  <dcterms:modified xsi:type="dcterms:W3CDTF">2013-01-27T09:38:41Z</dcterms:modified>
</cp:coreProperties>
</file>