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  <p:sldMasterId id="2147483804" r:id="rId2"/>
  </p:sldMasterIdLst>
  <p:notesMasterIdLst>
    <p:notesMasterId r:id="rId16"/>
  </p:notesMasterIdLst>
  <p:sldIdLst>
    <p:sldId id="271" r:id="rId3"/>
    <p:sldId id="272" r:id="rId4"/>
    <p:sldId id="261" r:id="rId5"/>
    <p:sldId id="262" r:id="rId6"/>
    <p:sldId id="265" r:id="rId7"/>
    <p:sldId id="266" r:id="rId8"/>
    <p:sldId id="273" r:id="rId9"/>
    <p:sldId id="274" r:id="rId10"/>
    <p:sldId id="267" r:id="rId11"/>
    <p:sldId id="268" r:id="rId12"/>
    <p:sldId id="269" r:id="rId13"/>
    <p:sldId id="275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52" autoAdjust="0"/>
    <p:restoredTop sz="94660" autoAdjust="0"/>
  </p:normalViewPr>
  <p:slideViewPr>
    <p:cSldViewPr>
      <p:cViewPr>
        <p:scale>
          <a:sx n="70" d="100"/>
          <a:sy n="70" d="100"/>
        </p:scale>
        <p:origin x="-1308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8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F53AF1-009D-404F-8D66-9D24E8D0B02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C64259-4BEF-42C5-9175-25919AF80C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574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64259-4BEF-42C5-9175-25919AF80CF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E6AC3FE-A7AB-42F5-80A1-2CAB53EB298F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5D6D8C67-84C0-4C10-8388-5ADDC22587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Сергей\Рабочий стол\Scan-091028-0002.tif"/>
          <p:cNvPicPr>
            <a:picLocks noChangeAspect="1" noChangeArrowheads="1"/>
          </p:cNvPicPr>
          <p:nvPr/>
        </p:nvPicPr>
        <p:blipFill rotWithShape="1">
          <a:blip r:embed="rId2" cstate="email"/>
          <a:srcRect b="7349"/>
          <a:stretch/>
        </p:blipFill>
        <p:spPr bwMode="auto">
          <a:xfrm>
            <a:off x="5180252" y="1772816"/>
            <a:ext cx="3317987" cy="433400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90440" y="2302105"/>
            <a:ext cx="363754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Это – врата в книгу, торжественные и нарядные. </a:t>
            </a:r>
            <a:r>
              <a:rPr lang="ru-RU" b="1" dirty="0"/>
              <a:t>О</a:t>
            </a:r>
            <a:r>
              <a:rPr lang="ru-RU" b="1" dirty="0" smtClean="0"/>
              <a:t>дновременно наглядное отображение содержания книги. </a:t>
            </a:r>
          </a:p>
          <a:p>
            <a:r>
              <a:rPr lang="ru-RU" b="1" dirty="0" smtClean="0"/>
              <a:t>Необычен по богатству и красоте убор Евангелия из музейного собрания. Орнаментированная золоченая поверхность оклада расцвечена пятьюдесятью двумя дробницами живописной эмали. </a:t>
            </a:r>
            <a:endParaRPr lang="ru-RU" b="1" dirty="0"/>
          </a:p>
        </p:txBody>
      </p:sp>
      <p:sp>
        <p:nvSpPr>
          <p:cNvPr id="2" name="TextBox 1"/>
          <p:cNvSpPr txBox="1"/>
          <p:nvPr/>
        </p:nvSpPr>
        <p:spPr>
          <a:xfrm>
            <a:off x="611560" y="764704"/>
            <a:ext cx="7992888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Оформление книги в драгоценный оклад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традиционно </a:t>
            </a:r>
            <a:r>
              <a:rPr lang="ru-RU" sz="2000" b="1" dirty="0">
                <a:solidFill>
                  <a:srgbClr val="002060"/>
                </a:solidFill>
              </a:rPr>
              <a:t>для русской </a:t>
            </a:r>
            <a:r>
              <a:rPr lang="ru-RU" sz="2000" b="1" dirty="0" smtClean="0">
                <a:solidFill>
                  <a:srgbClr val="002060"/>
                </a:solidFill>
              </a:rPr>
              <a:t>культуры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747211"/>
            <a:ext cx="3030607" cy="4539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611559" y="5286388"/>
            <a:ext cx="30306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В. Борисов - </a:t>
            </a:r>
            <a:r>
              <a:rPr lang="ru-RU" sz="1600" b="1" dirty="0" err="1" smtClean="0"/>
              <a:t>Мусатов</a:t>
            </a:r>
            <a:r>
              <a:rPr lang="ru-RU" sz="1600" b="1" dirty="0" smtClean="0"/>
              <a:t>  </a:t>
            </a:r>
            <a:r>
              <a:rPr lang="ru-RU" sz="1600" b="1" i="1" dirty="0" smtClean="0"/>
              <a:t>Осенний мотив</a:t>
            </a:r>
            <a:endParaRPr lang="ru-RU" sz="16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014264" y="1412775"/>
            <a:ext cx="424847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 год открытия Радищевского музея В.Э. </a:t>
            </a:r>
            <a:r>
              <a:rPr lang="ru-RU" b="1" dirty="0" err="1" smtClean="0"/>
              <a:t>Борисову-Мусатову</a:t>
            </a:r>
            <a:r>
              <a:rPr lang="ru-RU" b="1" dirty="0" smtClean="0"/>
              <a:t>, которому суждено было стать не просто большим художником, но и великим реформатором русского искусства исполнилось пятнадцать лет. Именно в музеи родного города он впервые познакомился с пейзажами Ф. Васильева и самого </a:t>
            </a:r>
            <a:r>
              <a:rPr lang="ru-RU" b="1" dirty="0"/>
              <a:t> </a:t>
            </a:r>
            <a:r>
              <a:rPr lang="ru-RU" b="1" dirty="0" smtClean="0"/>
              <a:t>А. </a:t>
            </a:r>
            <a:r>
              <a:rPr lang="ru-RU" b="1" dirty="0" err="1" smtClean="0"/>
              <a:t>Боголю-бова</a:t>
            </a:r>
            <a:r>
              <a:rPr lang="ru-RU" b="1" dirty="0" smtClean="0"/>
              <a:t>, научивших его видеть красоту родной волжской природы и чувствовать поэтические возможности живописи.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97152"/>
            <a:ext cx="7920880" cy="1219200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solidFill>
                  <a:schemeClr val="tx1"/>
                </a:solidFill>
                <a:effectLst/>
                <a:latin typeface="+mn-lt"/>
              </a:rPr>
              <a:t>Еще один большой художник саратовского Поволжья </a:t>
            </a:r>
            <a:br>
              <a:rPr lang="ru-RU" sz="1800" b="1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1800" b="1" dirty="0" smtClean="0">
                <a:solidFill>
                  <a:schemeClr val="tx1"/>
                </a:solidFill>
                <a:effectLst/>
                <a:latin typeface="+mn-lt"/>
              </a:rPr>
              <a:t>К.С. Петров-Водкин представлен в музее композицией 1915 года «Две девушки» – вариантом центральной части картины Третьяковской галереи «Девушки на Волге»</a:t>
            </a:r>
            <a:endParaRPr lang="ru-RU" sz="1800" b="1" dirty="0"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61169" y="764704"/>
            <a:ext cx="6943279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764704"/>
            <a:ext cx="3024336" cy="2155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83129" y="794501"/>
            <a:ext cx="3363682" cy="2189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883405" y="2920610"/>
            <a:ext cx="3040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М. </a:t>
            </a:r>
            <a:r>
              <a:rPr lang="ru-RU" sz="1600" b="1" dirty="0" err="1" smtClean="0"/>
              <a:t>Стомер</a:t>
            </a:r>
            <a:r>
              <a:rPr lang="ru-RU" sz="1600" b="1" dirty="0" smtClean="0"/>
              <a:t> </a:t>
            </a:r>
          </a:p>
          <a:p>
            <a:pPr algn="ctr"/>
            <a:r>
              <a:rPr lang="ru-RU" sz="1600" b="1" i="1" dirty="0" smtClean="0"/>
              <a:t>Поклонение  младенцу</a:t>
            </a:r>
            <a:r>
              <a:rPr lang="ru-RU" sz="1600" b="1" dirty="0" smtClean="0"/>
              <a:t> </a:t>
            </a:r>
            <a:endParaRPr lang="ru-RU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101678" y="2983879"/>
            <a:ext cx="332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К. </a:t>
            </a:r>
            <a:r>
              <a:rPr lang="ru-RU" sz="1600" b="1" dirty="0" err="1" smtClean="0"/>
              <a:t>Коро</a:t>
            </a:r>
            <a:endParaRPr lang="ru-RU" sz="1600" b="1" dirty="0" smtClean="0"/>
          </a:p>
          <a:p>
            <a:pPr algn="ctr"/>
            <a:r>
              <a:rPr lang="ru-RU" sz="1600" b="1" i="1" dirty="0" smtClean="0"/>
              <a:t>Замок  </a:t>
            </a:r>
            <a:r>
              <a:rPr lang="ru-RU" sz="1600" b="1" i="1" dirty="0" err="1" smtClean="0"/>
              <a:t>Пьерфон</a:t>
            </a:r>
            <a:endParaRPr lang="ru-RU" sz="16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899592" y="3645024"/>
            <a:ext cx="75286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 коллекции А.П. Боголюбова было очень немного произведений старых европейских мастеров. В запасных фондах  Эрмитажа после получения «высочайшего» разрешения были отобраны произведения, вскоре занявшие свои места в залах Радищевского музея. Полотна известных </a:t>
            </a:r>
            <a:r>
              <a:rPr lang="ru-RU" b="1" dirty="0"/>
              <a:t>европейских мастеров: Д. Вазари и </a:t>
            </a:r>
            <a:endParaRPr lang="ru-RU" b="1" dirty="0" smtClean="0"/>
          </a:p>
          <a:p>
            <a:r>
              <a:rPr lang="ru-RU" b="1" dirty="0" smtClean="0"/>
              <a:t>М</a:t>
            </a:r>
            <a:r>
              <a:rPr lang="ru-RU" b="1" dirty="0"/>
              <a:t>. </a:t>
            </a:r>
            <a:r>
              <a:rPr lang="ru-RU" b="1" dirty="0" err="1"/>
              <a:t>Стомери</a:t>
            </a:r>
            <a:r>
              <a:rPr lang="ru-RU" b="1" dirty="0"/>
              <a:t>, Ф. Депорта и Ф. Буше, К. </a:t>
            </a:r>
            <a:r>
              <a:rPr lang="ru-RU" b="1" dirty="0" err="1" smtClean="0"/>
              <a:t>Коро</a:t>
            </a:r>
            <a:r>
              <a:rPr lang="ru-RU" b="1" dirty="0" smtClean="0"/>
              <a:t>. Есть </a:t>
            </a:r>
            <a:r>
              <a:rPr lang="ru-RU" b="1" dirty="0"/>
              <a:t>подчас уникальные </a:t>
            </a:r>
            <a:r>
              <a:rPr lang="ru-RU" b="1" dirty="0" smtClean="0"/>
              <a:t>произведения</a:t>
            </a:r>
            <a:r>
              <a:rPr lang="ru-RU" b="1" dirty="0"/>
              <a:t>, которые могли бы стать гордостью любого </a:t>
            </a:r>
            <a:r>
              <a:rPr lang="ru-RU" b="1" dirty="0" err="1" smtClean="0"/>
              <a:t>удожественного</a:t>
            </a:r>
            <a:r>
              <a:rPr lang="ru-RU" b="1" dirty="0" smtClean="0"/>
              <a:t> </a:t>
            </a:r>
            <a:r>
              <a:rPr lang="ru-RU" b="1" dirty="0"/>
              <a:t>собрания.    </a:t>
            </a:r>
          </a:p>
          <a:p>
            <a:endParaRPr lang="ru-RU" b="1" dirty="0" smtClean="0"/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214290"/>
            <a:ext cx="756084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i="1" dirty="0" smtClean="0"/>
          </a:p>
          <a:p>
            <a:r>
              <a:rPr lang="ru-RU" sz="2400" i="1" dirty="0" smtClean="0"/>
              <a:t>   </a:t>
            </a:r>
          </a:p>
          <a:p>
            <a:endParaRPr lang="ru-RU" sz="2400" i="1" dirty="0" smtClean="0"/>
          </a:p>
          <a:p>
            <a:r>
              <a:rPr lang="ru-RU" sz="2400" i="1" dirty="0" smtClean="0"/>
              <a:t>     </a:t>
            </a:r>
            <a:r>
              <a:rPr lang="ru-RU" sz="2000" b="1" i="1" dirty="0" smtClean="0"/>
              <a:t>Больше века Радищевский музей честно несет свою службу художественного образования народа.</a:t>
            </a:r>
          </a:p>
          <a:p>
            <a:r>
              <a:rPr lang="ru-RU" sz="2000" b="1" i="1" dirty="0" smtClean="0"/>
              <a:t>    Постоянно пополняются его коллекции. За последние пятнадцать лет собрания живописи, графики, прикладного искусства выросло более чем на 3500 экспонатов. </a:t>
            </a:r>
          </a:p>
          <a:p>
            <a:r>
              <a:rPr lang="ru-RU" sz="2000" b="1" i="1" dirty="0" smtClean="0"/>
              <a:t>    За столетие – более восьми миллионов поднялись по узорной лестнице вестибюля, остановились у «Нади Репиной», вгляделись в лицо самого А.П. Боголюбова на репинском портрете. </a:t>
            </a:r>
          </a:p>
          <a:p>
            <a:r>
              <a:rPr lang="ru-RU" sz="2000" b="1" i="1" dirty="0" smtClean="0"/>
              <a:t>    Сейчас в течении года музей посещают более ста восьмидесяти тысяч человек. И для всех этих людей имена А.П. Боголюбова и </a:t>
            </a:r>
            <a:r>
              <a:rPr lang="ru-RU" sz="2000" b="1" i="1" dirty="0"/>
              <a:t> </a:t>
            </a:r>
            <a:r>
              <a:rPr lang="ru-RU" sz="2000" b="1" i="1" dirty="0" smtClean="0"/>
              <a:t>А.Н. Радищева навсегда слились с впечатлением от замечательной коллекции музея.</a:t>
            </a:r>
            <a:r>
              <a:rPr lang="ru-RU" sz="2000" b="1" dirty="0" smtClean="0"/>
              <a:t>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Сергей\Рабочий стол\Scan-091028-0003.tif"/>
          <p:cNvPicPr>
            <a:picLocks noChangeAspect="1" noChangeArrowheads="1"/>
          </p:cNvPicPr>
          <p:nvPr/>
        </p:nvPicPr>
        <p:blipFill rotWithShape="1">
          <a:blip r:embed="rId3" cstate="email"/>
          <a:srcRect b="6168"/>
          <a:stretch/>
        </p:blipFill>
        <p:spPr bwMode="auto">
          <a:xfrm>
            <a:off x="5220072" y="1776480"/>
            <a:ext cx="3279308" cy="443325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2007946"/>
            <a:ext cx="40324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Яркое и своеобразное явление в культуре Саратовского Поволжья – бытование народной деревянной культовой скульптуры. Не зная живописи, резчики-крестьяне начали вырезать фигуры Христа и святых из дерева – хорошо знакомого и привычного для них материала. </a:t>
            </a:r>
          </a:p>
          <a:p>
            <a:r>
              <a:rPr lang="ru-RU" b="1" dirty="0" smtClean="0"/>
              <a:t>Изображение сидящего Спасителя</a:t>
            </a:r>
            <a:r>
              <a:rPr lang="ru-RU" b="1" dirty="0"/>
              <a:t> </a:t>
            </a:r>
            <a:r>
              <a:rPr lang="ru-RU" b="1" dirty="0" smtClean="0"/>
              <a:t>и </a:t>
            </a:r>
            <a:r>
              <a:rPr lang="ru-RU" b="1" dirty="0"/>
              <a:t>к</a:t>
            </a:r>
            <a:r>
              <a:rPr lang="ru-RU" b="1" dirty="0" smtClean="0"/>
              <a:t>омпозиция «Надевание тернового венца», занимает видное место в экспозиции Радищевского музея.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9552" y="756671"/>
            <a:ext cx="8064896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Деревянная культовая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скульптура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555" y="1916832"/>
            <a:ext cx="3855372" cy="3724012"/>
          </a:xfrm>
        </p:spPr>
        <p:txBody>
          <a:bodyPr>
            <a:normAutofit fontScale="90000"/>
          </a:bodyPr>
          <a:lstStyle/>
          <a:p>
            <a:pPr algn="l"/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2200" b="1" dirty="0" smtClean="0">
                <a:effectLst/>
              </a:rPr>
              <a:t>За более чем столетнюю историю Радищевского музея его коллекции выросли многократно. В сегодняшней экспозиции русского искусства особенно интересны портреты.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50662" y="1764651"/>
            <a:ext cx="3039591" cy="3752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985720" y="5517232"/>
            <a:ext cx="34742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dirty="0">
                <a:solidFill>
                  <a:prstClr val="white"/>
                </a:solidFill>
              </a:rPr>
              <a:t>Неизвестным художником </a:t>
            </a:r>
            <a:r>
              <a:rPr lang="en-US" sz="1600" b="1" dirty="0">
                <a:solidFill>
                  <a:prstClr val="white"/>
                </a:solidFill>
              </a:rPr>
              <a:t>XVIII </a:t>
            </a:r>
            <a:r>
              <a:rPr lang="ru-RU" sz="1600" b="1" dirty="0">
                <a:solidFill>
                  <a:prstClr val="white"/>
                </a:solidFill>
              </a:rPr>
              <a:t>столетия создан истинный шедевр – </a:t>
            </a:r>
            <a:r>
              <a:rPr lang="ru-RU" sz="1600" b="1" i="1" dirty="0">
                <a:solidFill>
                  <a:prstClr val="white"/>
                </a:solidFill>
              </a:rPr>
              <a:t>портрет А.Н. Радищева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1560" y="836712"/>
            <a:ext cx="7938734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Экспозиции русского искусства </a:t>
            </a:r>
          </a:p>
          <a:p>
            <a:pPr algn="ctr"/>
            <a:r>
              <a:rPr lang="en-US" sz="2000" b="1" dirty="0" smtClean="0">
                <a:solidFill>
                  <a:srgbClr val="002060"/>
                </a:solidFill>
              </a:rPr>
              <a:t>XVIII </a:t>
            </a:r>
            <a:r>
              <a:rPr lang="ru-RU" sz="2000" b="1" dirty="0">
                <a:solidFill>
                  <a:srgbClr val="002060"/>
                </a:solidFill>
              </a:rPr>
              <a:t>и</a:t>
            </a:r>
            <a:r>
              <a:rPr lang="en-US" sz="2000" b="1" dirty="0">
                <a:solidFill>
                  <a:srgbClr val="002060"/>
                </a:solidFill>
              </a:rPr>
              <a:t> XIX </a:t>
            </a:r>
            <a:r>
              <a:rPr lang="ru-RU" sz="2000" b="1" dirty="0">
                <a:solidFill>
                  <a:srgbClr val="002060"/>
                </a:solidFill>
              </a:rPr>
              <a:t>веков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3568" y="764704"/>
            <a:ext cx="3309955" cy="397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39551" y="4581128"/>
            <a:ext cx="345397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endParaRPr lang="ru-RU" sz="1600" b="1" dirty="0" smtClean="0"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</a:pPr>
            <a:r>
              <a:rPr lang="ru-RU" sz="1600" b="1" dirty="0" smtClean="0">
                <a:ea typeface="+mj-ea"/>
                <a:cs typeface="+mj-cs"/>
              </a:rPr>
              <a:t>К. Брюллов. </a:t>
            </a:r>
          </a:p>
          <a:p>
            <a:pPr lvl="0" algn="ctr">
              <a:spcBef>
                <a:spcPct val="0"/>
              </a:spcBef>
            </a:pPr>
            <a:r>
              <a:rPr lang="ru-RU" sz="1600" b="1" i="1" dirty="0" smtClean="0">
                <a:ea typeface="+mj-ea"/>
                <a:cs typeface="+mj-cs"/>
              </a:rPr>
              <a:t>Портрет К.А. Поццо </a:t>
            </a:r>
          </a:p>
          <a:p>
            <a:pPr lvl="0" algn="ctr">
              <a:spcBef>
                <a:spcPct val="0"/>
              </a:spcBef>
            </a:pPr>
            <a:r>
              <a:rPr lang="ru-RU" sz="1600" b="1" i="1" dirty="0" err="1" smtClean="0">
                <a:ea typeface="+mj-ea"/>
                <a:cs typeface="+mj-cs"/>
              </a:rPr>
              <a:t>ди</a:t>
            </a:r>
            <a:r>
              <a:rPr lang="ru-RU" sz="1600" b="1" i="1" dirty="0" smtClean="0">
                <a:ea typeface="+mj-ea"/>
                <a:cs typeface="+mj-cs"/>
              </a:rPr>
              <a:t> </a:t>
            </a:r>
            <a:r>
              <a:rPr lang="ru-RU" sz="1600" b="1" i="1" dirty="0" err="1" smtClean="0">
                <a:ea typeface="+mj-ea"/>
                <a:cs typeface="+mj-cs"/>
              </a:rPr>
              <a:t>Борго</a:t>
            </a:r>
            <a:r>
              <a:rPr lang="ru-RU" sz="1600" b="1" i="1" dirty="0" smtClean="0">
                <a:ea typeface="+mj-ea"/>
                <a:cs typeface="+mj-cs"/>
              </a:rPr>
              <a:t>. </a:t>
            </a:r>
            <a:endParaRPr lang="ru-RU" sz="1600" b="1" i="1" dirty="0">
              <a:ea typeface="+mj-ea"/>
              <a:cs typeface="+mj-cs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876139" y="3933056"/>
            <a:ext cx="4014758" cy="1143000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/>
              <a:t>. </a:t>
            </a:r>
            <a:endParaRPr lang="ru-RU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250357"/>
            <a:ext cx="5462587" cy="441089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88024" y="5589639"/>
            <a:ext cx="3600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О</a:t>
            </a:r>
            <a:r>
              <a:rPr lang="ru-RU" sz="1600" b="1" dirty="0" smtClean="0"/>
              <a:t>. Кипренский</a:t>
            </a:r>
          </a:p>
          <a:p>
            <a:pPr algn="ctr"/>
            <a:r>
              <a:rPr lang="ru-RU" sz="1600" b="1" dirty="0" smtClean="0"/>
              <a:t> </a:t>
            </a:r>
            <a:r>
              <a:rPr lang="ru-RU" sz="1600" b="1" i="1" dirty="0"/>
              <a:t>Портрет молодого князя </a:t>
            </a:r>
            <a:r>
              <a:rPr lang="ru-RU" sz="1600" b="1" i="1" dirty="0" smtClean="0"/>
              <a:t>Ф. А</a:t>
            </a:r>
            <a:r>
              <a:rPr lang="ru-RU" sz="1600" b="1" i="1" dirty="0"/>
              <a:t>. Голицына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1621010"/>
            <a:ext cx="4176464" cy="2743974"/>
          </a:xfrm>
        </p:spPr>
        <p:txBody>
          <a:bodyPr>
            <a:noAutofit/>
          </a:bodyPr>
          <a:lstStyle/>
          <a:p>
            <a:pPr algn="l"/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800" b="1" dirty="0" smtClean="0">
                <a:solidFill>
                  <a:schemeClr val="tx1"/>
                </a:solidFill>
                <a:effectLst/>
                <a:latin typeface="+mn-lt"/>
              </a:rPr>
              <a:t>Обаятельный сентиментальный образ создал в портрете  </a:t>
            </a:r>
            <a:br>
              <a:rPr lang="ru-RU" sz="1800" b="1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1800" b="1" dirty="0" smtClean="0">
                <a:solidFill>
                  <a:schemeClr val="tx1"/>
                </a:solidFill>
                <a:effectLst/>
                <a:latin typeface="+mn-lt"/>
              </a:rPr>
              <a:t>Л.К. Маковской  В.А. Тропинин.  Любовь </a:t>
            </a:r>
            <a:r>
              <a:rPr lang="ru-RU" sz="1800" b="1" dirty="0" err="1" smtClean="0">
                <a:solidFill>
                  <a:schemeClr val="tx1"/>
                </a:solidFill>
                <a:effectLst/>
                <a:latin typeface="+mn-lt"/>
              </a:rPr>
              <a:t>Корниловна</a:t>
            </a:r>
            <a:r>
              <a:rPr lang="ru-RU" sz="1800" b="1" dirty="0" smtClean="0">
                <a:solidFill>
                  <a:schemeClr val="tx1"/>
                </a:solidFill>
                <a:effectLst/>
                <a:latin typeface="+mn-lt"/>
              </a:rPr>
              <a:t>  была супругой художника-любителя </a:t>
            </a:r>
            <a:br>
              <a:rPr lang="ru-RU" sz="1800" b="1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1800" b="1" dirty="0" smtClean="0">
                <a:solidFill>
                  <a:schemeClr val="tx1"/>
                </a:solidFill>
                <a:effectLst/>
                <a:latin typeface="+mn-lt"/>
              </a:rPr>
              <a:t>Е.И. Маковского, организовавшего известный рисовальный кружок, из которого выросло Московское училище живописи, ваяния и зодчества</a:t>
            </a: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. </a:t>
            </a:r>
            <a:endParaRPr lang="ru-RU" sz="18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0039" y="836712"/>
            <a:ext cx="3479049" cy="4312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64322" y="5252791"/>
            <a:ext cx="34790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В. Тропинин </a:t>
            </a:r>
          </a:p>
          <a:p>
            <a:pPr algn="ctr"/>
            <a:r>
              <a:rPr lang="ru-RU" sz="1600" b="1" i="1" dirty="0" smtClean="0"/>
              <a:t>Портрет Л.К. Маковской</a:t>
            </a:r>
            <a:endParaRPr lang="ru-RU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78" y="767850"/>
            <a:ext cx="2739686" cy="3342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62642" y="4179004"/>
            <a:ext cx="2928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И. Репин </a:t>
            </a:r>
          </a:p>
          <a:p>
            <a:pPr algn="ctr"/>
            <a:r>
              <a:rPr lang="ru-RU" sz="1600" b="1" i="1" dirty="0" smtClean="0"/>
              <a:t>Портрет А.П. Боголюбова</a:t>
            </a:r>
            <a:endParaRPr lang="ru-RU" sz="1600" b="1" i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2994" y="2405863"/>
            <a:ext cx="2491695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950372" y="5646223"/>
            <a:ext cx="25241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И. Репин </a:t>
            </a:r>
          </a:p>
          <a:p>
            <a:pPr algn="ctr"/>
            <a:r>
              <a:rPr lang="ru-RU" sz="1600" b="1" i="1" dirty="0" smtClean="0"/>
              <a:t>Портрет Нади Репиной</a:t>
            </a:r>
            <a:endParaRPr lang="ru-RU" sz="16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635896" y="1412776"/>
            <a:ext cx="482453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Портрет А.П. Боголюбова написан его младшим другом И.Е. Репиным. Этот портрет Боголюбов подарил музею в 1888 году.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562642" y="4584393"/>
            <a:ext cx="508092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 smtClean="0"/>
          </a:p>
          <a:p>
            <a:endParaRPr lang="ru-RU" sz="1400" dirty="0" smtClean="0"/>
          </a:p>
          <a:p>
            <a:r>
              <a:rPr lang="ru-RU" b="1" dirty="0" smtClean="0"/>
              <a:t>Портрет Нади Репиной» – он не расставался до самой своей смерти, и только по его завещанию картина поступила в музей.   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70020" y="2141412"/>
            <a:ext cx="2524164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70020" y="5559032"/>
            <a:ext cx="25241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Г. </a:t>
            </a:r>
            <a:r>
              <a:rPr lang="ru-RU" sz="1600" b="1" dirty="0" err="1" smtClean="0"/>
              <a:t>Семирадский</a:t>
            </a:r>
            <a:r>
              <a:rPr lang="ru-RU" sz="1600" b="1" dirty="0" smtClean="0"/>
              <a:t> </a:t>
            </a:r>
          </a:p>
          <a:p>
            <a:pPr algn="ctr"/>
            <a:r>
              <a:rPr lang="ru-RU" sz="1600" b="1" i="1" dirty="0" smtClean="0"/>
              <a:t> У водоема</a:t>
            </a:r>
            <a:endParaRPr lang="ru-RU" sz="1600" b="1" i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088" y="3739306"/>
            <a:ext cx="3067844" cy="211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364089" y="5845881"/>
            <a:ext cx="30678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/>
              <a:t>И.Левитан</a:t>
            </a:r>
            <a:r>
              <a:rPr lang="ru-RU" b="1" dirty="0" smtClean="0"/>
              <a:t> </a:t>
            </a:r>
          </a:p>
          <a:p>
            <a:pPr algn="ctr"/>
            <a:r>
              <a:rPr lang="ru-RU" b="1" i="1" dirty="0" smtClean="0"/>
              <a:t>На озере</a:t>
            </a:r>
            <a:endParaRPr lang="ru-RU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532350" y="1695548"/>
            <a:ext cx="507209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Живопись в музеи представлена как работами известных мастеров-реалистов – И. Крамского, А. </a:t>
            </a:r>
            <a:r>
              <a:rPr lang="ru-RU" b="1" dirty="0" err="1" smtClean="0"/>
              <a:t>Саврасова</a:t>
            </a:r>
            <a:r>
              <a:rPr lang="ru-RU" b="1" dirty="0" smtClean="0"/>
              <a:t>, И. Шишкина, </a:t>
            </a:r>
          </a:p>
          <a:p>
            <a:r>
              <a:rPr lang="ru-RU" b="1" dirty="0" smtClean="0"/>
              <a:t>В. Сурикова, И. Левитана, так и </a:t>
            </a:r>
            <a:r>
              <a:rPr lang="ru-RU" b="1" dirty="0" err="1" smtClean="0"/>
              <a:t>произведе-ниями</a:t>
            </a:r>
            <a:r>
              <a:rPr lang="ru-RU" b="1" dirty="0" smtClean="0"/>
              <a:t> художников салонно-</a:t>
            </a:r>
            <a:r>
              <a:rPr lang="ru-RU" b="1" dirty="0" err="1" smtClean="0"/>
              <a:t>академическо</a:t>
            </a:r>
            <a:r>
              <a:rPr lang="ru-RU" b="1" dirty="0" smtClean="0"/>
              <a:t>-го направления – Г. </a:t>
            </a:r>
            <a:r>
              <a:rPr lang="ru-RU" b="1" dirty="0" err="1" smtClean="0"/>
              <a:t>Семирадского</a:t>
            </a:r>
            <a:r>
              <a:rPr lang="ru-RU" b="1" dirty="0" smtClean="0"/>
              <a:t>, Ф. </a:t>
            </a:r>
            <a:r>
              <a:rPr lang="ru-RU" b="1" dirty="0" err="1" smtClean="0"/>
              <a:t>Брон-никова</a:t>
            </a:r>
            <a:r>
              <a:rPr lang="ru-RU" b="1" dirty="0" smtClean="0"/>
              <a:t>, К. Маковского. 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762328"/>
            <a:ext cx="7992888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Живопись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второй </a:t>
            </a:r>
            <a:r>
              <a:rPr lang="ru-RU" sz="2000" b="1" dirty="0">
                <a:solidFill>
                  <a:srgbClr val="002060"/>
                </a:solidFill>
              </a:rPr>
              <a:t>половины </a:t>
            </a:r>
            <a:r>
              <a:rPr lang="en-US" sz="2000" b="1" dirty="0">
                <a:solidFill>
                  <a:srgbClr val="002060"/>
                </a:solidFill>
              </a:rPr>
              <a:t>XIX</a:t>
            </a:r>
            <a:r>
              <a:rPr lang="ru-RU" sz="2000" b="1" dirty="0">
                <a:solidFill>
                  <a:srgbClr val="002060"/>
                </a:solidFill>
              </a:rPr>
              <a:t> столетия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7330" y="764032"/>
            <a:ext cx="2890168" cy="206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07475" y="3712221"/>
            <a:ext cx="2653631" cy="2062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77330" y="2912867"/>
            <a:ext cx="2890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Ф. Васильев</a:t>
            </a:r>
          </a:p>
          <a:p>
            <a:pPr algn="ctr"/>
            <a:r>
              <a:rPr lang="ru-RU" sz="1600" dirty="0" smtClean="0"/>
              <a:t> </a:t>
            </a:r>
            <a:r>
              <a:rPr lang="ru-RU" sz="1600" b="1" i="1" dirty="0" smtClean="0"/>
              <a:t>Пейзаж Парголово</a:t>
            </a:r>
            <a:endParaRPr lang="ru-RU" sz="16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321804" y="5774867"/>
            <a:ext cx="22249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В. Поленов </a:t>
            </a:r>
          </a:p>
          <a:p>
            <a:pPr algn="ctr"/>
            <a:r>
              <a:rPr lang="ru-RU" sz="1600" b="1" i="1" dirty="0" smtClean="0"/>
              <a:t>Мечты</a:t>
            </a:r>
            <a:r>
              <a:rPr lang="ru-RU" sz="1400" i="1" dirty="0" smtClean="0"/>
              <a:t> </a:t>
            </a:r>
            <a:endParaRPr lang="ru-RU" sz="14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929058" y="1390680"/>
            <a:ext cx="467539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Произведение Ф.А. Васильева, имеющиеся в музее, ярко характеризуют творчество этого исключительно одаренного проникновенного пейзажиста. В музейном собрании несколько его работ – от раннего, до очень выразительных  этюдов 1868-1873 годов.    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95265" y="4143380"/>
            <a:ext cx="4480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В.Д. Поленов - художник лирического склада. Его работы в собрании музея отчетливо выявляют своеобразие </a:t>
            </a:r>
            <a:r>
              <a:rPr lang="ru-RU" b="1" dirty="0" err="1" smtClean="0"/>
              <a:t>поленовского</a:t>
            </a:r>
            <a:r>
              <a:rPr lang="ru-RU" b="1" dirty="0" smtClean="0"/>
              <a:t> творчества.  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909028"/>
            <a:ext cx="7920880" cy="1143000"/>
          </a:xfrm>
        </p:spPr>
        <p:txBody>
          <a:bodyPr>
            <a:noAutofit/>
          </a:bodyPr>
          <a:lstStyle/>
          <a:p>
            <a:pPr algn="l"/>
            <a:r>
              <a:rPr lang="ru-RU" sz="1400" dirty="0" smtClean="0">
                <a:effectLst/>
              </a:rPr>
              <a:t/>
            </a:r>
            <a:br>
              <a:rPr lang="ru-RU" sz="1400" dirty="0" smtClean="0">
                <a:effectLst/>
              </a:rPr>
            </a:br>
            <a:r>
              <a:rPr lang="ru-RU" sz="1800" b="1" dirty="0" smtClean="0">
                <a:solidFill>
                  <a:schemeClr val="tx1"/>
                </a:solidFill>
                <a:effectLst/>
                <a:latin typeface="+mn-lt"/>
              </a:rPr>
              <a:t>Многообразно представлены в музее работы Саратовских художников - В.Э. Борисова-</a:t>
            </a:r>
            <a:r>
              <a:rPr lang="ru-RU" sz="1800" b="1" dirty="0" err="1" smtClean="0">
                <a:solidFill>
                  <a:schemeClr val="tx1"/>
                </a:solidFill>
                <a:effectLst/>
                <a:latin typeface="+mn-lt"/>
              </a:rPr>
              <a:t>Мусатова</a:t>
            </a:r>
            <a:r>
              <a:rPr lang="ru-RU" sz="1800" b="1" dirty="0" smtClean="0">
                <a:solidFill>
                  <a:schemeClr val="tx1"/>
                </a:solidFill>
                <a:effectLst/>
                <a:latin typeface="+mn-lt"/>
              </a:rPr>
              <a:t> и П.В. Кузнецова, А.Т. Матвеева и П.С. Уткина, К.С. Петрова-Водкина и А.Н. Савинова и многих, многих других!</a:t>
            </a:r>
            <a:endParaRPr lang="ru-RU" sz="1800" b="1" dirty="0"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8194" y="3276990"/>
            <a:ext cx="2955178" cy="2374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040" y="3242954"/>
            <a:ext cx="3116473" cy="2442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188194" y="5636784"/>
            <a:ext cx="29551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П. Уткин</a:t>
            </a:r>
          </a:p>
          <a:p>
            <a:pPr algn="ctr"/>
            <a:r>
              <a:rPr lang="ru-RU" sz="1600" b="1" i="1" dirty="0" smtClean="0"/>
              <a:t>На Волге</a:t>
            </a:r>
            <a:endParaRPr lang="ru-RU" sz="16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073680" y="5667561"/>
            <a:ext cx="29748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П. Кузнецов  </a:t>
            </a:r>
          </a:p>
          <a:p>
            <a:pPr algn="ctr"/>
            <a:r>
              <a:rPr lang="ru-RU" sz="1600" b="1" i="1" dirty="0" smtClean="0"/>
              <a:t>Степь</a:t>
            </a:r>
            <a:endParaRPr lang="ru-RU" sz="16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736927"/>
            <a:ext cx="792088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Русское </a:t>
            </a:r>
            <a:r>
              <a:rPr lang="ru-RU" sz="2000" b="1" dirty="0">
                <a:solidFill>
                  <a:srgbClr val="002060"/>
                </a:solidFill>
              </a:rPr>
              <a:t>искусство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начала </a:t>
            </a:r>
            <a:r>
              <a:rPr lang="en-US" sz="2000" b="1" dirty="0">
                <a:solidFill>
                  <a:srgbClr val="002060"/>
                </a:solidFill>
              </a:rPr>
              <a:t>XX </a:t>
            </a:r>
            <a:r>
              <a:rPr lang="ru-RU" sz="2000" b="1" dirty="0">
                <a:solidFill>
                  <a:srgbClr val="002060"/>
                </a:solidFill>
              </a:rPr>
              <a:t>века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526264</TotalTime>
  <Words>614</Words>
  <Application>Microsoft Office PowerPoint</Application>
  <PresentationFormat>Экран (4:3)</PresentationFormat>
  <Paragraphs>69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Литейная</vt:lpstr>
      <vt:lpstr>1_Литейная</vt:lpstr>
      <vt:lpstr>Презентация PowerPoint</vt:lpstr>
      <vt:lpstr>Презентация PowerPoint</vt:lpstr>
      <vt:lpstr>        За более чем столетнюю историю Радищевского музея его коллекции выросли многократно. В сегодняшней экспозиции русского искусства особенно интересны портреты.      </vt:lpstr>
      <vt:lpstr>. </vt:lpstr>
      <vt:lpstr>              Обаятельный сентиментальный образ создал в портрете   Л.К. Маковской  В.А. Тропинин.  Любовь Корниловна  была супругой художника-любителя  Е.И. Маковского, организовавшего известный рисовальный кружок, из которого выросло Московское училище живописи, ваяния и зодчества. </vt:lpstr>
      <vt:lpstr>Презентация PowerPoint</vt:lpstr>
      <vt:lpstr>Презентация PowerPoint</vt:lpstr>
      <vt:lpstr>Презентация PowerPoint</vt:lpstr>
      <vt:lpstr> Многообразно представлены в музее работы Саратовских художников - В.Э. Борисова-Мусатова и П.В. Кузнецова, А.Т. Матвеева и П.С. Уткина, К.С. Петрова-Водкина и А.Н. Савинова и многих, многих других!</vt:lpstr>
      <vt:lpstr>Презентация PowerPoint</vt:lpstr>
      <vt:lpstr>Еще один большой художник саратовского Поволжья  К.С. Петров-Водкин представлен в музее композицией 1915 года «Две девушки» – вариантом центральной части картины Третьяковской галереи «Девушки на Волге»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Первый художественный музей в России</dc:title>
  <dc:creator>Сергей</dc:creator>
  <cp:lastModifiedBy>Мордовкин Сергей Викторович</cp:lastModifiedBy>
  <cp:revision>86</cp:revision>
  <dcterms:created xsi:type="dcterms:W3CDTF">2008-10-23T15:37:19Z</dcterms:created>
  <dcterms:modified xsi:type="dcterms:W3CDTF">2013-01-27T09:39:22Z</dcterms:modified>
</cp:coreProperties>
</file>