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C1C1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38" autoAdjust="0"/>
  </p:normalViewPr>
  <p:slideViewPr>
    <p:cSldViewPr>
      <p:cViewPr varScale="1">
        <p:scale>
          <a:sx n="100" d="100"/>
          <a:sy n="100" d="100"/>
        </p:scale>
        <p:origin x="-29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85A13B-3FED-49A7-BC0B-B0D71CA67573}" type="datetimeFigureOut">
              <a:rPr lang="ru-RU" smtClean="0"/>
              <a:pPr/>
              <a:t>24.12.2012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9A8842-1CAC-4940-A323-168ECC13BC5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9A8842-1CAC-4940-A323-168ECC13BC51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8B8D0-AADB-4BC1-B7BC-D56548F104E8}" type="datetimeFigureOut">
              <a:rPr lang="ru-RU" smtClean="0"/>
              <a:pPr/>
              <a:t>24.12.2012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AFFE4-C883-41B0-A20B-595B309751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8B8D0-AADB-4BC1-B7BC-D56548F104E8}" type="datetimeFigureOut">
              <a:rPr lang="ru-RU" smtClean="0"/>
              <a:pPr/>
              <a:t>24.12.2012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AFFE4-C883-41B0-A20B-595B309751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8B8D0-AADB-4BC1-B7BC-D56548F104E8}" type="datetimeFigureOut">
              <a:rPr lang="ru-RU" smtClean="0"/>
              <a:pPr/>
              <a:t>24.12.2012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AFFE4-C883-41B0-A20B-595B309751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8B8D0-AADB-4BC1-B7BC-D56548F104E8}" type="datetimeFigureOut">
              <a:rPr lang="ru-RU" smtClean="0"/>
              <a:pPr/>
              <a:t>24.12.2012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AFFE4-C883-41B0-A20B-595B309751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8B8D0-AADB-4BC1-B7BC-D56548F104E8}" type="datetimeFigureOut">
              <a:rPr lang="ru-RU" smtClean="0"/>
              <a:pPr/>
              <a:t>24.12.2012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AFFE4-C883-41B0-A20B-595B309751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8B8D0-AADB-4BC1-B7BC-D56548F104E8}" type="datetimeFigureOut">
              <a:rPr lang="ru-RU" smtClean="0"/>
              <a:pPr/>
              <a:t>24.12.2012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AFFE4-C883-41B0-A20B-595B309751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8B8D0-AADB-4BC1-B7BC-D56548F104E8}" type="datetimeFigureOut">
              <a:rPr lang="ru-RU" smtClean="0"/>
              <a:pPr/>
              <a:t>24.12.2012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AFFE4-C883-41B0-A20B-595B309751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8B8D0-AADB-4BC1-B7BC-D56548F104E8}" type="datetimeFigureOut">
              <a:rPr lang="ru-RU" smtClean="0"/>
              <a:pPr/>
              <a:t>24.12.2012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AFFE4-C883-41B0-A20B-595B309751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8B8D0-AADB-4BC1-B7BC-D56548F104E8}" type="datetimeFigureOut">
              <a:rPr lang="ru-RU" smtClean="0"/>
              <a:pPr/>
              <a:t>24.12.2012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AFFE4-C883-41B0-A20B-595B309751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8B8D0-AADB-4BC1-B7BC-D56548F104E8}" type="datetimeFigureOut">
              <a:rPr lang="ru-RU" smtClean="0"/>
              <a:pPr/>
              <a:t>24.12.2012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AFFE4-C883-41B0-A20B-595B309751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8B8D0-AADB-4BC1-B7BC-D56548F104E8}" type="datetimeFigureOut">
              <a:rPr lang="ru-RU" smtClean="0"/>
              <a:pPr/>
              <a:t>24.12.2012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AFFE4-C883-41B0-A20B-595B309751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A8B8D0-AADB-4BC1-B7BC-D56548F104E8}" type="datetimeFigureOut">
              <a:rPr lang="ru-RU" smtClean="0"/>
              <a:pPr/>
              <a:t>24.12.2012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DAFFE4-C883-41B0-A20B-595B3097512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700807"/>
          </a:xfrm>
        </p:spPr>
        <p:txBody>
          <a:bodyPr/>
          <a:lstStyle/>
          <a:p>
            <a:r>
              <a:rPr lang="ru-RU" dirty="0" smtClean="0"/>
              <a:t>Осип Мандельштам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628800"/>
            <a:ext cx="8964488" cy="5616624"/>
          </a:xfrm>
        </p:spPr>
        <p:txBody>
          <a:bodyPr>
            <a:normAutofit/>
          </a:bodyPr>
          <a:lstStyle/>
          <a:p>
            <a:r>
              <a:rPr lang="ru-RU" dirty="0" smtClean="0"/>
              <a:t>Петербургские строфы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                                                 Балыков Андрей 6 </a:t>
            </a:r>
            <a:r>
              <a:rPr lang="ru-RU" dirty="0" err="1" smtClean="0"/>
              <a:t>бетта</a:t>
            </a:r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1026" name="Picture 2" descr="http://img-fotki.yandex.ru/get/4420/75034012.c9/0_70cea_bd427083_X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294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619672" y="0"/>
            <a:ext cx="6336704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Осип Мандельштам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699792" y="980728"/>
            <a:ext cx="43924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  Петербургские строфы</a:t>
            </a:r>
            <a:endParaRPr lang="ru-RU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4067944" y="6093296"/>
            <a:ext cx="5076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Балыков Андрей 6 </a:t>
            </a:r>
            <a:r>
              <a:rPr lang="ru-RU" dirty="0" smtClean="0"/>
              <a:t>бета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556792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dirty="0" smtClean="0"/>
              <a:t>Черпали воду ялики, и чайки</a:t>
            </a:r>
            <a:br>
              <a:rPr lang="ru-RU" dirty="0" smtClean="0"/>
            </a:br>
            <a:r>
              <a:rPr lang="ru-RU" dirty="0" smtClean="0"/>
              <a:t>Морские посещали склад пеньки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,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23554" name="Picture 2" descr="http://im0-tub-ru.yandex.net/i?id=124336497-54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56258"/>
            <a:ext cx="9144000" cy="53017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Где, продавая сбитень или сайки,</a:t>
            </a:r>
            <a:br>
              <a:rPr lang="ru-RU" dirty="0" smtClean="0"/>
            </a:br>
            <a:r>
              <a:rPr lang="ru-RU" dirty="0" smtClean="0"/>
              <a:t>Лишь оперные бродят мужики.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84784"/>
            <a:ext cx="9144000" cy="5373215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>
              <a:buNone/>
            </a:pPr>
            <a:endParaRPr lang="ru-RU" sz="4400" dirty="0"/>
          </a:p>
        </p:txBody>
      </p:sp>
      <p:pic>
        <p:nvPicPr>
          <p:cNvPr id="22530" name="Picture 2" descr="http://kubey.at.ua/NEW-BG/gallery/x_dbaefa8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1484783"/>
            <a:ext cx="4176464" cy="5373217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556792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/>
              <a:t>Летит в туман моторов вереница;</a:t>
            </a:r>
            <a:br>
              <a:rPr lang="ru-RU" dirty="0" smtClean="0"/>
            </a:br>
            <a:r>
              <a:rPr lang="ru-RU" dirty="0" smtClean="0"/>
              <a:t>Самолюбивый, скромный пешеход -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4578" name="Picture 2" descr="http://img-fotki.yandex.ru/get/5500/wise-cat.34/0_d2d91_ccb3ddcf_X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56793"/>
            <a:ext cx="9144000" cy="5301208"/>
          </a:xfrm>
          <a:prstGeom prst="rect">
            <a:avLst/>
          </a:prstGeom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772816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/>
              <a:t>Чудак Евгений - бедности стыдится,</a:t>
            </a:r>
            <a:br>
              <a:rPr lang="ru-RU" dirty="0" smtClean="0"/>
            </a:br>
            <a:r>
              <a:rPr lang="ru-RU" dirty="0" smtClean="0"/>
              <a:t>Бензин вдыхает и судьбу клянет!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525963"/>
          </a:xfrm>
        </p:spPr>
        <p:txBody>
          <a:bodyPr/>
          <a:lstStyle/>
          <a:p>
            <a:endParaRPr lang="ru-RU" dirty="0" smtClean="0"/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  <p:pic>
        <p:nvPicPr>
          <p:cNvPr id="27650" name="Picture 2" descr="http://www.leninka.ru/upload/onegin-sokolov-previ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736812"/>
            <a:ext cx="7056784" cy="50965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Посвящается</a:t>
            </a:r>
            <a:br>
              <a:rPr lang="ru-RU" dirty="0" smtClean="0"/>
            </a:br>
            <a:r>
              <a:rPr lang="ru-RU" dirty="0" smtClean="0"/>
              <a:t>Николаю Гумилёву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12776"/>
            <a:ext cx="9144000" cy="5445224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28674" name="Picture 2" descr="http://www.gumilev.ru/files/gallery/gumilev-putov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454173"/>
            <a:ext cx="4655012" cy="54038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1412776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rgbClr val="1C1C1C"/>
                </a:solidFill>
              </a:rPr>
              <a:t>Над желтизной правительственных зданий</a:t>
            </a:r>
          </a:p>
          <a:p>
            <a:pPr algn="ctr">
              <a:buNone/>
            </a:pPr>
            <a:r>
              <a:rPr lang="ru-RU" dirty="0" smtClean="0">
                <a:solidFill>
                  <a:srgbClr val="1C1C1C"/>
                </a:solidFill>
              </a:rPr>
              <a:t>Кружилась долго мутная метель</a:t>
            </a:r>
            <a:endParaRPr lang="ru-RU" dirty="0">
              <a:solidFill>
                <a:srgbClr val="1C1C1C"/>
              </a:solidFill>
            </a:endParaRPr>
          </a:p>
        </p:txBody>
      </p:sp>
      <p:pic>
        <p:nvPicPr>
          <p:cNvPr id="1026" name="Picture 2" descr="http://cdn-pus-4.pinme.ru/photos/883830b5c7a26efdd50f2aa3e4b142b3_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V="1">
            <a:off x="-324544" y="3429000"/>
            <a:ext cx="109658" cy="73106"/>
          </a:xfrm>
          <a:prstGeom prst="rect">
            <a:avLst/>
          </a:prstGeom>
          <a:noFill/>
        </p:spPr>
      </p:pic>
      <p:pic>
        <p:nvPicPr>
          <p:cNvPr id="1028" name="Picture 4" descr="http://www.muz-urok.ru/foto_chaykovskiy/9_sp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268760"/>
            <a:ext cx="9144000" cy="55892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772816"/>
          </a:xfrm>
        </p:spPr>
        <p:style>
          <a:lnRef idx="0">
            <a:scrgbClr r="0" g="0" b="0"/>
          </a:lnRef>
          <a:fillRef idx="1002">
            <a:schemeClr val="lt1"/>
          </a:fillRef>
          <a:effectRef idx="0">
            <a:scrgbClr r="0" g="0" b="0"/>
          </a:effectRef>
          <a:fontRef idx="major"/>
        </p:style>
        <p:txBody>
          <a:bodyPr/>
          <a:lstStyle/>
          <a:p>
            <a:r>
              <a:rPr lang="ru-RU" dirty="0" smtClean="0"/>
              <a:t>И правовед опять садится в сани</a:t>
            </a:r>
            <a:br>
              <a:rPr lang="ru-RU" dirty="0" smtClean="0"/>
            </a:br>
            <a:r>
              <a:rPr lang="ru-RU" dirty="0" smtClean="0"/>
              <a:t>Широким жестом запахнув шинель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5362" name="Picture 2" descr="http://www.stjag.ru/articles/31646/izvoz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72816"/>
            <a:ext cx="9144000" cy="50851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916832"/>
          </a:xfrm>
        </p:spPr>
        <p:style>
          <a:lnRef idx="0">
            <a:scrgbClr r="0" g="0" b="0"/>
          </a:lnRef>
          <a:fillRef idx="1002">
            <a:schemeClr val="dk2"/>
          </a:fillRef>
          <a:effectRef idx="0">
            <a:scrgbClr r="0" g="0" b="0"/>
          </a:effectRef>
          <a:fontRef idx="major"/>
        </p:style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Зимуют пароходы. На припеке </a:t>
            </a:r>
            <a:br>
              <a:rPr lang="ru-RU" dirty="0" smtClean="0"/>
            </a:br>
            <a:r>
              <a:rPr lang="ru-RU" dirty="0" smtClean="0"/>
              <a:t>Зажглось каюты толстое стекло. </a:t>
            </a:r>
            <a:br>
              <a:rPr lang="ru-RU" dirty="0" smtClean="0"/>
            </a:br>
            <a:r>
              <a:rPr lang="ru-RU" dirty="0" smtClean="0"/>
              <a:t>.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6386" name="Picture 2" descr="http://bm.img.com.ua/img/prikol/images/large/9/3/167839_32274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28800"/>
            <a:ext cx="9143999" cy="52292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286000" y="2636911"/>
            <a:ext cx="38701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556792"/>
          </a:xfrm>
        </p:spPr>
        <p:style>
          <a:lnRef idx="0">
            <a:schemeClr val="accent2"/>
          </a:lnRef>
          <a:fillRef idx="1003">
            <a:schemeClr val="lt1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sz="4800" dirty="0" smtClean="0">
                <a:solidFill>
                  <a:schemeClr val="bg2">
                    <a:lumMod val="25000"/>
                  </a:schemeClr>
                </a:solidFill>
              </a:rPr>
              <a:t>Чудовищна, как броненосец в доке,-</a:t>
            </a:r>
            <a:br>
              <a:rPr lang="ru-RU" sz="4800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4800" dirty="0" smtClean="0">
                <a:solidFill>
                  <a:schemeClr val="bg2">
                    <a:lumMod val="25000"/>
                  </a:schemeClr>
                </a:solidFill>
              </a:rPr>
              <a:t>Россия отдыхает тяжело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.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7410" name="Picture 2" descr="http://www.nashflot.ru/img/model/1242146859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56792"/>
            <a:ext cx="9144000" cy="53012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2880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А над Невой - посольства </a:t>
            </a:r>
            <a:r>
              <a:rPr lang="ru-RU" dirty="0" err="1" smtClean="0"/>
              <a:t>полумира</a:t>
            </a:r>
            <a:r>
              <a:rPr lang="ru-RU" dirty="0" smtClean="0"/>
              <a:t>,</a:t>
            </a:r>
            <a:br>
              <a:rPr lang="ru-RU" dirty="0" smtClean="0"/>
            </a:br>
            <a:r>
              <a:rPr lang="ru-RU" dirty="0" smtClean="0"/>
              <a:t>Адмиралтейство, солнце, тишина!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33051" y="1600200"/>
            <a:ext cx="9177051" cy="5257799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10242" name="Picture 2" descr="http://img-2007-03.photosight.ru/06/196269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76872"/>
            <a:ext cx="9144000" cy="38301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 государства жесткая порфира,</a:t>
            </a:r>
            <a:br>
              <a:rPr lang="ru-RU" dirty="0" smtClean="0"/>
            </a:br>
            <a:r>
              <a:rPr lang="ru-RU" dirty="0" smtClean="0"/>
              <a:t>Как власяница грубая, бедна.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buNone/>
            </a:pPr>
            <a:r>
              <a:rPr lang="ru-RU" sz="4800" dirty="0" smtClean="0"/>
              <a:t>И государства жесткая порфира,</a:t>
            </a:r>
            <a:br>
              <a:rPr lang="ru-RU" sz="4800" dirty="0" smtClean="0"/>
            </a:br>
            <a:r>
              <a:rPr lang="ru-RU" sz="4800" dirty="0" smtClean="0"/>
              <a:t>Как власяница грубая, бедна.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9458" name="AutoShape 2" descr="http://%D1%83%D1%81%D1%82%D1%8C-%D1%83%D0%B7%D0%B0.%D1%80%D1%84/media/erb.png"/>
          <p:cNvSpPr>
            <a:spLocks noChangeAspect="1" noChangeArrowheads="1"/>
          </p:cNvSpPr>
          <p:nvPr/>
        </p:nvSpPr>
        <p:spPr bwMode="auto">
          <a:xfrm>
            <a:off x="155575" y="-1965325"/>
            <a:ext cx="3400425" cy="40957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0" name="AutoShape 4" descr="http://%D1%83%D1%81%D1%82%D1%8C-%D1%83%D0%B7%D0%B0.%D1%80%D1%84/media/erb.png"/>
          <p:cNvSpPr>
            <a:spLocks noChangeAspect="1" noChangeArrowheads="1"/>
          </p:cNvSpPr>
          <p:nvPr/>
        </p:nvSpPr>
        <p:spPr bwMode="auto">
          <a:xfrm>
            <a:off x="155575" y="-1965325"/>
            <a:ext cx="3400425" cy="40957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9462" name="Picture 6" descr="http://im0-tub-ru.yandex.net/i?id=582748407-53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36678" y="1844824"/>
            <a:ext cx="4411586" cy="45365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31640"/>
          </a:xfrm>
        </p:spPr>
        <p:style>
          <a:lnRef idx="0">
            <a:scrgbClr r="0" g="0" b="0"/>
          </a:lnRef>
          <a:fillRef idx="1003">
            <a:schemeClr val="lt1"/>
          </a:fillRef>
          <a:effectRef idx="0">
            <a:scrgbClr r="0" g="0" b="0"/>
          </a:effectRef>
          <a:fontRef idx="major"/>
        </p:style>
        <p:txBody>
          <a:bodyPr>
            <a:normAutofit fontScale="90000"/>
          </a:bodyPr>
          <a:lstStyle/>
          <a:p>
            <a:r>
              <a:rPr lang="ru-RU" dirty="0" smtClean="0"/>
              <a:t>Тяжка обуза северного сноба -</a:t>
            </a:r>
            <a:br>
              <a:rPr lang="ru-RU" dirty="0" smtClean="0"/>
            </a:br>
            <a:r>
              <a:rPr lang="ru-RU" dirty="0" smtClean="0"/>
              <a:t>Онегина старинная тоска;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484" name="Picture 4" descr="http://www.pam65.ru/postimg/onegi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68760"/>
            <a:ext cx="9144000" cy="55892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На площади Сената - вал сугроба,</a:t>
            </a:r>
            <a:br>
              <a:rPr lang="ru-RU" dirty="0" smtClean="0"/>
            </a:br>
            <a:r>
              <a:rPr lang="ru-RU" dirty="0" smtClean="0"/>
              <a:t>Дымок костра и холодок штыка…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12776"/>
            <a:ext cx="9144000" cy="5445224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endParaRPr lang="ru-RU" sz="4800" dirty="0"/>
          </a:p>
        </p:txBody>
      </p:sp>
      <p:pic>
        <p:nvPicPr>
          <p:cNvPr id="7170" name="Picture 2" descr="http://www.gopiter.ru/assets/images/Senatskaya%20plosha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539450"/>
            <a:ext cx="7632848" cy="53185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</TotalTime>
  <Words>91</Words>
  <Application>Microsoft Office PowerPoint</Application>
  <PresentationFormat>Экран (4:3)</PresentationFormat>
  <Paragraphs>34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Осип Мандельштам</vt:lpstr>
      <vt:lpstr>Слайд 2</vt:lpstr>
      <vt:lpstr>И правовед опять садится в сани Широким жестом запахнув шинель</vt:lpstr>
      <vt:lpstr> Зимуют пароходы. На припеке  Зажглось каюты толстое стекло.  .  </vt:lpstr>
      <vt:lpstr>Чудовищна, как броненосец в доке,- Россия отдыхает тяжело.</vt:lpstr>
      <vt:lpstr>А над Невой - посольства полумира, Адмиралтейство, солнце, тишина!</vt:lpstr>
      <vt:lpstr>И государства жесткая порфира, Как власяница грубая, бедна.</vt:lpstr>
      <vt:lpstr>Тяжка обуза северного сноба - Онегина старинная тоска;</vt:lpstr>
      <vt:lpstr> На площади Сената - вал сугроба, Дымок костра и холодок штыка… </vt:lpstr>
      <vt:lpstr>Черпали воду ялики, и чайки Морские посещали склад пеньки</vt:lpstr>
      <vt:lpstr>Где, продавая сбитень или сайки, Лишь оперные бродят мужики.</vt:lpstr>
      <vt:lpstr>Летит в туман моторов вереница; Самолюбивый, скромный пешеход -</vt:lpstr>
      <vt:lpstr>Чудак Евгений - бедности стыдится, Бензин вдыхает и судьбу клянет!</vt:lpstr>
      <vt:lpstr>Посвящается Николаю Гумилёву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Осип Мандельштам</dc:title>
  <dc:creator>Olga</dc:creator>
  <cp:lastModifiedBy>Галина</cp:lastModifiedBy>
  <cp:revision>53</cp:revision>
  <dcterms:created xsi:type="dcterms:W3CDTF">2012-12-20T16:41:22Z</dcterms:created>
  <dcterms:modified xsi:type="dcterms:W3CDTF">2012-12-24T13:41:37Z</dcterms:modified>
</cp:coreProperties>
</file>