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7" r:id="rId2"/>
    <p:sldId id="271" r:id="rId3"/>
    <p:sldId id="259" r:id="rId4"/>
    <p:sldId id="260" r:id="rId5"/>
    <p:sldId id="261" r:id="rId6"/>
    <p:sldId id="268" r:id="rId7"/>
    <p:sldId id="263" r:id="rId8"/>
    <p:sldId id="272" r:id="rId9"/>
    <p:sldId id="264" r:id="rId10"/>
    <p:sldId id="273" r:id="rId11"/>
    <p:sldId id="265" r:id="rId12"/>
    <p:sldId id="274" r:id="rId13"/>
    <p:sldId id="266" r:id="rId14"/>
    <p:sldId id="275" r:id="rId15"/>
    <p:sldId id="276" r:id="rId16"/>
    <p:sldId id="267" r:id="rId17"/>
    <p:sldId id="270" r:id="rId18"/>
    <p:sldId id="26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7" autoAdjust="0"/>
    <p:restoredTop sz="86437" autoAdjust="0"/>
  </p:normalViewPr>
  <p:slideViewPr>
    <p:cSldViewPr>
      <p:cViewPr varScale="1">
        <p:scale>
          <a:sx n="96" d="100"/>
          <a:sy n="96" d="100"/>
        </p:scale>
        <p:origin x="-7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06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4A86A9-A467-47F8-B7BA-AC2579D66F42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E8D9DA-4D49-4AA7-AB16-7C6AADE31B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E8D9DA-4D49-4AA7-AB16-7C6AADE31B78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8E36636D-D922-432D-A958-524484B5923D}" type="datetimeFigureOut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6.gif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5" Type="http://schemas.openxmlformats.org/officeDocument/2006/relationships/image" Target="../media/image16.gif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8" name="Picture 12" descr="http://www.wallplanet.ru/_ph/20/7474611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2600" y="1219200"/>
            <a:ext cx="7086600" cy="2362200"/>
          </a:xfrm>
        </p:spPr>
        <p:txBody>
          <a:bodyPr/>
          <a:lstStyle/>
          <a:p>
            <a:pPr algn="ctr"/>
            <a:r>
              <a:rPr lang="en-US" sz="4000" b="1" dirty="0" smtClean="0">
                <a:latin typeface="Times New Roman" pitchFamily="18" charset="0"/>
              </a:rPr>
              <a:t>PARLEZ-VOUS FRANÇAIS?</a:t>
            </a:r>
            <a:r>
              <a:rPr lang="ru-RU" sz="4000" b="1" dirty="0" smtClean="0">
                <a:latin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</a:rPr>
              <a:t>А Вы говорите </a:t>
            </a:r>
            <a:br>
              <a:rPr lang="ru-RU" sz="4000" b="1" dirty="0" smtClean="0">
                <a:latin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</a:rPr>
              <a:t>по-французски?</a:t>
            </a:r>
            <a:r>
              <a:rPr lang="en-US" dirty="0" smtClean="0">
                <a:latin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</a:rPr>
            </a:br>
            <a:endParaRPr lang="ru-RU" dirty="0">
              <a:latin typeface="Times New Roman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3276600"/>
            <a:ext cx="6400800" cy="1524000"/>
          </a:xfrm>
        </p:spPr>
        <p:txBody>
          <a:bodyPr>
            <a:normAutofit/>
          </a:bodyPr>
          <a:lstStyle/>
          <a:p>
            <a:pPr algn="l">
              <a:lnSpc>
                <a:spcPct val="80000"/>
              </a:lnSpc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</a:rPr>
              <a:t>Выполнили: Кузнецова Наталья, Николаева Дарья,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</a:rPr>
              <a:t>Мосоланина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</a:rPr>
              <a:t>Дарья</a:t>
            </a:r>
            <a:endParaRPr lang="ru-RU" sz="2800" b="1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algn="l">
              <a:lnSpc>
                <a:spcPct val="80000"/>
              </a:lnSpc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algn="l">
              <a:lnSpc>
                <a:spcPct val="80000"/>
              </a:lnSpc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</a:rPr>
              <a:t>Руководитель: </a:t>
            </a: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</a:rPr>
              <a:t>Трофимовская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</a:rPr>
              <a:t> А.В.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929063" y="6492875"/>
            <a:ext cx="392094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1800" b="1" dirty="0" smtClean="0">
                <a:solidFill>
                  <a:srgbClr val="FFFF00"/>
                </a:solidFill>
              </a:rPr>
              <a:t>ГБОУ СОШ №1908, Москва, 2012 г.</a:t>
            </a:r>
            <a:endParaRPr lang="ru-RU" sz="1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Полностью усвоенные заимствования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1979712" y="2298700"/>
            <a:ext cx="3888432" cy="3938612"/>
          </a:xfrm>
        </p:spPr>
        <p:txBody>
          <a:bodyPr>
            <a:normAutofit fontScale="77500" lnSpcReduction="20000"/>
          </a:bodyPr>
          <a:lstStyle/>
          <a:p>
            <a:pPr marL="0">
              <a:lnSpc>
                <a:spcPct val="120000"/>
              </a:lnSpc>
            </a:pPr>
            <a:r>
              <a:rPr lang="en-US" sz="3000" b="1" dirty="0" smtClean="0">
                <a:solidFill>
                  <a:schemeClr val="folHlink"/>
                </a:solidFill>
                <a:latin typeface="Times New Roman" pitchFamily="18" charset="0"/>
              </a:rPr>
              <a:t>P</a:t>
            </a:r>
            <a:r>
              <a:rPr lang="ru-RU" sz="3000" b="1" dirty="0" err="1" smtClean="0">
                <a:solidFill>
                  <a:schemeClr val="folHlink"/>
                </a:solidFill>
                <a:latin typeface="Times New Roman" pitchFamily="18" charset="0"/>
              </a:rPr>
              <a:t>omme</a:t>
            </a:r>
            <a:r>
              <a:rPr lang="ru-RU" sz="3000" b="1" dirty="0" smtClean="0">
                <a:solidFill>
                  <a:schemeClr val="folHlink"/>
                </a:solidFill>
                <a:latin typeface="Times New Roman" pitchFamily="18" charset="0"/>
              </a:rPr>
              <a:t> </a:t>
            </a:r>
            <a:r>
              <a:rPr lang="ru-RU" sz="3000" b="1" dirty="0" err="1" smtClean="0">
                <a:solidFill>
                  <a:schemeClr val="folHlink"/>
                </a:solidFill>
                <a:latin typeface="Times New Roman" pitchFamily="18" charset="0"/>
              </a:rPr>
              <a:t>d’or</a:t>
            </a:r>
            <a:r>
              <a:rPr lang="ru-RU" sz="2400" dirty="0" smtClean="0">
                <a:solidFill>
                  <a:schemeClr val="folHlink"/>
                </a:solidFill>
                <a:latin typeface="Times New Roman" pitchFamily="18" charset="0"/>
              </a:rPr>
              <a:t> </a:t>
            </a:r>
            <a:r>
              <a:rPr lang="ru-RU" sz="2400" dirty="0" smtClean="0"/>
              <a:t>(золотое яблоко</a:t>
            </a:r>
            <a:r>
              <a:rPr lang="ru-RU" sz="2400" dirty="0" smtClean="0"/>
              <a:t>)</a:t>
            </a:r>
          </a:p>
          <a:p>
            <a:pPr marL="0">
              <a:lnSpc>
                <a:spcPct val="120000"/>
              </a:lnSpc>
              <a:buNone/>
            </a:pPr>
            <a:endParaRPr lang="ru-RU" sz="2400" dirty="0" smtClean="0">
              <a:solidFill>
                <a:schemeClr val="folHlink"/>
              </a:solidFill>
              <a:latin typeface="Times New Roman" pitchFamily="18" charset="0"/>
            </a:endParaRPr>
          </a:p>
          <a:p>
            <a:pPr marL="179388" indent="-179388">
              <a:lnSpc>
                <a:spcPct val="120000"/>
              </a:lnSpc>
            </a:pPr>
            <a:r>
              <a:rPr lang="ru-RU" sz="2400" dirty="0" smtClean="0">
                <a:solidFill>
                  <a:schemeClr val="folHlink"/>
                </a:solidFill>
                <a:latin typeface="Times New Roman" pitchFamily="18" charset="0"/>
              </a:rPr>
              <a:t> </a:t>
            </a:r>
            <a:r>
              <a:rPr lang="en-US" sz="3300" b="1" dirty="0" smtClean="0">
                <a:solidFill>
                  <a:schemeClr val="folHlink"/>
                </a:solidFill>
                <a:latin typeface="Times New Roman" pitchFamily="18" charset="0"/>
              </a:rPr>
              <a:t>S</a:t>
            </a:r>
            <a:r>
              <a:rPr lang="ru-RU" sz="3300" b="1" dirty="0" err="1" smtClean="0">
                <a:solidFill>
                  <a:schemeClr val="folHlink"/>
                </a:solidFill>
                <a:latin typeface="Times New Roman" pitchFamily="18" charset="0"/>
              </a:rPr>
              <a:t>oupe</a:t>
            </a:r>
            <a:r>
              <a:rPr lang="ru-RU" sz="3300" b="1" dirty="0" smtClean="0">
                <a:solidFill>
                  <a:schemeClr val="folHlink"/>
                </a:solidFill>
                <a:latin typeface="Times New Roman" pitchFamily="18" charset="0"/>
              </a:rPr>
              <a:t>  </a:t>
            </a:r>
            <a:r>
              <a:rPr lang="ru-RU" sz="2400" dirty="0" smtClean="0"/>
              <a:t>(бульон с гренками,   овощной суп</a:t>
            </a:r>
            <a:r>
              <a:rPr lang="ru-RU" sz="2400" dirty="0" smtClean="0"/>
              <a:t>)</a:t>
            </a:r>
          </a:p>
          <a:p>
            <a:pPr marL="179388" indent="-179388">
              <a:lnSpc>
                <a:spcPct val="120000"/>
              </a:lnSpc>
              <a:buNone/>
            </a:pPr>
            <a:endParaRPr lang="ru-RU" sz="2400" dirty="0" smtClean="0"/>
          </a:p>
          <a:p>
            <a:pPr marL="179388" indent="-179388">
              <a:lnSpc>
                <a:spcPct val="120000"/>
              </a:lnSpc>
              <a:buNone/>
            </a:pPr>
            <a:endParaRPr lang="ru-RU" sz="2400" dirty="0" smtClean="0"/>
          </a:p>
          <a:p>
            <a:pPr marL="0">
              <a:lnSpc>
                <a:spcPct val="120000"/>
              </a:lnSpc>
            </a:pPr>
            <a:r>
              <a:rPr lang="en-US" sz="3300" b="1" dirty="0" smtClean="0">
                <a:solidFill>
                  <a:schemeClr val="folHlink"/>
                </a:solidFill>
                <a:latin typeface="Times New Roman" pitchFamily="18" charset="0"/>
              </a:rPr>
              <a:t>R</a:t>
            </a:r>
            <a:r>
              <a:rPr lang="ru-RU" sz="3300" b="1" dirty="0" err="1" smtClean="0">
                <a:solidFill>
                  <a:schemeClr val="folHlink"/>
                </a:solidFill>
                <a:latin typeface="Times New Roman" pitchFamily="18" charset="0"/>
              </a:rPr>
              <a:t>ouler</a:t>
            </a:r>
            <a:r>
              <a:rPr lang="ru-RU" sz="2400" dirty="0" smtClean="0">
                <a:solidFill>
                  <a:schemeClr val="folHlink"/>
                </a:solidFill>
                <a:latin typeface="Times New Roman" pitchFamily="18" charset="0"/>
              </a:rPr>
              <a:t> </a:t>
            </a:r>
            <a:r>
              <a:rPr lang="ru-RU" sz="2400" dirty="0" smtClean="0"/>
              <a:t>(ездить, вращать)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084168" y="2298700"/>
            <a:ext cx="2602632" cy="3827463"/>
          </a:xfrm>
        </p:spPr>
        <p:txBody>
          <a:bodyPr>
            <a:normAutofit fontScale="77500" lnSpcReduction="20000"/>
          </a:bodyPr>
          <a:lstStyle/>
          <a:p>
            <a:r>
              <a:rPr lang="ru-RU" sz="3200" dirty="0" smtClean="0"/>
              <a:t>Помидор</a:t>
            </a:r>
          </a:p>
          <a:p>
            <a:pPr>
              <a:buNone/>
            </a:pPr>
            <a:endParaRPr lang="ru-RU" sz="3200" dirty="0" smtClean="0"/>
          </a:p>
          <a:p>
            <a:r>
              <a:rPr lang="ru-RU" sz="3200" dirty="0" smtClean="0"/>
              <a:t>Суп</a:t>
            </a:r>
          </a:p>
          <a:p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pPr>
              <a:buNone/>
            </a:pPr>
            <a:endParaRPr lang="ru-RU" sz="3200" dirty="0" smtClean="0"/>
          </a:p>
          <a:p>
            <a:r>
              <a:rPr lang="ru-RU" sz="3200" dirty="0" smtClean="0"/>
              <a:t>руль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Иностранные слова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79712" y="1772816"/>
            <a:ext cx="2971800" cy="504056"/>
          </a:xfrm>
        </p:spPr>
        <p:txBody>
          <a:bodyPr/>
          <a:lstStyle/>
          <a:p>
            <a:r>
              <a:rPr lang="ru-RU" dirty="0" smtClean="0"/>
              <a:t>Русский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835696" y="2276872"/>
            <a:ext cx="3672408" cy="4248472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</a:rPr>
              <a:t>шезлонг</a:t>
            </a:r>
            <a:r>
              <a:rPr lang="ru-RU" dirty="0" smtClean="0"/>
              <a:t> — легкое раздвижное кресло, в котором можно полулежать</a:t>
            </a:r>
          </a:p>
          <a:p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</a:rPr>
              <a:t>дебош</a:t>
            </a:r>
            <a:r>
              <a:rPr lang="ru-RU" dirty="0" smtClean="0">
                <a:solidFill>
                  <a:schemeClr val="folHlink"/>
                </a:solidFill>
                <a:latin typeface="Times New Roman" pitchFamily="18" charset="0"/>
              </a:rPr>
              <a:t> </a:t>
            </a:r>
            <a:r>
              <a:rPr lang="ru-RU" dirty="0" smtClean="0"/>
              <a:t>— буйство, скандал с шумом, руганью, дракой</a:t>
            </a:r>
          </a:p>
          <a:p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</a:rPr>
              <a:t>макияж </a:t>
            </a:r>
            <a:r>
              <a:rPr lang="ru-RU" dirty="0" smtClean="0"/>
              <a:t>— подчеркивание красоты и своеобразия, а также маскировка отдельных недостатков лица с помощью косметических </a:t>
            </a:r>
            <a:r>
              <a:rPr lang="ru-RU" dirty="0" smtClean="0"/>
              <a:t>средств</a:t>
            </a:r>
            <a:endParaRPr lang="ru-RU" dirty="0" smtClean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796136" y="1988840"/>
            <a:ext cx="2971800" cy="639762"/>
          </a:xfrm>
        </p:spPr>
        <p:txBody>
          <a:bodyPr/>
          <a:lstStyle/>
          <a:p>
            <a:r>
              <a:rPr lang="ru-RU" dirty="0" smtClean="0"/>
              <a:t>Французский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80112" y="2276872"/>
            <a:ext cx="3105472" cy="4392488"/>
          </a:xfrm>
        </p:spPr>
        <p:txBody>
          <a:bodyPr>
            <a:normAutofit/>
          </a:bodyPr>
          <a:lstStyle/>
          <a:p>
            <a:r>
              <a:rPr lang="ru-RU" dirty="0" err="1" smtClean="0"/>
              <a:t>chaise</a:t>
            </a:r>
            <a:r>
              <a:rPr lang="ru-RU" dirty="0" smtClean="0"/>
              <a:t> </a:t>
            </a:r>
            <a:r>
              <a:rPr lang="ru-RU" dirty="0" err="1" smtClean="0"/>
              <a:t>longue</a:t>
            </a:r>
            <a:r>
              <a:rPr lang="ru-RU" dirty="0" smtClean="0"/>
              <a:t> — длинный </a:t>
            </a:r>
            <a:r>
              <a:rPr lang="ru-RU" dirty="0" smtClean="0"/>
              <a:t>стул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err="1" smtClean="0"/>
              <a:t>débauche</a:t>
            </a:r>
            <a:r>
              <a:rPr lang="ru-RU" dirty="0" smtClean="0"/>
              <a:t> — разгул, распутство</a:t>
            </a:r>
          </a:p>
          <a:p>
            <a:r>
              <a:rPr lang="ru-RU" dirty="0" err="1" smtClean="0"/>
              <a:t>maquillage</a:t>
            </a:r>
            <a:r>
              <a:rPr lang="ru-RU" dirty="0" smtClean="0"/>
              <a:t> — декорирование лица косметикой или </a:t>
            </a:r>
            <a:r>
              <a:rPr lang="ru-RU" dirty="0" smtClean="0"/>
              <a:t>гримом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Иностранные слова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1835696" y="2132856"/>
            <a:ext cx="3744416" cy="446449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folHlink"/>
                </a:solidFill>
                <a:latin typeface="Times New Roman" pitchFamily="18" charset="0"/>
              </a:rPr>
              <a:t>амплуа</a:t>
            </a:r>
            <a:r>
              <a:rPr lang="ru-RU" dirty="0" smtClean="0"/>
              <a:t> — специализация актера на исполнении ролей, наиболее соответствующих его внешним сценическим данным, характеру дарования</a:t>
            </a:r>
          </a:p>
          <a:p>
            <a:r>
              <a:rPr lang="ru-RU" dirty="0" smtClean="0">
                <a:solidFill>
                  <a:schemeClr val="folHlink"/>
                </a:solidFill>
                <a:latin typeface="Times New Roman" pitchFamily="18" charset="0"/>
              </a:rPr>
              <a:t>витраж</a:t>
            </a:r>
            <a:r>
              <a:rPr lang="ru-RU" dirty="0" smtClean="0"/>
              <a:t>  - декоративная композиция из цветного стекла или другого материала, пропускающего свет </a:t>
            </a:r>
          </a:p>
          <a:p>
            <a:r>
              <a:rPr lang="ru-RU" dirty="0" smtClean="0">
                <a:solidFill>
                  <a:schemeClr val="folHlink"/>
                </a:solidFill>
                <a:latin typeface="Times New Roman" pitchFamily="18" charset="0"/>
              </a:rPr>
              <a:t>дебют</a:t>
            </a:r>
            <a:r>
              <a:rPr lang="ru-RU" dirty="0" smtClean="0"/>
              <a:t> — первое выступление где-либо (актера - на театральной сцене или в кинофильме, спортсмена - в соревнованиях)</a:t>
            </a:r>
          </a:p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5724128" y="2132856"/>
            <a:ext cx="2971800" cy="3827463"/>
          </a:xfrm>
        </p:spPr>
        <p:txBody>
          <a:bodyPr>
            <a:normAutofit/>
          </a:bodyPr>
          <a:lstStyle/>
          <a:p>
            <a:r>
              <a:rPr lang="ru-RU" sz="2400" dirty="0" err="1" smtClean="0"/>
              <a:t>emploi</a:t>
            </a:r>
            <a:r>
              <a:rPr lang="ru-RU" sz="2400" dirty="0" smtClean="0"/>
              <a:t> — употребление, применение, использование</a:t>
            </a:r>
          </a:p>
          <a:p>
            <a:r>
              <a:rPr lang="en-US" sz="2400" dirty="0" err="1" smtClean="0"/>
              <a:t>vitrage</a:t>
            </a:r>
            <a:r>
              <a:rPr lang="en-US" sz="2400" dirty="0" smtClean="0"/>
              <a:t> – </a:t>
            </a:r>
            <a:r>
              <a:rPr lang="ru-RU" sz="2400" dirty="0" smtClean="0"/>
              <a:t>оконные стекла, </a:t>
            </a:r>
            <a:r>
              <a:rPr lang="ru-RU" sz="2400" dirty="0" smtClean="0"/>
              <a:t>остекление</a:t>
            </a:r>
          </a:p>
          <a:p>
            <a:pPr>
              <a:buNone/>
            </a:pPr>
            <a:endParaRPr lang="ru-RU" sz="2400" dirty="0" smtClean="0"/>
          </a:p>
          <a:p>
            <a:r>
              <a:rPr lang="ru-RU" sz="2400" dirty="0" err="1" smtClean="0"/>
              <a:t>début</a:t>
            </a:r>
            <a:r>
              <a:rPr lang="ru-RU" sz="2400" dirty="0" smtClean="0"/>
              <a:t> — начало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Ложные друзья переводчика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23728" y="1772816"/>
            <a:ext cx="2971800" cy="639762"/>
          </a:xfrm>
        </p:spPr>
        <p:txBody>
          <a:bodyPr/>
          <a:lstStyle/>
          <a:p>
            <a:r>
              <a:rPr lang="ru-RU" dirty="0" smtClean="0"/>
              <a:t>Французский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907704" y="2492896"/>
            <a:ext cx="2160240" cy="3240360"/>
          </a:xfrm>
        </p:spPr>
        <p:txBody>
          <a:bodyPr>
            <a:normAutofit fontScale="25000" lnSpcReduction="20000"/>
          </a:bodyPr>
          <a:lstStyle/>
          <a:p>
            <a:r>
              <a:rPr lang="ru-RU" sz="9600" b="1" dirty="0" err="1" smtClean="0">
                <a:solidFill>
                  <a:schemeClr val="folHlink"/>
                </a:solidFill>
                <a:latin typeface="Times New Roman" pitchFamily="18" charset="0"/>
              </a:rPr>
              <a:t>accéleration</a:t>
            </a:r>
            <a:r>
              <a:rPr lang="ru-RU" sz="9600" b="1" dirty="0" smtClean="0">
                <a:solidFill>
                  <a:schemeClr val="folHlink"/>
                </a:solidFill>
                <a:latin typeface="Times New Roman" pitchFamily="18" charset="0"/>
              </a:rPr>
              <a:t> </a:t>
            </a:r>
          </a:p>
          <a:p>
            <a:r>
              <a:rPr lang="ru-RU" sz="9600" b="1" dirty="0" err="1" smtClean="0">
                <a:solidFill>
                  <a:schemeClr val="folHlink"/>
                </a:solidFill>
                <a:latin typeface="Times New Roman" pitchFamily="18" charset="0"/>
              </a:rPr>
              <a:t>aliment</a:t>
            </a:r>
            <a:r>
              <a:rPr lang="ru-RU" sz="9600" b="1" dirty="0" smtClean="0">
                <a:solidFill>
                  <a:schemeClr val="folHlink"/>
                </a:solidFill>
                <a:latin typeface="Times New Roman" pitchFamily="18" charset="0"/>
              </a:rPr>
              <a:t> </a:t>
            </a:r>
          </a:p>
          <a:p>
            <a:r>
              <a:rPr lang="ru-RU" sz="9600" b="1" dirty="0" err="1" smtClean="0">
                <a:solidFill>
                  <a:schemeClr val="folHlink"/>
                </a:solidFill>
                <a:latin typeface="Times New Roman" pitchFamily="18" charset="0"/>
              </a:rPr>
              <a:t>bâton</a:t>
            </a:r>
            <a:r>
              <a:rPr lang="ru-RU" sz="9600" b="1" dirty="0" smtClean="0">
                <a:solidFill>
                  <a:schemeClr val="folHlink"/>
                </a:solidFill>
                <a:latin typeface="Times New Roman" pitchFamily="18" charset="0"/>
              </a:rPr>
              <a:t> </a:t>
            </a:r>
          </a:p>
          <a:p>
            <a:r>
              <a:rPr lang="ru-RU" sz="9600" b="1" dirty="0" err="1" smtClean="0">
                <a:solidFill>
                  <a:schemeClr val="folHlink"/>
                </a:solidFill>
                <a:latin typeface="Times New Roman" pitchFamily="18" charset="0"/>
              </a:rPr>
              <a:t>bocal</a:t>
            </a:r>
            <a:r>
              <a:rPr lang="ru-RU" sz="9600" b="1" dirty="0" smtClean="0">
                <a:solidFill>
                  <a:schemeClr val="folHlink"/>
                </a:solidFill>
                <a:latin typeface="Times New Roman" pitchFamily="18" charset="0"/>
              </a:rPr>
              <a:t> </a:t>
            </a:r>
          </a:p>
          <a:p>
            <a:r>
              <a:rPr lang="ru-RU" sz="9600" b="1" dirty="0" err="1" smtClean="0">
                <a:solidFill>
                  <a:schemeClr val="folHlink"/>
                </a:solidFill>
                <a:latin typeface="Times New Roman" pitchFamily="18" charset="0"/>
              </a:rPr>
              <a:t>brillant</a:t>
            </a:r>
            <a:endParaRPr lang="ru-RU" sz="9600" b="1" dirty="0" smtClean="0">
              <a:solidFill>
                <a:schemeClr val="folHlink"/>
              </a:solidFill>
              <a:latin typeface="Times New Roman" pitchFamily="18" charset="0"/>
            </a:endParaRPr>
          </a:p>
          <a:p>
            <a:r>
              <a:rPr lang="ru-RU" sz="9600" b="1" dirty="0" err="1" smtClean="0">
                <a:solidFill>
                  <a:schemeClr val="folHlink"/>
                </a:solidFill>
                <a:latin typeface="Times New Roman" pitchFamily="18" charset="0"/>
              </a:rPr>
              <a:t>caméra</a:t>
            </a:r>
            <a:r>
              <a:rPr lang="ru-RU" sz="9600" b="1" dirty="0" smtClean="0">
                <a:solidFill>
                  <a:schemeClr val="folHlink"/>
                </a:solidFill>
                <a:latin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9600" dirty="0" smtClean="0"/>
              <a:t/>
            </a:r>
            <a:br>
              <a:rPr lang="ru-RU" sz="9600" dirty="0" smtClean="0"/>
            </a:br>
            <a:endParaRPr lang="ru-RU" sz="9600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652120" y="1772816"/>
            <a:ext cx="2971800" cy="639762"/>
          </a:xfrm>
        </p:spPr>
        <p:txBody>
          <a:bodyPr/>
          <a:lstStyle/>
          <a:p>
            <a:r>
              <a:rPr lang="ru-RU" dirty="0" smtClean="0"/>
              <a:t>Русский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04048" y="2420888"/>
            <a:ext cx="3475856" cy="3001962"/>
          </a:xfrm>
        </p:spPr>
        <p:txBody>
          <a:bodyPr>
            <a:noAutofit/>
          </a:bodyPr>
          <a:lstStyle/>
          <a:p>
            <a:r>
              <a:rPr lang="ru-RU" sz="1700" b="1" dirty="0" smtClean="0"/>
              <a:t>ускорение (не акселерация) </a:t>
            </a:r>
          </a:p>
          <a:p>
            <a:r>
              <a:rPr lang="ru-RU" sz="1700" b="1" dirty="0" smtClean="0"/>
              <a:t>продукт питания (не алименты)</a:t>
            </a:r>
          </a:p>
          <a:p>
            <a:r>
              <a:rPr lang="ru-RU" sz="1700" b="1" dirty="0" smtClean="0"/>
              <a:t> палка (не батон) </a:t>
            </a:r>
          </a:p>
          <a:p>
            <a:r>
              <a:rPr lang="ru-RU" sz="1700" b="1" dirty="0" smtClean="0"/>
              <a:t>стеклянная банка (не бокал) </a:t>
            </a:r>
          </a:p>
          <a:p>
            <a:r>
              <a:rPr lang="ru-RU" sz="1700" b="1" dirty="0" smtClean="0"/>
              <a:t>блестящий (</a:t>
            </a:r>
            <a:r>
              <a:rPr lang="ru-RU" sz="1700" b="1" dirty="0" err="1" smtClean="0"/>
              <a:t>бpиллиант</a:t>
            </a:r>
            <a:r>
              <a:rPr lang="ru-RU" sz="1700" b="1" dirty="0" smtClean="0"/>
              <a:t> - </a:t>
            </a:r>
            <a:r>
              <a:rPr lang="ru-RU" sz="1700" b="1" dirty="0" err="1" smtClean="0"/>
              <a:t>diamant</a:t>
            </a:r>
            <a:r>
              <a:rPr lang="ru-RU" sz="1700" b="1" dirty="0" smtClean="0"/>
              <a:t>)</a:t>
            </a:r>
          </a:p>
          <a:p>
            <a:r>
              <a:rPr lang="ru-RU" sz="1700" b="1" dirty="0" err="1" smtClean="0"/>
              <a:t>фотоаппаpат</a:t>
            </a:r>
            <a:r>
              <a:rPr lang="ru-RU" sz="1700" b="1" dirty="0" smtClean="0"/>
              <a:t>; кинокамера (не </a:t>
            </a:r>
            <a:r>
              <a:rPr lang="ru-RU" sz="1700" b="1" dirty="0" err="1" smtClean="0"/>
              <a:t>тюpемная</a:t>
            </a:r>
            <a:r>
              <a:rPr lang="ru-RU" sz="1700" b="1" dirty="0" smtClean="0"/>
              <a:t> </a:t>
            </a:r>
            <a:r>
              <a:rPr lang="ru-RU" sz="1700" b="1" dirty="0" err="1" smtClean="0"/>
              <a:t>камеpа</a:t>
            </a:r>
            <a:r>
              <a:rPr lang="ru-RU" sz="1700" b="1" dirty="0" smtClean="0"/>
              <a:t>)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Ложные друзья переводчика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ru-RU" sz="2600" b="1" dirty="0" err="1" smtClean="0">
                <a:solidFill>
                  <a:schemeClr val="folHlink"/>
                </a:solidFill>
                <a:latin typeface="Times New Roman" pitchFamily="18" charset="0"/>
              </a:rPr>
              <a:t>canicule</a:t>
            </a:r>
            <a:r>
              <a:rPr lang="ru-RU" sz="2600" b="1" dirty="0" smtClean="0">
                <a:solidFill>
                  <a:schemeClr val="folHlink"/>
                </a:solidFill>
                <a:latin typeface="Times New Roman" pitchFamily="18" charset="0"/>
              </a:rPr>
              <a:t> </a:t>
            </a:r>
          </a:p>
          <a:p>
            <a:r>
              <a:rPr lang="ru-RU" sz="2600" b="1" dirty="0" err="1" smtClean="0">
                <a:solidFill>
                  <a:schemeClr val="folHlink"/>
                </a:solidFill>
                <a:latin typeface="Times New Roman" pitchFamily="18" charset="0"/>
              </a:rPr>
              <a:t>courrier</a:t>
            </a:r>
            <a:r>
              <a:rPr lang="ru-RU" sz="2600" b="1" dirty="0" smtClean="0">
                <a:solidFill>
                  <a:schemeClr val="folHlink"/>
                </a:solidFill>
                <a:latin typeface="Times New Roman" pitchFamily="18" charset="0"/>
              </a:rPr>
              <a:t> </a:t>
            </a:r>
          </a:p>
          <a:p>
            <a:r>
              <a:rPr lang="ru-RU" sz="2600" b="1" dirty="0" err="1" smtClean="0">
                <a:solidFill>
                  <a:schemeClr val="folHlink"/>
                </a:solidFill>
                <a:latin typeface="Times New Roman" pitchFamily="18" charset="0"/>
              </a:rPr>
              <a:t>détective</a:t>
            </a:r>
            <a:r>
              <a:rPr lang="ru-RU" sz="2600" b="1" dirty="0" smtClean="0">
                <a:solidFill>
                  <a:schemeClr val="folHlink"/>
                </a:solidFill>
                <a:latin typeface="Times New Roman" pitchFamily="18" charset="0"/>
              </a:rPr>
              <a:t> </a:t>
            </a:r>
          </a:p>
          <a:p>
            <a:r>
              <a:rPr lang="ru-RU" sz="2600" b="1" dirty="0" err="1" smtClean="0">
                <a:solidFill>
                  <a:schemeClr val="folHlink"/>
                </a:solidFill>
                <a:latin typeface="Times New Roman" pitchFamily="18" charset="0"/>
              </a:rPr>
              <a:t>figure</a:t>
            </a:r>
            <a:r>
              <a:rPr lang="ru-RU" sz="2600" b="1" dirty="0" smtClean="0">
                <a:solidFill>
                  <a:schemeClr val="folHlink"/>
                </a:solidFill>
                <a:latin typeface="Times New Roman" pitchFamily="18" charset="0"/>
              </a:rPr>
              <a:t> </a:t>
            </a:r>
          </a:p>
          <a:p>
            <a:r>
              <a:rPr lang="ru-RU" sz="2600" b="1" dirty="0" err="1" smtClean="0">
                <a:solidFill>
                  <a:schemeClr val="folHlink"/>
                </a:solidFill>
                <a:latin typeface="Times New Roman" pitchFamily="18" charset="0"/>
              </a:rPr>
              <a:t>liste</a:t>
            </a:r>
            <a:r>
              <a:rPr lang="ru-RU" sz="2600" b="1" dirty="0" smtClean="0">
                <a:solidFill>
                  <a:schemeClr val="folHlink"/>
                </a:solidFill>
                <a:latin typeface="Times New Roman" pitchFamily="18" charset="0"/>
              </a:rPr>
              <a:t> </a:t>
            </a:r>
          </a:p>
          <a:p>
            <a:r>
              <a:rPr lang="ru-RU" sz="2600" b="1" dirty="0" err="1" smtClean="0">
                <a:solidFill>
                  <a:schemeClr val="folHlink"/>
                </a:solidFill>
                <a:latin typeface="Times New Roman" pitchFamily="18" charset="0"/>
              </a:rPr>
              <a:t>magazine</a:t>
            </a:r>
            <a:r>
              <a:rPr lang="ru-RU" sz="2600" b="1" dirty="0" smtClean="0">
                <a:solidFill>
                  <a:schemeClr val="folHlink"/>
                </a:solidFill>
                <a:latin typeface="Times New Roman" pitchFamily="18" charset="0"/>
              </a:rPr>
              <a:t> 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жара (не каникулы) </a:t>
            </a:r>
          </a:p>
          <a:p>
            <a:r>
              <a:rPr lang="ru-RU" b="1" dirty="0" smtClean="0"/>
              <a:t>почта (не курьер)</a:t>
            </a:r>
          </a:p>
          <a:p>
            <a:r>
              <a:rPr lang="ru-RU" b="1" dirty="0" smtClean="0"/>
              <a:t> детектив, сыщик (не жанр романа "детектив") </a:t>
            </a:r>
          </a:p>
          <a:p>
            <a:r>
              <a:rPr lang="ru-RU" b="1" dirty="0" smtClean="0"/>
              <a:t>лицо (не фигура человека в смысле "комплекция") </a:t>
            </a:r>
          </a:p>
          <a:p>
            <a:r>
              <a:rPr lang="ru-RU" b="1" dirty="0" smtClean="0"/>
              <a:t>список (не лист) </a:t>
            </a:r>
          </a:p>
          <a:p>
            <a:r>
              <a:rPr lang="ru-RU" b="1" dirty="0" err="1" smtClean="0"/>
              <a:t>жуpнал</a:t>
            </a:r>
            <a:r>
              <a:rPr lang="ru-RU" b="1" dirty="0" smtClean="0"/>
              <a:t> (чаще всего иллюстрированный) (не магазин)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413" y="0"/>
            <a:ext cx="62484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Французский вокруг нас</a:t>
            </a:r>
            <a:endParaRPr lang="ru-RU" dirty="0"/>
          </a:p>
        </p:txBody>
      </p:sp>
      <p:pic>
        <p:nvPicPr>
          <p:cNvPr id="17411" name="Содержимое 3" descr="Рив Гош-магазин косметики и парфюмери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764704"/>
            <a:ext cx="3176587" cy="863600"/>
          </a:xfrm>
        </p:spPr>
      </p:pic>
      <p:pic>
        <p:nvPicPr>
          <p:cNvPr id="17412" name="Рисунок 4" descr="Л`этуаль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924944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5" descr="Иль де Боте-магазин косметики и парфюмерии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2852936"/>
            <a:ext cx="23812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Рисунок 6" descr="Круассан Пари-Париж-кондитерская,кафе.jpe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4437112"/>
            <a:ext cx="180022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Рисунок 7" descr="Бель постель-магазин белья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675" y="2636838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Рисунок 8" descr="rendez-vos-обувной магазин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1960" y="2204864"/>
            <a:ext cx="22764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Рисунок 9" descr="style de france-магазин женской одежды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528" y="1772816"/>
            <a:ext cx="284797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Рисунок 10" descr="parisienne-духи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96075" y="908720"/>
            <a:ext cx="2447925" cy="278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9" name="Рисунок 11" descr="J`adore-духи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82693" y="4221088"/>
            <a:ext cx="1561307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0" name="Рисунок 12" descr="Merci-конфеты.jp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0825" y="4797425"/>
            <a:ext cx="2144713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1" name="Рисунок 13" descr="brioche-булочная,пекарня.jpg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268538" y="5157788"/>
            <a:ext cx="1905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2" name="Рисунок 14" descr="Bonjour-печенье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563888" y="908720"/>
            <a:ext cx="2160588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23" name="Рисунок 16" descr="la fleur-ресторан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95936" y="5445224"/>
            <a:ext cx="1872208" cy="1277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ompanyname.gif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3131840" y="4221088"/>
            <a:ext cx="2016224" cy="11764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Французский вокруг нас</a:t>
            </a:r>
            <a:endParaRPr lang="ru-RU" dirty="0"/>
          </a:p>
        </p:txBody>
      </p:sp>
      <p:pic>
        <p:nvPicPr>
          <p:cNvPr id="4" name="Содержимое 3" descr="Рив Гош-магазин косметики и парфюмери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771800" cy="753929"/>
          </a:xfrm>
        </p:spPr>
      </p:pic>
      <p:pic>
        <p:nvPicPr>
          <p:cNvPr id="5" name="Рисунок 4" descr="Л`этуал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1196752"/>
            <a:ext cx="1905000" cy="1905000"/>
          </a:xfrm>
          <a:prstGeom prst="rect">
            <a:avLst/>
          </a:prstGeom>
        </p:spPr>
      </p:pic>
      <p:pic>
        <p:nvPicPr>
          <p:cNvPr id="6" name="Рисунок 5" descr="Иль де Боте-магазин косметики и парфюмери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276872"/>
            <a:ext cx="2381250" cy="1905000"/>
          </a:xfrm>
          <a:prstGeom prst="rect">
            <a:avLst/>
          </a:prstGeom>
        </p:spPr>
      </p:pic>
      <p:pic>
        <p:nvPicPr>
          <p:cNvPr id="7" name="Рисунок 6" descr="Круассан Пари-Париж-кондитерская,кафе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48264" y="4365104"/>
            <a:ext cx="1800200" cy="1755196"/>
          </a:xfrm>
          <a:prstGeom prst="rect">
            <a:avLst/>
          </a:prstGeom>
        </p:spPr>
      </p:pic>
      <p:pic>
        <p:nvPicPr>
          <p:cNvPr id="8" name="Рисунок 7" descr="Бель постель-магазин белья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619500" y="2476500"/>
            <a:ext cx="1905000" cy="1905000"/>
          </a:xfrm>
          <a:prstGeom prst="rect">
            <a:avLst/>
          </a:prstGeom>
        </p:spPr>
      </p:pic>
      <p:pic>
        <p:nvPicPr>
          <p:cNvPr id="9" name="Рисунок 8" descr="rendez-vos-обувной магазин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627784" y="5733256"/>
            <a:ext cx="2276475" cy="714375"/>
          </a:xfrm>
          <a:prstGeom prst="rect">
            <a:avLst/>
          </a:prstGeom>
        </p:spPr>
      </p:pic>
      <p:pic>
        <p:nvPicPr>
          <p:cNvPr id="10" name="Рисунок 9" descr="style de france-магазин женской одежды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51520" y="1124744"/>
            <a:ext cx="2847975" cy="981075"/>
          </a:xfrm>
          <a:prstGeom prst="rect">
            <a:avLst/>
          </a:prstGeom>
        </p:spPr>
      </p:pic>
      <p:pic>
        <p:nvPicPr>
          <p:cNvPr id="11" name="Рисунок 10" descr="parisienne-духи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707904" y="1700808"/>
            <a:ext cx="2698254" cy="3066198"/>
          </a:xfrm>
          <a:prstGeom prst="rect">
            <a:avLst/>
          </a:prstGeom>
        </p:spPr>
      </p:pic>
      <p:pic>
        <p:nvPicPr>
          <p:cNvPr id="12" name="Рисунок 11" descr="J`adore-духи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6876256" y="2276872"/>
            <a:ext cx="1932303" cy="2763193"/>
          </a:xfrm>
          <a:prstGeom prst="rect">
            <a:avLst/>
          </a:prstGeom>
        </p:spPr>
      </p:pic>
      <p:pic>
        <p:nvPicPr>
          <p:cNvPr id="13" name="Рисунок 12" descr="Merci-конфеты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23528" y="4509120"/>
            <a:ext cx="2144809" cy="1728192"/>
          </a:xfrm>
          <a:prstGeom prst="rect">
            <a:avLst/>
          </a:prstGeom>
        </p:spPr>
      </p:pic>
      <p:pic>
        <p:nvPicPr>
          <p:cNvPr id="14" name="Рисунок 13" descr="brioche-булочная,пекарня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2843808" y="4077072"/>
            <a:ext cx="1905000" cy="1285875"/>
          </a:xfrm>
          <a:prstGeom prst="rect">
            <a:avLst/>
          </a:prstGeom>
        </p:spPr>
      </p:pic>
      <p:pic>
        <p:nvPicPr>
          <p:cNvPr id="15" name="Рисунок 14" descr="Bonjour-печенье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3635896" y="1052736"/>
            <a:ext cx="1882281" cy="1303701"/>
          </a:xfrm>
          <a:prstGeom prst="rect">
            <a:avLst/>
          </a:prstGeom>
        </p:spPr>
      </p:pic>
      <p:pic>
        <p:nvPicPr>
          <p:cNvPr id="17" name="Рисунок 16" descr="la fleur-ресторан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716016" y="4365104"/>
            <a:ext cx="2038350" cy="1390650"/>
          </a:xfrm>
          <a:prstGeom prst="rect">
            <a:avLst/>
          </a:prstGeom>
        </p:spPr>
      </p:pic>
      <p:pic>
        <p:nvPicPr>
          <p:cNvPr id="16" name="Рисунок 15" descr="companyname.gif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4932040" y="5589241"/>
            <a:ext cx="2016224" cy="11764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А</a:t>
            </a:r>
            <a:r>
              <a:rPr lang="ru-RU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кадемик 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Л.В.Щерба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332656"/>
            <a:ext cx="59046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«Для тех, кто изучает иностранный язык, одной из основных задач является сравнительное изучение структуры или строя различных языков».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39752" y="465313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sz="2000" dirty="0" smtClean="0"/>
          </a:p>
          <a:p>
            <a:pPr>
              <a:buNone/>
            </a:pPr>
            <a:r>
              <a:rPr lang="ru-RU" dirty="0" smtClean="0"/>
              <a:t> «Когда мы хотим передать свою мысль самым точным образом, мы часто бываем очень довольны, что можем употребить иностранное слово, которое точно соответствует тому, что мы хотим сказать».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836712"/>
            <a:ext cx="6248400" cy="534888"/>
          </a:xfrm>
        </p:spPr>
        <p:txBody>
          <a:bodyPr>
            <a:normAutofit fontScale="90000"/>
          </a:bodyPr>
          <a:lstStyle/>
          <a:p>
            <a:r>
              <a:rPr lang="ru-RU" sz="2200" b="1" i="1" dirty="0" smtClean="0">
                <a:latin typeface="+mn-lt"/>
              </a:rPr>
              <a:t>He нужно открещиваться от иностранных слов,  не нужно ими и злоупотреблять.</a:t>
            </a:r>
            <a:r>
              <a:rPr lang="ru-RU" sz="2200" dirty="0" smtClean="0">
                <a:latin typeface="+mn-lt"/>
              </a:rPr>
              <a:t/>
            </a:r>
            <a:br>
              <a:rPr lang="ru-RU" sz="2200" dirty="0" smtClean="0">
                <a:latin typeface="+mn-lt"/>
              </a:rPr>
            </a:br>
            <a:r>
              <a:rPr lang="ru-RU" sz="2200" b="1" i="1" dirty="0" smtClean="0">
                <a:latin typeface="+mn-lt"/>
              </a:rPr>
              <a:t>                                                                                                                           Л. Н. Толстой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Мы можем сделать вывод, что французских слов в русском языке очень много и что, каждый человек употребляет ежедневно какое-то их количество.</a:t>
            </a:r>
            <a:r>
              <a:rPr lang="en-US" b="1" dirty="0" smtClean="0">
                <a:latin typeface="Times New Roman" pitchFamily="18" charset="0"/>
              </a:rPr>
              <a:t> </a:t>
            </a:r>
            <a:endParaRPr lang="ru-RU" b="1" dirty="0" smtClean="0">
              <a:latin typeface="Times New Roman" pitchFamily="18" charset="0"/>
            </a:endParaRPr>
          </a:p>
          <a:p>
            <a:pPr indent="-9525">
              <a:buNone/>
            </a:pPr>
            <a:r>
              <a:rPr lang="ru-RU" dirty="0" smtClean="0"/>
              <a:t>И на вопрос: «</a:t>
            </a:r>
            <a:r>
              <a:rPr lang="en-US" dirty="0" smtClean="0"/>
              <a:t>PARLEZ-VOUS FRANÇAIS?</a:t>
            </a:r>
            <a:r>
              <a:rPr lang="ru-RU" dirty="0" smtClean="0"/>
              <a:t>»</a:t>
            </a:r>
            <a:br>
              <a:rPr lang="ru-RU" dirty="0" smtClean="0"/>
            </a:br>
            <a:r>
              <a:rPr lang="ru-RU" dirty="0" smtClean="0"/>
              <a:t>А Вы говорите по-французски?, смело отвечайте: «</a:t>
            </a:r>
            <a:r>
              <a:rPr lang="en-US" dirty="0" err="1" smtClean="0"/>
              <a:t>Oui</a:t>
            </a:r>
            <a:r>
              <a:rPr lang="en-US" dirty="0" smtClean="0"/>
              <a:t>? Bien </a:t>
            </a:r>
            <a:r>
              <a:rPr lang="en-US" dirty="0" err="1" smtClean="0"/>
              <a:t>sûr</a:t>
            </a:r>
            <a:r>
              <a:rPr lang="en-US" dirty="0" smtClean="0"/>
              <a:t>!</a:t>
            </a:r>
            <a:r>
              <a:rPr lang="ru-RU" dirty="0" smtClean="0"/>
              <a:t>» Да, конечно!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А.С. Пушкин</a:t>
            </a:r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483768" y="692696"/>
            <a:ext cx="489654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Но панталоны, фрак, жилет,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Всех этих слов на русском нет,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вижу я , винюсь пред вами,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Что уж и так мой бедный слог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Пестреть гораздо меньше мог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Иноплеменными словами,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Хоть и заглядывал я встарь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Академический словарь.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28600"/>
            <a:ext cx="6635080" cy="1143000"/>
          </a:xfrm>
        </p:spPr>
        <p:txBody>
          <a:bodyPr/>
          <a:lstStyle/>
          <a:p>
            <a:pPr algn="l"/>
            <a:r>
              <a:rPr lang="ru-RU" dirty="0" smtClean="0"/>
              <a:t>Обоснование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95736" y="1772816"/>
            <a:ext cx="6248400" cy="482453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На протяжение веков происходит взаимопроникновение русского и французского языков.</a:t>
            </a:r>
          </a:p>
          <a:p>
            <a:r>
              <a:rPr lang="ru-RU" dirty="0" smtClean="0"/>
              <a:t>Французский язык – носитель художественных, эстетических ценностей.</a:t>
            </a:r>
          </a:p>
          <a:p>
            <a:r>
              <a:rPr lang="ru-RU" dirty="0" smtClean="0"/>
              <a:t>Французский язык – это язык поэзии и любви.</a:t>
            </a:r>
          </a:p>
          <a:p>
            <a:r>
              <a:rPr lang="ru-RU" dirty="0" smtClean="0"/>
              <a:t>Французский </a:t>
            </a:r>
            <a:r>
              <a:rPr lang="ru-RU" dirty="0" smtClean="0"/>
              <a:t> </a:t>
            </a:r>
            <a:r>
              <a:rPr lang="ru-RU" dirty="0" smtClean="0"/>
              <a:t>- язык изысканной вежливости, учтивости и обходительности.</a:t>
            </a:r>
          </a:p>
          <a:p>
            <a:r>
              <a:rPr lang="ru-RU" dirty="0" smtClean="0"/>
              <a:t>Французский </a:t>
            </a:r>
            <a:r>
              <a:rPr lang="ru-RU" dirty="0" smtClean="0"/>
              <a:t> </a:t>
            </a:r>
            <a:r>
              <a:rPr lang="ru-RU" dirty="0" smtClean="0"/>
              <a:t>- один из официальных языков ООН.</a:t>
            </a:r>
          </a:p>
          <a:p>
            <a:r>
              <a:rPr lang="ru-RU" dirty="0" smtClean="0"/>
              <a:t>Французский </a:t>
            </a:r>
            <a:r>
              <a:rPr lang="ru-RU" dirty="0" smtClean="0"/>
              <a:t> </a:t>
            </a:r>
            <a:r>
              <a:rPr lang="ru-RU" dirty="0" smtClean="0"/>
              <a:t>- рабочий язык многих международных организаций.</a:t>
            </a:r>
          </a:p>
          <a:p>
            <a:r>
              <a:rPr lang="ru-RU" dirty="0" smtClean="0"/>
              <a:t>Французский язык остается языком дипломатии и хорошо образованных людей. </a:t>
            </a:r>
          </a:p>
          <a:p>
            <a:r>
              <a:rPr lang="ru-RU" dirty="0" smtClean="0"/>
              <a:t>Французский </a:t>
            </a:r>
            <a:r>
              <a:rPr lang="ru-RU" dirty="0" smtClean="0"/>
              <a:t> </a:t>
            </a:r>
            <a:r>
              <a:rPr lang="ru-RU" dirty="0" smtClean="0"/>
              <a:t>-  язык мира высокой моды, элитного виноделия, изысканной гастрономии 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/>
              <a:t>ЦЕЛЬ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Пополнить лексический запас как родного языка, так и иностранного.</a:t>
            </a:r>
          </a:p>
          <a:p>
            <a:r>
              <a:rPr lang="ru-RU" dirty="0" smtClean="0"/>
              <a:t>Выяснить, как много французских слов нас окружает.</a:t>
            </a:r>
          </a:p>
          <a:p>
            <a:r>
              <a:rPr lang="ru-RU" dirty="0" smtClean="0"/>
              <a:t>Научиться искать необходимую информацию в различных источниках.</a:t>
            </a:r>
          </a:p>
          <a:p>
            <a:r>
              <a:rPr lang="ru-RU" dirty="0" smtClean="0"/>
              <a:t>Доказать, что каждый хоть немного говорит по-французски.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Задачи проекта и методы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Поиск заимствований из французского языка (работа со словарями иноязычных слов).</a:t>
            </a:r>
          </a:p>
          <a:p>
            <a:r>
              <a:rPr lang="ru-RU" dirty="0" smtClean="0"/>
              <a:t>Анализ слов аналогичных по звучанию, но отличных по значению (работа с русско-французскими и французско-русскими словарями).</a:t>
            </a:r>
          </a:p>
          <a:p>
            <a:r>
              <a:rPr lang="ru-RU" dirty="0" smtClean="0"/>
              <a:t>Наблюдение за проникновением французских слов в повседневную жизнь.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Французские слова в русском языке.</a:t>
            </a:r>
            <a:endParaRPr lang="ru-RU" dirty="0"/>
          </a:p>
        </p:txBody>
      </p:sp>
      <p:pic>
        <p:nvPicPr>
          <p:cNvPr id="5124" name="Picture 2" descr="C:\Documents and Settings\nik\Рабочий стол\В работе\Картинки\франц.bm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81563" y="2286000"/>
            <a:ext cx="3962073" cy="3840163"/>
          </a:xfrm>
        </p:spPr>
      </p:pic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0" y="1457400"/>
          <a:ext cx="9144000" cy="540060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165687"/>
                <a:gridCol w="6978313"/>
              </a:tblGrid>
              <a:tr h="8086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/>
                        <a:t>БЫТ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251" marR="63251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абажур, бюро</a:t>
                      </a:r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будуар, витраж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гарнитур, кабинет, </a:t>
                      </a:r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кушетка,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гардероб, люстра.</a:t>
                      </a:r>
                      <a:endParaRPr lang="ru-RU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251" marR="63251" marT="0" marB="0">
                    <a:solidFill>
                      <a:schemeClr val="accent4"/>
                    </a:solidFill>
                  </a:tcPr>
                </a:tc>
              </a:tr>
              <a:tr h="8086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/>
                        <a:t>ИСКУССТВО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251" marR="63251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актер, афиша, балет, жонглер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мотив, </a:t>
                      </a:r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режиссер,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новелла,</a:t>
                      </a:r>
                      <a:r>
                        <a:rPr lang="ru-RU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увертюра.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251" marR="63251" marT="0" marB="0">
                    <a:solidFill>
                      <a:schemeClr val="accent4"/>
                    </a:solidFill>
                  </a:tcPr>
                </a:tc>
              </a:tr>
              <a:tr h="8817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/>
                        <a:t>ВОЕННОЕ ДЕЛО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251" marR="63251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батальон, гарнизон, пистолет,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дуэль</a:t>
                      </a:r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кавалерия,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парад,  </a:t>
                      </a:r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артиллерия,  револьвер.</a:t>
                      </a:r>
                    </a:p>
                  </a:txBody>
                  <a:tcPr marL="63251" marR="63251" marT="0" marB="0">
                    <a:solidFill>
                      <a:schemeClr val="accent4"/>
                    </a:solidFill>
                  </a:tcPr>
                </a:tc>
              </a:tr>
              <a:tr h="12750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/>
                        <a:t>КУЛИНАРИЯ И ГАСТРОНОМИЯ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251" marR="63251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жюльен</a:t>
                      </a:r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рулет, </a:t>
                      </a:r>
                      <a:r>
                        <a:rPr lang="ru-RU" sz="20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круассан</a:t>
                      </a:r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суфле, канапе,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безе</a:t>
                      </a:r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зефир, эклер, фужер,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шеф (повар), пикантный</a:t>
                      </a:r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«Оливье», соус, кастрюля, бульон, винегрет, желе,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мармелад.</a:t>
                      </a:r>
                      <a:endParaRPr lang="ru-RU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251" marR="63251" marT="0" marB="0">
                    <a:solidFill>
                      <a:schemeClr val="accent4"/>
                    </a:solidFill>
                  </a:tcPr>
                </a:tc>
              </a:tr>
              <a:tr h="12166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/>
                        <a:t>МОДА, ОДЕЖДА, АКСЕССУАРЫ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251" marR="63251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пенсне, кашне,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ридикюль</a:t>
                      </a:r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жабо, </a:t>
                      </a:r>
                      <a:r>
                        <a:rPr lang="ru-RU" sz="20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прет-а-порте</a:t>
                      </a:r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от кутюр, гофре, плиссе, клеш, пальто, жакет,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манжеты</a:t>
                      </a:r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кринолин</a:t>
                      </a:r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парфюм</a:t>
                      </a:r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ботинок, </a:t>
                      </a:r>
                      <a:r>
                        <a:rPr lang="ru-RU" sz="2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вуаль,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жилет.</a:t>
                      </a:r>
                      <a:endParaRPr lang="ru-RU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251" marR="63251" marT="0" marB="0">
                    <a:solidFill>
                      <a:schemeClr val="accent4"/>
                    </a:solidFill>
                  </a:tcPr>
                </a:tc>
              </a:tr>
              <a:tr h="4099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ПОЛИТИКА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3251" marR="63251" marT="0" marB="0"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атташе, альянс, мэр, премьер,</a:t>
                      </a:r>
                      <a:r>
                        <a:rPr lang="ru-RU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регламент, афера,</a:t>
                      </a:r>
                      <a:r>
                        <a:rPr lang="ru-RU" sz="2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шантаж.</a:t>
                      </a:r>
                      <a:endParaRPr lang="ru-RU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251" marR="63251" marT="0" marB="0">
                    <a:solidFill>
                      <a:schemeClr val="accent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ПРЯМЫЕ ЗАИМСТВОВАНИЯ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Французский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23728" y="2852936"/>
            <a:ext cx="2971800" cy="3600400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</a:pPr>
            <a:r>
              <a:rPr lang="en-US" sz="2400" b="1" dirty="0" smtClean="0">
                <a:solidFill>
                  <a:schemeClr val="folHlink"/>
                </a:solidFill>
                <a:latin typeface="Times New Roman" pitchFamily="18" charset="0"/>
              </a:rPr>
              <a:t>Beau monde</a:t>
            </a:r>
            <a:endParaRPr lang="ru-RU" sz="2400" b="1" dirty="0" smtClean="0">
              <a:latin typeface="Times New Roman" pitchFamily="18" charset="0"/>
            </a:endParaRPr>
          </a:p>
          <a:p>
            <a:pPr marL="0" indent="0">
              <a:lnSpc>
                <a:spcPct val="120000"/>
              </a:lnSpc>
            </a:pPr>
            <a:r>
              <a:rPr lang="en-US" sz="2400" b="1" dirty="0" err="1" smtClean="0">
                <a:solidFill>
                  <a:schemeClr val="folHlink"/>
                </a:solidFill>
                <a:latin typeface="Times New Roman" pitchFamily="18" charset="0"/>
              </a:rPr>
              <a:t>Bis</a:t>
            </a:r>
            <a:endParaRPr lang="ru-RU" sz="2400" b="1" dirty="0" smtClean="0">
              <a:latin typeface="Times New Roman" pitchFamily="18" charset="0"/>
            </a:endParaRPr>
          </a:p>
          <a:p>
            <a:pPr marL="0" indent="0">
              <a:lnSpc>
                <a:spcPct val="120000"/>
              </a:lnSpc>
            </a:pPr>
            <a:r>
              <a:rPr lang="en-US" sz="2400" b="1" dirty="0" smtClean="0">
                <a:solidFill>
                  <a:schemeClr val="folHlink"/>
                </a:solidFill>
                <a:latin typeface="Times New Roman" pitchFamily="18" charset="0"/>
              </a:rPr>
              <a:t>Carte </a:t>
            </a:r>
            <a:r>
              <a:rPr lang="en-US" sz="2400" b="1" dirty="0" smtClean="0">
                <a:solidFill>
                  <a:schemeClr val="folHlink"/>
                </a:solidFill>
                <a:latin typeface="Times New Roman" pitchFamily="18" charset="0"/>
              </a:rPr>
              <a:t>blanche</a:t>
            </a:r>
            <a:endParaRPr lang="ru-RU" sz="2400" b="1" dirty="0" smtClean="0">
              <a:solidFill>
                <a:schemeClr val="folHlink"/>
              </a:solidFill>
              <a:latin typeface="Times New Roman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 marL="0" indent="0">
              <a:lnSpc>
                <a:spcPct val="120000"/>
              </a:lnSpc>
            </a:pPr>
            <a:r>
              <a:rPr lang="fr-FR" sz="2400" b="1" dirty="0" smtClean="0">
                <a:solidFill>
                  <a:schemeClr val="folHlink"/>
                </a:solidFill>
                <a:latin typeface="Times New Roman" pitchFamily="18" charset="0"/>
              </a:rPr>
              <a:t>Co</a:t>
            </a:r>
            <a:r>
              <a:rPr lang="en-US" sz="2400" b="1" dirty="0" err="1" smtClean="0">
                <a:solidFill>
                  <a:schemeClr val="folHlink"/>
                </a:solidFill>
                <a:latin typeface="Times New Roman" pitchFamily="18" charset="0"/>
              </a:rPr>
              <a:t>mme</a:t>
            </a:r>
            <a:r>
              <a:rPr lang="en-US" sz="2400" b="1" dirty="0" smtClean="0">
                <a:solidFill>
                  <a:schemeClr val="folHlink"/>
                </a:solidFill>
                <a:latin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folHlink"/>
                </a:solidFill>
                <a:latin typeface="Times New Roman" pitchFamily="18" charset="0"/>
              </a:rPr>
              <a:t>il</a:t>
            </a:r>
            <a:r>
              <a:rPr lang="en-US" sz="2400" b="1" dirty="0" smtClean="0">
                <a:solidFill>
                  <a:schemeClr val="folHlink"/>
                </a:solidFill>
                <a:latin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chemeClr val="folHlink"/>
                </a:solidFill>
                <a:latin typeface="Times New Roman" pitchFamily="18" charset="0"/>
              </a:rPr>
              <a:t>faut</a:t>
            </a:r>
            <a:endParaRPr lang="ru-RU" sz="2400" b="1" dirty="0" smtClean="0">
              <a:solidFill>
                <a:schemeClr val="folHlink"/>
              </a:solidFill>
              <a:latin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Русский 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499992" y="2852936"/>
            <a:ext cx="4392488" cy="3384376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ru-RU" sz="8000" b="1" dirty="0" smtClean="0">
                <a:solidFill>
                  <a:schemeClr val="folHlink"/>
                </a:solidFill>
                <a:latin typeface="Times New Roman" pitchFamily="18" charset="0"/>
              </a:rPr>
              <a:t>Бомонд - </a:t>
            </a:r>
            <a:r>
              <a:rPr lang="ru-RU" sz="8000" b="1" dirty="0" smtClean="0">
                <a:latin typeface="Times New Roman" pitchFamily="18" charset="0"/>
              </a:rPr>
              <a:t>высший свет, аристократия</a:t>
            </a:r>
            <a:r>
              <a:rPr lang="ru-RU" sz="8000" b="1" dirty="0" smtClean="0">
                <a:solidFill>
                  <a:schemeClr val="folHlink"/>
                </a:solidFill>
                <a:latin typeface="Times New Roman" pitchFamily="18" charset="0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ru-RU" sz="9600" b="1" dirty="0" smtClean="0">
                <a:solidFill>
                  <a:schemeClr val="folHlink"/>
                </a:solidFill>
                <a:latin typeface="Times New Roman" pitchFamily="18" charset="0"/>
              </a:rPr>
              <a:t>Бис  - на бис, </a:t>
            </a:r>
            <a:r>
              <a:rPr lang="ru-RU" sz="9600" b="1" dirty="0" smtClean="0">
                <a:latin typeface="Times New Roman" pitchFamily="18" charset="0"/>
              </a:rPr>
              <a:t>дважды.</a:t>
            </a:r>
          </a:p>
          <a:p>
            <a:pPr>
              <a:lnSpc>
                <a:spcPct val="120000"/>
              </a:lnSpc>
            </a:pPr>
            <a:r>
              <a:rPr lang="ru-RU" sz="9600" b="1" dirty="0" smtClean="0">
                <a:solidFill>
                  <a:schemeClr val="folHlink"/>
                </a:solidFill>
                <a:latin typeface="Times New Roman" pitchFamily="18" charset="0"/>
              </a:rPr>
              <a:t>Карт </a:t>
            </a:r>
            <a:r>
              <a:rPr lang="ru-RU" sz="9600" b="1" dirty="0" err="1" smtClean="0">
                <a:solidFill>
                  <a:schemeClr val="folHlink"/>
                </a:solidFill>
                <a:latin typeface="Times New Roman" pitchFamily="18" charset="0"/>
              </a:rPr>
              <a:t>бланш</a:t>
            </a:r>
            <a:r>
              <a:rPr lang="en-US" sz="9600" b="1" dirty="0" smtClean="0">
                <a:latin typeface="Times New Roman" pitchFamily="18" charset="0"/>
              </a:rPr>
              <a:t> </a:t>
            </a:r>
            <a:r>
              <a:rPr lang="en-US" sz="8000" b="1" dirty="0" smtClean="0">
                <a:latin typeface="Times New Roman" pitchFamily="18" charset="0"/>
              </a:rPr>
              <a:t>–</a:t>
            </a:r>
            <a:r>
              <a:rPr lang="ru-RU" sz="8000" b="1" dirty="0" smtClean="0">
                <a:latin typeface="Times New Roman" pitchFamily="18" charset="0"/>
              </a:rPr>
              <a:t> чистый подписанный бланк, дающий неограниченные полномочия, полную свободу действий.</a:t>
            </a:r>
          </a:p>
          <a:p>
            <a:pPr>
              <a:lnSpc>
                <a:spcPct val="120000"/>
              </a:lnSpc>
            </a:pPr>
            <a:r>
              <a:rPr lang="ru-RU" sz="8000" b="1" dirty="0" smtClean="0">
                <a:solidFill>
                  <a:schemeClr val="folHlink"/>
                </a:solidFill>
                <a:latin typeface="Times New Roman" pitchFamily="18" charset="0"/>
              </a:rPr>
              <a:t>Комильфо</a:t>
            </a:r>
            <a:r>
              <a:rPr lang="ru-RU" sz="8000" b="1" dirty="0" smtClean="0">
                <a:latin typeface="Times New Roman" pitchFamily="18" charset="0"/>
              </a:rPr>
              <a:t> - приличный, соответствующий правилам светского приличия.</a:t>
            </a:r>
          </a:p>
          <a:p>
            <a:endParaRPr lang="ru-RU" sz="1400" dirty="0" smtClean="0">
              <a:latin typeface="Times New Roman" pitchFamily="18" charset="0"/>
            </a:endParaRPr>
          </a:p>
          <a:p>
            <a:endParaRPr lang="ru-RU" sz="1700" dirty="0" smtClean="0">
              <a:solidFill>
                <a:schemeClr val="folHlink"/>
              </a:solidFill>
              <a:latin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ПРЯМЫЕ ЗАИМСТВОВАНИЯ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1979712" y="2276872"/>
            <a:ext cx="3168352" cy="3827463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</a:pPr>
            <a:r>
              <a:rPr lang="en-US" sz="3200" dirty="0" smtClean="0">
                <a:solidFill>
                  <a:schemeClr val="folHlink"/>
                </a:solidFill>
                <a:latin typeface="Times New Roman" pitchFamily="18" charset="0"/>
              </a:rPr>
              <a:t>Force </a:t>
            </a:r>
            <a:r>
              <a:rPr lang="en-US" sz="3200" dirty="0" err="1" smtClean="0">
                <a:solidFill>
                  <a:schemeClr val="folHlink"/>
                </a:solidFill>
                <a:latin typeface="Times New Roman" pitchFamily="18" charset="0"/>
              </a:rPr>
              <a:t>majeur</a:t>
            </a:r>
            <a:endParaRPr lang="ru-RU" sz="3200" dirty="0" smtClean="0">
              <a:solidFill>
                <a:schemeClr val="folHlink"/>
              </a:solidFill>
              <a:latin typeface="Times New Roman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ru-RU" sz="3200" dirty="0" smtClean="0">
              <a:solidFill>
                <a:schemeClr val="folHlink"/>
              </a:solidFill>
              <a:latin typeface="Times New Roman" pitchFamily="18" charset="0"/>
            </a:endParaRPr>
          </a:p>
          <a:p>
            <a:pPr marL="0" indent="0">
              <a:lnSpc>
                <a:spcPct val="120000"/>
              </a:lnSpc>
            </a:pPr>
            <a:r>
              <a:rPr lang="en-US" sz="3200" dirty="0" smtClean="0">
                <a:solidFill>
                  <a:schemeClr val="folHlink"/>
                </a:solidFill>
              </a:rPr>
              <a:t>Id</a:t>
            </a:r>
            <a:r>
              <a:rPr lang="en-US" sz="3200" dirty="0" smtClean="0">
                <a:solidFill>
                  <a:schemeClr val="folHlink"/>
                </a:solidFill>
                <a:cs typeface="Times New Roman" pitchFamily="18" charset="0"/>
              </a:rPr>
              <a:t>ée fixe</a:t>
            </a:r>
            <a:endParaRPr lang="ru-RU" sz="3200" dirty="0" smtClean="0">
              <a:solidFill>
                <a:schemeClr val="folHlink"/>
              </a:solidFill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buNone/>
            </a:pPr>
            <a:endParaRPr lang="ru-RU" sz="3200" dirty="0" smtClean="0">
              <a:solidFill>
                <a:schemeClr val="folHlink"/>
              </a:solidFill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</a:pPr>
            <a:r>
              <a:rPr lang="en-US" sz="3200" dirty="0" err="1" smtClean="0">
                <a:solidFill>
                  <a:schemeClr val="folHlink"/>
                </a:solidFill>
                <a:cs typeface="Times New Roman" pitchFamily="18" charset="0"/>
              </a:rPr>
              <a:t>Mauvais</a:t>
            </a:r>
            <a:r>
              <a:rPr lang="en-US" sz="3200" dirty="0" smtClean="0">
                <a:solidFill>
                  <a:schemeClr val="folHlink"/>
                </a:solidFill>
                <a:cs typeface="Times New Roman" pitchFamily="18" charset="0"/>
              </a:rPr>
              <a:t> ton</a:t>
            </a:r>
            <a:endParaRPr lang="ru-RU" sz="3200" dirty="0" smtClean="0">
              <a:latin typeface="Times New Roman" pitchFamily="18" charset="0"/>
            </a:endParaRPr>
          </a:p>
          <a:p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5220072" y="2348880"/>
            <a:ext cx="3744416" cy="392129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ru-RU" sz="2000" b="1" dirty="0" smtClean="0">
                <a:solidFill>
                  <a:schemeClr val="folHlink"/>
                </a:solidFill>
                <a:latin typeface="Times New Roman" pitchFamily="18" charset="0"/>
              </a:rPr>
              <a:t>Форс- мажор</a:t>
            </a:r>
            <a:r>
              <a:rPr lang="ru-RU" sz="2000" b="1" dirty="0" smtClean="0">
                <a:latin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</a:rPr>
              <a:t>– событие, чрезвычайное обстоятельство, которое не может быть предусмотрено, </a:t>
            </a:r>
            <a:r>
              <a:rPr lang="ru-RU" b="1" dirty="0" smtClean="0">
                <a:latin typeface="Times New Roman" pitchFamily="18" charset="0"/>
              </a:rPr>
              <a:t>предотвращено.</a:t>
            </a:r>
            <a:endParaRPr lang="ru-RU" b="1" dirty="0" smtClean="0">
              <a:latin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400" b="1" dirty="0" err="1" smtClean="0">
                <a:solidFill>
                  <a:schemeClr val="folHlink"/>
                </a:solidFill>
                <a:latin typeface="Times New Roman" pitchFamily="18" charset="0"/>
              </a:rPr>
              <a:t>Идэ</a:t>
            </a:r>
            <a:r>
              <a:rPr lang="ru-RU" sz="2400" b="1" dirty="0" smtClean="0">
                <a:solidFill>
                  <a:schemeClr val="folHlink"/>
                </a:solidFill>
                <a:latin typeface="Times New Roman" pitchFamily="18" charset="0"/>
              </a:rPr>
              <a:t> фикс</a:t>
            </a:r>
            <a:r>
              <a:rPr lang="ru-RU" sz="2400" b="1" dirty="0" smtClean="0"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</a:rPr>
              <a:t>-навязчивая мысль</a:t>
            </a:r>
            <a:r>
              <a:rPr lang="ru-RU" sz="2400" b="1" dirty="0" smtClean="0">
                <a:latin typeface="Times New Roman" pitchFamily="18" charset="0"/>
              </a:rPr>
              <a:t>.</a:t>
            </a:r>
          </a:p>
          <a:p>
            <a:pPr>
              <a:lnSpc>
                <a:spcPct val="120000"/>
              </a:lnSpc>
              <a:buNone/>
            </a:pPr>
            <a:endParaRPr lang="ru-RU" b="1" dirty="0" smtClean="0">
              <a:latin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400" b="1" dirty="0" err="1" smtClean="0">
                <a:solidFill>
                  <a:schemeClr val="folHlink"/>
                </a:solidFill>
                <a:latin typeface="Times New Roman" pitchFamily="18" charset="0"/>
              </a:rPr>
              <a:t>Мовэ</a:t>
            </a:r>
            <a:r>
              <a:rPr lang="ru-RU" sz="2400" b="1" dirty="0" smtClean="0">
                <a:solidFill>
                  <a:schemeClr val="folHlink"/>
                </a:solidFill>
                <a:latin typeface="Times New Roman" pitchFamily="18" charset="0"/>
              </a:rPr>
              <a:t> тон </a:t>
            </a:r>
            <a:r>
              <a:rPr lang="ru-RU" sz="2400" b="1" dirty="0" smtClean="0">
                <a:cs typeface="Times New Roman" pitchFamily="18" charset="0"/>
              </a:rPr>
              <a:t>- </a:t>
            </a:r>
            <a:r>
              <a:rPr lang="ru-RU" sz="2400" b="1" dirty="0" smtClean="0">
                <a:latin typeface="Times New Roman" pitchFamily="18" charset="0"/>
              </a:rPr>
              <a:t>дурной тон невоспитанность.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Полностью усвоенные заимствования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411760" y="2276872"/>
            <a:ext cx="2971800" cy="639762"/>
          </a:xfrm>
        </p:spPr>
        <p:txBody>
          <a:bodyPr/>
          <a:lstStyle/>
          <a:p>
            <a:r>
              <a:rPr lang="ru-RU" dirty="0" smtClean="0"/>
              <a:t>Французский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123728" y="2780928"/>
            <a:ext cx="3600400" cy="3312368"/>
          </a:xfrm>
        </p:spPr>
        <p:txBody>
          <a:bodyPr>
            <a:normAutofit/>
          </a:bodyPr>
          <a:lstStyle/>
          <a:p>
            <a:r>
              <a:rPr lang="en-US" sz="2300" b="1" dirty="0" smtClean="0">
                <a:solidFill>
                  <a:schemeClr val="folHlink"/>
                </a:solidFill>
                <a:latin typeface="Times New Roman" pitchFamily="18" charset="0"/>
              </a:rPr>
              <a:t>B</a:t>
            </a:r>
            <a:r>
              <a:rPr lang="ru-RU" sz="2300" b="1" dirty="0" err="1" smtClean="0">
                <a:solidFill>
                  <a:schemeClr val="folHlink"/>
                </a:solidFill>
                <a:latin typeface="Times New Roman" pitchFamily="18" charset="0"/>
              </a:rPr>
              <a:t>araque</a:t>
            </a:r>
            <a:r>
              <a:rPr lang="ru-RU" dirty="0" smtClean="0">
                <a:latin typeface="Times New Roman" pitchFamily="18" charset="0"/>
              </a:rPr>
              <a:t> </a:t>
            </a:r>
            <a:r>
              <a:rPr lang="ru-RU" dirty="0" smtClean="0"/>
              <a:t> </a:t>
            </a:r>
            <a:r>
              <a:rPr lang="en-US" sz="1900" dirty="0" smtClean="0"/>
              <a:t>(</a:t>
            </a:r>
            <a:r>
              <a:rPr lang="ru-RU" sz="1900" dirty="0" smtClean="0"/>
              <a:t>временная деревянная казарма</a:t>
            </a:r>
            <a:r>
              <a:rPr lang="en-US" sz="1900" dirty="0" smtClean="0"/>
              <a:t>)</a:t>
            </a:r>
            <a:endParaRPr lang="ru-RU" sz="1900" dirty="0" smtClean="0"/>
          </a:p>
          <a:p>
            <a:r>
              <a:rPr lang="en-US" sz="2300" b="1" dirty="0" smtClean="0">
                <a:solidFill>
                  <a:schemeClr val="folHlink"/>
                </a:solidFill>
                <a:latin typeface="Times New Roman" pitchFamily="18" charset="0"/>
              </a:rPr>
              <a:t>B</a:t>
            </a:r>
            <a:r>
              <a:rPr lang="ru-RU" sz="2300" b="1" dirty="0" err="1" smtClean="0">
                <a:solidFill>
                  <a:schemeClr val="folHlink"/>
                </a:solidFill>
                <a:latin typeface="Times New Roman" pitchFamily="18" charset="0"/>
              </a:rPr>
              <a:t>ouillon</a:t>
            </a:r>
            <a:r>
              <a:rPr lang="ru-RU" dirty="0" smtClean="0">
                <a:solidFill>
                  <a:schemeClr val="folHlink"/>
                </a:solidFill>
                <a:latin typeface="Times New Roman" pitchFamily="18" charset="0"/>
              </a:rPr>
              <a:t> </a:t>
            </a:r>
            <a:r>
              <a:rPr lang="en-US" dirty="0" smtClean="0"/>
              <a:t>(</a:t>
            </a:r>
            <a:r>
              <a:rPr lang="ru-RU" sz="1900" dirty="0" smtClean="0"/>
              <a:t>отвар</a:t>
            </a:r>
            <a:r>
              <a:rPr lang="en-US" dirty="0" smtClean="0"/>
              <a:t>)</a:t>
            </a:r>
            <a:endParaRPr lang="ru-RU" dirty="0" smtClean="0"/>
          </a:p>
          <a:p>
            <a:r>
              <a:rPr lang="ru-RU" sz="2300" b="1" dirty="0" smtClean="0">
                <a:solidFill>
                  <a:schemeClr val="folHlink"/>
                </a:solidFill>
                <a:latin typeface="Times New Roman" pitchFamily="18" charset="0"/>
              </a:rPr>
              <a:t>С</a:t>
            </a:r>
            <a:r>
              <a:rPr lang="en-US" sz="2300" b="1" dirty="0" err="1" smtClean="0">
                <a:solidFill>
                  <a:schemeClr val="folHlink"/>
                </a:solidFill>
                <a:latin typeface="Times New Roman" pitchFamily="18" charset="0"/>
              </a:rPr>
              <a:t>ôtelette</a:t>
            </a:r>
            <a:r>
              <a:rPr lang="en-US" dirty="0" smtClean="0"/>
              <a:t> (</a:t>
            </a:r>
            <a:r>
              <a:rPr lang="ru-RU" sz="1900" dirty="0" smtClean="0"/>
              <a:t>отбивная</a:t>
            </a:r>
            <a:r>
              <a:rPr lang="ru-RU" dirty="0" smtClean="0"/>
              <a:t>)</a:t>
            </a:r>
          </a:p>
          <a:p>
            <a:pPr marL="0">
              <a:lnSpc>
                <a:spcPct val="120000"/>
              </a:lnSpc>
            </a:pPr>
            <a:r>
              <a:rPr lang="en-US" sz="2300" b="1" dirty="0" smtClean="0">
                <a:solidFill>
                  <a:schemeClr val="folHlink"/>
                </a:solidFill>
                <a:latin typeface="Times New Roman" pitchFamily="18" charset="0"/>
              </a:rPr>
              <a:t>E</a:t>
            </a:r>
            <a:r>
              <a:rPr lang="ru-RU" sz="2300" b="1" dirty="0" err="1" smtClean="0">
                <a:solidFill>
                  <a:schemeClr val="folHlink"/>
                </a:solidFill>
                <a:latin typeface="Times New Roman" pitchFamily="18" charset="0"/>
              </a:rPr>
              <a:t>au</a:t>
            </a:r>
            <a:r>
              <a:rPr lang="ru-RU" sz="2300" b="1" dirty="0" smtClean="0">
                <a:solidFill>
                  <a:schemeClr val="folHlink"/>
                </a:solidFill>
                <a:latin typeface="Times New Roman" pitchFamily="18" charset="0"/>
              </a:rPr>
              <a:t> </a:t>
            </a:r>
            <a:r>
              <a:rPr lang="ru-RU" sz="2300" b="1" dirty="0" err="1" smtClean="0">
                <a:solidFill>
                  <a:schemeClr val="folHlink"/>
                </a:solidFill>
                <a:latin typeface="Times New Roman" pitchFamily="18" charset="0"/>
              </a:rPr>
              <a:t>de</a:t>
            </a:r>
            <a:r>
              <a:rPr lang="ru-RU" sz="2300" b="1" dirty="0" smtClean="0">
                <a:solidFill>
                  <a:schemeClr val="folHlink"/>
                </a:solidFill>
                <a:latin typeface="Times New Roman" pitchFamily="18" charset="0"/>
              </a:rPr>
              <a:t> </a:t>
            </a:r>
            <a:r>
              <a:rPr lang="ru-RU" sz="2300" b="1" dirty="0" err="1" smtClean="0">
                <a:solidFill>
                  <a:schemeClr val="folHlink"/>
                </a:solidFill>
                <a:latin typeface="Times New Roman" pitchFamily="18" charset="0"/>
              </a:rPr>
              <a:t>Cologne</a:t>
            </a:r>
            <a:r>
              <a:rPr lang="ru-RU" dirty="0" smtClean="0">
                <a:solidFill>
                  <a:schemeClr val="folHlink"/>
                </a:solidFill>
                <a:latin typeface="Times New Roman" pitchFamily="18" charset="0"/>
              </a:rPr>
              <a:t> </a:t>
            </a:r>
            <a:r>
              <a:rPr lang="en-US" dirty="0" smtClean="0"/>
              <a:t>(</a:t>
            </a:r>
            <a:r>
              <a:rPr lang="ru-RU" sz="1900" dirty="0" smtClean="0"/>
              <a:t>кёльнская вода</a:t>
            </a:r>
            <a:r>
              <a:rPr lang="en-US" sz="1900" dirty="0" smtClean="0"/>
              <a:t>)</a:t>
            </a:r>
            <a:endParaRPr lang="ru-RU" sz="1900" dirty="0" smtClean="0"/>
          </a:p>
          <a:p>
            <a:pPr marL="0">
              <a:lnSpc>
                <a:spcPct val="120000"/>
              </a:lnSpc>
            </a:pPr>
            <a:endParaRPr lang="ru-RU" dirty="0" smtClean="0">
              <a:solidFill>
                <a:schemeClr val="folHlink"/>
              </a:solidFill>
              <a:latin typeface="Times New Roman" pitchFamily="18" charset="0"/>
            </a:endParaRPr>
          </a:p>
          <a:p>
            <a:pPr marL="0">
              <a:lnSpc>
                <a:spcPct val="120000"/>
              </a:lnSpc>
            </a:pPr>
            <a:endParaRPr lang="en-US" dirty="0" smtClean="0">
              <a:solidFill>
                <a:schemeClr val="folHlink"/>
              </a:solidFill>
              <a:latin typeface="Times New Roman" pitchFamily="18" charset="0"/>
            </a:endParaRPr>
          </a:p>
          <a:p>
            <a:endParaRPr lang="ru-RU" dirty="0" smtClean="0">
              <a:solidFill>
                <a:schemeClr val="folHlink"/>
              </a:solidFill>
              <a:latin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652120" y="1988840"/>
            <a:ext cx="2971800" cy="639762"/>
          </a:xfrm>
        </p:spPr>
        <p:txBody>
          <a:bodyPr/>
          <a:lstStyle/>
          <a:p>
            <a:r>
              <a:rPr lang="ru-RU" dirty="0" smtClean="0"/>
              <a:t>Русский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940152" y="2708920"/>
            <a:ext cx="2736304" cy="3816424"/>
          </a:xfrm>
        </p:spPr>
        <p:txBody>
          <a:bodyPr>
            <a:normAutofit/>
          </a:bodyPr>
          <a:lstStyle/>
          <a:p>
            <a:r>
              <a:rPr lang="ru-RU" sz="2500" dirty="0" smtClean="0"/>
              <a:t> </a:t>
            </a:r>
            <a:r>
              <a:rPr lang="ru-RU" sz="3200" dirty="0" smtClean="0"/>
              <a:t>барак</a:t>
            </a:r>
            <a:endParaRPr lang="ru-RU" sz="3200" dirty="0" smtClean="0"/>
          </a:p>
          <a:p>
            <a:r>
              <a:rPr lang="ru-RU" sz="3200" dirty="0" smtClean="0"/>
              <a:t> бульон</a:t>
            </a:r>
            <a:r>
              <a:rPr lang="ru-RU" sz="3200" dirty="0" smtClean="0"/>
              <a:t> </a:t>
            </a:r>
          </a:p>
          <a:p>
            <a:r>
              <a:rPr lang="en-US" sz="3200" dirty="0" smtClean="0"/>
              <a:t> </a:t>
            </a:r>
            <a:r>
              <a:rPr lang="ru-RU" sz="3200" dirty="0" smtClean="0"/>
              <a:t>котлета</a:t>
            </a:r>
          </a:p>
          <a:p>
            <a:r>
              <a:rPr lang="ru-RU" sz="3200" dirty="0" smtClean="0"/>
              <a:t> одеколон</a:t>
            </a:r>
            <a:endParaRPr lang="ru-RU" sz="3200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_Mod_theme">
  <a:themeElements>
    <a:clrScheme name="Другая 8">
      <a:dk1>
        <a:sysClr val="windowText" lastClr="000000"/>
      </a:dk1>
      <a:lt1>
        <a:sysClr val="window" lastClr="FFFFFF"/>
      </a:lt1>
      <a:dk2>
        <a:srgbClr val="0070C0"/>
      </a:dk2>
      <a:lt2>
        <a:srgbClr val="0070C0"/>
      </a:lt2>
      <a:accent1>
        <a:srgbClr val="FF0000"/>
      </a:accent1>
      <a:accent2>
        <a:srgbClr val="FF0000"/>
      </a:accent2>
      <a:accent3>
        <a:srgbClr val="0070C0"/>
      </a:accent3>
      <a:accent4>
        <a:srgbClr val="FFFFFF"/>
      </a:accent4>
      <a:accent5>
        <a:srgbClr val="0070C0"/>
      </a:accent5>
      <a:accent6>
        <a:srgbClr val="005390"/>
      </a:accent6>
      <a:hlink>
        <a:srgbClr val="FFFFFF"/>
      </a:hlink>
      <a:folHlink>
        <a:srgbClr val="0070C0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Theme_Mod_theme</Template>
  <TotalTime>378</TotalTime>
  <Words>699</Words>
  <Application>Microsoft Office PowerPoint</Application>
  <PresentationFormat>Экран (4:3)</PresentationFormat>
  <Paragraphs>154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Theme_Mod_theme</vt:lpstr>
      <vt:lpstr>PARLEZ-VOUS FRANÇAIS? А Вы говорите  по-французски? </vt:lpstr>
      <vt:lpstr>А.С. Пушкин</vt:lpstr>
      <vt:lpstr>Обоснование проекта</vt:lpstr>
      <vt:lpstr>ЦЕЛЬ ПРОЕКТА</vt:lpstr>
      <vt:lpstr>Задачи проекта и методы исследования</vt:lpstr>
      <vt:lpstr>Французские слова в русском языке.</vt:lpstr>
      <vt:lpstr>ПРЯМЫЕ ЗАИМСТВОВАНИЯ</vt:lpstr>
      <vt:lpstr>ПРЯМЫЕ ЗАИМСТВОВАНИЯ</vt:lpstr>
      <vt:lpstr>Полностью усвоенные заимствования</vt:lpstr>
      <vt:lpstr>Полностью усвоенные заимствования</vt:lpstr>
      <vt:lpstr>Иностранные слова</vt:lpstr>
      <vt:lpstr>Иностранные слова</vt:lpstr>
      <vt:lpstr>Ложные друзья переводчика</vt:lpstr>
      <vt:lpstr>Ложные друзья переводчика</vt:lpstr>
      <vt:lpstr>Французский вокруг нас</vt:lpstr>
      <vt:lpstr>Французский вокруг нас</vt:lpstr>
      <vt:lpstr>Академик Л.В.Щерба </vt:lpstr>
      <vt:lpstr>He нужно открещиваться от иностранных слов,  не нужно ими и злоупотреблять.                                                                                                                            Л. Н. Толстой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PARLEZ-VOUS FRANÇAIS? А Вы говорите  по-французски?</dc:title>
  <dc:creator>Анжелика</dc:creator>
  <cp:lastModifiedBy>Анжелика</cp:lastModifiedBy>
  <cp:revision>36</cp:revision>
  <dcterms:created xsi:type="dcterms:W3CDTF">2012-04-03T13:06:01Z</dcterms:created>
  <dcterms:modified xsi:type="dcterms:W3CDTF">2012-04-20T12:40:09Z</dcterms:modified>
</cp:coreProperties>
</file>