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71" r:id="rId3"/>
    <p:sldId id="272" r:id="rId4"/>
    <p:sldId id="273" r:id="rId5"/>
    <p:sldId id="27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smtClean="0">
                <a:solidFill>
                  <a:srgbClr val="FF0000"/>
                </a:solidFill>
              </a:rPr>
              <a:t>Часть </a:t>
            </a:r>
            <a:r>
              <a:rPr lang="ru-RU" sz="5400" smtClean="0">
                <a:solidFill>
                  <a:srgbClr val="FF0000"/>
                </a:solidFill>
              </a:rPr>
              <a:t>2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107950" y="12255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Назовите первую часть фамилии генерал-фельдмаршала Кутузова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3859213" y="24796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Corbel" pitchFamily="34" charset="0"/>
              </a:rPr>
              <a:t>Драгуны, кирасиры, кавалергарды, уланы – что общего у этих родов войск?</a:t>
            </a:r>
          </a:p>
        </p:txBody>
      </p:sp>
      <p:sp>
        <p:nvSpPr>
          <p:cNvPr id="20484" name="Прямоугольник 5"/>
          <p:cNvSpPr>
            <a:spLocks noChangeArrowheads="1"/>
          </p:cNvSpPr>
          <p:nvPr/>
        </p:nvSpPr>
        <p:spPr bwMode="auto">
          <a:xfrm>
            <a:off x="107950" y="34401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Corbel" pitchFamily="34" charset="0"/>
              </a:rPr>
              <a:t>Как полностью звучит поговорка: «Пришел Кутузов …..»?</a:t>
            </a:r>
          </a:p>
        </p:txBody>
      </p:sp>
      <p:sp>
        <p:nvSpPr>
          <p:cNvPr id="18437" name="Прямоугольник 7"/>
          <p:cNvSpPr>
            <a:spLocks noChangeArrowheads="1"/>
          </p:cNvSpPr>
          <p:nvPr/>
        </p:nvSpPr>
        <p:spPr bwMode="auto">
          <a:xfrm>
            <a:off x="4859338" y="1508125"/>
            <a:ext cx="1312862" cy="36988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orbel" pitchFamily="34" charset="0"/>
              </a:rPr>
              <a:t>Голенищев</a:t>
            </a:r>
          </a:p>
        </p:txBody>
      </p:sp>
      <p:sp>
        <p:nvSpPr>
          <p:cNvPr id="18438" name="Прямоугольник 8"/>
          <p:cNvSpPr>
            <a:spLocks noChangeArrowheads="1"/>
          </p:cNvSpPr>
          <p:nvPr/>
        </p:nvSpPr>
        <p:spPr bwMode="auto">
          <a:xfrm>
            <a:off x="1042988" y="2617788"/>
            <a:ext cx="2147887" cy="3683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orbel" pitchFamily="34" charset="0"/>
              </a:rPr>
              <a:t> это конные войска</a:t>
            </a:r>
          </a:p>
        </p:txBody>
      </p:sp>
      <p:sp>
        <p:nvSpPr>
          <p:cNvPr id="18439" name="Прямоугольник 9"/>
          <p:cNvSpPr>
            <a:spLocks noChangeArrowheads="1"/>
          </p:cNvSpPr>
          <p:nvPr/>
        </p:nvSpPr>
        <p:spPr bwMode="auto">
          <a:xfrm>
            <a:off x="2035175" y="3775075"/>
            <a:ext cx="1893888" cy="3683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2D050"/>
                </a:solidFill>
                <a:latin typeface="Corbel" pitchFamily="34" charset="0"/>
              </a:rPr>
              <a:t>бить французов</a:t>
            </a:r>
            <a:r>
              <a:rPr lang="ru-RU">
                <a:latin typeface="Corbel" pitchFamily="34" charset="0"/>
              </a:rPr>
              <a:t>!</a:t>
            </a:r>
          </a:p>
        </p:txBody>
      </p:sp>
      <p:sp>
        <p:nvSpPr>
          <p:cNvPr id="20488" name="Прямоугольник 10"/>
          <p:cNvSpPr>
            <a:spLocks noChangeArrowheads="1"/>
          </p:cNvSpPr>
          <p:nvPr/>
        </p:nvSpPr>
        <p:spPr bwMode="auto">
          <a:xfrm>
            <a:off x="3059113" y="4505325"/>
            <a:ext cx="4616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Corbel" pitchFamily="34" charset="0"/>
              </a:rPr>
              <a:t> Кто по национальности был БАГРАТИОН? </a:t>
            </a:r>
          </a:p>
        </p:txBody>
      </p:sp>
      <p:sp>
        <p:nvSpPr>
          <p:cNvPr id="18441" name="Прямоугольник 11"/>
          <p:cNvSpPr>
            <a:spLocks noChangeArrowheads="1"/>
          </p:cNvSpPr>
          <p:nvPr/>
        </p:nvSpPr>
        <p:spPr bwMode="auto">
          <a:xfrm>
            <a:off x="1243013" y="4505325"/>
            <a:ext cx="1028700" cy="36988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2D050"/>
                </a:solidFill>
                <a:latin typeface="Corbel" pitchFamily="34" charset="0"/>
              </a:rPr>
              <a:t>(Грузин)</a:t>
            </a:r>
          </a:p>
        </p:txBody>
      </p:sp>
      <p:sp>
        <p:nvSpPr>
          <p:cNvPr id="20490" name="Прямоугольник 12"/>
          <p:cNvSpPr>
            <a:spLocks noChangeArrowheads="1"/>
          </p:cNvSpPr>
          <p:nvPr/>
        </p:nvSpPr>
        <p:spPr bwMode="auto">
          <a:xfrm>
            <a:off x="703263" y="5257800"/>
            <a:ext cx="2590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Corbel" pitchFamily="34" charset="0"/>
              </a:rPr>
              <a:t>Чем знаменит Фигнер? </a:t>
            </a:r>
          </a:p>
        </p:txBody>
      </p:sp>
      <p:sp>
        <p:nvSpPr>
          <p:cNvPr id="18443" name="Прямоугольник 13"/>
          <p:cNvSpPr>
            <a:spLocks noChangeArrowheads="1"/>
          </p:cNvSpPr>
          <p:nvPr/>
        </p:nvSpPr>
        <p:spPr bwMode="auto">
          <a:xfrm>
            <a:off x="3348038" y="5257800"/>
            <a:ext cx="4572000" cy="3683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 </a:t>
            </a:r>
            <a:r>
              <a:rPr lang="ru-RU" b="1">
                <a:solidFill>
                  <a:srgbClr val="00B050"/>
                </a:solidFill>
                <a:latin typeface="Corbel" pitchFamily="34" charset="0"/>
              </a:rPr>
              <a:t>(партизан, хотел  убить Наполеона)</a:t>
            </a:r>
          </a:p>
        </p:txBody>
      </p:sp>
      <p:sp>
        <p:nvSpPr>
          <p:cNvPr id="20492" name="Прямоугольник 14"/>
          <p:cNvSpPr>
            <a:spLocks noChangeArrowheads="1"/>
          </p:cNvSpPr>
          <p:nvPr/>
        </p:nvSpPr>
        <p:spPr bwMode="auto">
          <a:xfrm>
            <a:off x="484188" y="5949950"/>
            <a:ext cx="3959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Corbel" pitchFamily="34" charset="0"/>
              </a:rPr>
              <a:t>Поэт, гусар, герой войны 1812 года? </a:t>
            </a:r>
          </a:p>
        </p:txBody>
      </p:sp>
      <p:sp>
        <p:nvSpPr>
          <p:cNvPr id="18445" name="Прямоугольник 15"/>
          <p:cNvSpPr>
            <a:spLocks noChangeArrowheads="1"/>
          </p:cNvSpPr>
          <p:nvPr/>
        </p:nvSpPr>
        <p:spPr bwMode="auto">
          <a:xfrm>
            <a:off x="4500563" y="5962650"/>
            <a:ext cx="1912937" cy="36988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92D050"/>
                </a:solidFill>
                <a:latin typeface="Corbel" pitchFamily="34" charset="0"/>
              </a:rPr>
              <a:t>(Денис Давыдов)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0" y="44624"/>
            <a:ext cx="9144000" cy="769441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Конкурс капитанов ( разминка)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8" grpId="0" animBg="1"/>
      <p:bldP spid="18439" grpId="0" animBg="1"/>
      <p:bldP spid="18441" grpId="0" animBg="1"/>
      <p:bldP spid="18443" grpId="0" animBg="1"/>
      <p:bldP spid="184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142875" y="2143125"/>
            <a:ext cx="7824788" cy="4714875"/>
          </a:xfrm>
          <a:prstGeom prst="rect">
            <a:avLst/>
          </a:prstGeo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B050"/>
                </a:solidFill>
              </a:rPr>
              <a:t>2. По </a:t>
            </a:r>
            <a:r>
              <a:rPr lang="ru-RU" sz="1600" b="1" dirty="0">
                <a:solidFill>
                  <a:srgbClr val="00B050"/>
                </a:solidFill>
              </a:rPr>
              <a:t>свидетельству современников, в момент Бородинской битвы он с ледяным спокойствием оказывался в самых опасных местах, как будто намерено искал смерть. Под ним было убито 5 лощадей, рядом с ним погибли 2 его адъютанта. Кто это был? </a:t>
            </a:r>
          </a:p>
        </p:txBody>
      </p:sp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3714750" y="3286125"/>
            <a:ext cx="2219325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rbel" pitchFamily="34" charset="0"/>
              </a:rPr>
              <a:t>(Барклай-де-Толли)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/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28596" y="2143116"/>
            <a:ext cx="1554063" cy="220695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/>
            <a:ext uri="{AF507438-7753-43E0-B8FC-AC1667EBCBE1}"/>
          </a:extLst>
        </p:spPr>
      </p:pic>
      <p:sp>
        <p:nvSpPr>
          <p:cNvPr id="21509" name="Прямоугольник 4"/>
          <p:cNvSpPr>
            <a:spLocks noChangeArrowheads="1"/>
          </p:cNvSpPr>
          <p:nvPr/>
        </p:nvSpPr>
        <p:spPr bwMode="auto">
          <a:xfrm>
            <a:off x="500063" y="285750"/>
            <a:ext cx="494188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B050"/>
                </a:solidFill>
                <a:latin typeface="Corbel" pitchFamily="34" charset="0"/>
              </a:rPr>
              <a:t>1.Он дважды получил смертельные раны в голову, но выжил. Прожил после ранения еще 20 лет и свои главные военные подвиги совершил на склоне лет. Как его звали?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lum bright="-10000"/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flipH="1">
            <a:off x="7000892" y="214290"/>
            <a:ext cx="1575004" cy="22168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/>
            <a:ext uri="{AF507438-7753-43E0-B8FC-AC1667EBCBE1}"/>
          </a:extLst>
        </p:spPr>
      </p:pic>
      <p:sp>
        <p:nvSpPr>
          <p:cNvPr id="19463" name="Прямоугольник 5"/>
          <p:cNvSpPr>
            <a:spLocks noChangeArrowheads="1"/>
          </p:cNvSpPr>
          <p:nvPr/>
        </p:nvSpPr>
        <p:spPr bwMode="auto">
          <a:xfrm>
            <a:off x="285750" y="1428750"/>
            <a:ext cx="5327650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orbel" pitchFamily="34" charset="0"/>
              </a:rPr>
              <a:t>М. И. Голенищев-Кутузов, генерал-фельдмаршал </a:t>
            </a:r>
          </a:p>
        </p:txBody>
      </p:sp>
      <p:sp>
        <p:nvSpPr>
          <p:cNvPr id="21512" name="Прямоугольник 8"/>
          <p:cNvSpPr>
            <a:spLocks noChangeArrowheads="1"/>
          </p:cNvSpPr>
          <p:nvPr/>
        </p:nvSpPr>
        <p:spPr bwMode="auto">
          <a:xfrm>
            <a:off x="0" y="4076700"/>
            <a:ext cx="7072313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rbel" pitchFamily="34" charset="0"/>
            </a:endParaRPr>
          </a:p>
          <a:p>
            <a:r>
              <a:rPr lang="ru-RU" sz="1600" b="1">
                <a:solidFill>
                  <a:srgbClr val="00B050"/>
                </a:solidFill>
                <a:latin typeface="Corbel" pitchFamily="34" charset="0"/>
              </a:rPr>
              <a:t>3. “Я был рожден для рокового 1812 года”, — писал он в автобиографии .. “Звездный час” … настал в Отечественную войну 1812 года. Он предложил Багратиону проект партизанской войны. Проект был одобрен Кутузовым, и 25 августа, накануне Бородинской битвы, …Во главе отряда из пятидесяти гусар и восьмидесяти казаков направился в тыл врага. Успешные действия отряда .. послужили примером для создания других партизанских отрядов.</a:t>
            </a:r>
          </a:p>
        </p:txBody>
      </p:sp>
      <p:sp>
        <p:nvSpPr>
          <p:cNvPr id="19465" name="Прямоугольник 9"/>
          <p:cNvSpPr>
            <a:spLocks noChangeArrowheads="1"/>
          </p:cNvSpPr>
          <p:nvPr/>
        </p:nvSpPr>
        <p:spPr bwMode="auto">
          <a:xfrm>
            <a:off x="1050925" y="6237288"/>
            <a:ext cx="3395663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orbel" pitchFamily="34" charset="0"/>
              </a:rPr>
              <a:t>Д. В. Давыдов, генерал-майор 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lum bright="-10000"/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929454" y="4439074"/>
            <a:ext cx="1688604" cy="241892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/>
            <a:ext uri="{AF507438-7753-43E0-B8FC-AC1667EBCBE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3" grpId="0" animBg="1"/>
      <p:bldP spid="194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4294967295"/>
          </p:nvPr>
        </p:nvSpPr>
        <p:spPr>
          <a:xfrm>
            <a:off x="428625" y="357188"/>
            <a:ext cx="8501063" cy="6215062"/>
          </a:xfrm>
          <a:prstGeom prst="rect">
            <a:avLst/>
          </a:prstGeo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eaLnBrk="1" hangingPunct="1">
              <a:defRPr/>
            </a:pPr>
            <a:r>
              <a:rPr lang="ru-RU" sz="1600" b="1" smtClean="0">
                <a:solidFill>
                  <a:srgbClr val="00B050"/>
                </a:solidFill>
              </a:rPr>
              <a:t>1.Он был главным лицом, определяющим судьбу государства. В памяти потомков он остался, как человек просвещенный, искренне стремящийся к процветанию России. К началу Отечественной войны 1812 года он был верховным  главнокомандующим русской армии . Он получил    имя- Победитель. После смерти потомки дали ему еще одно высокое имя- Благословенный.</a:t>
            </a:r>
          </a:p>
          <a:p>
            <a:pPr marL="0" indent="0" eaLnBrk="1" hangingPunct="1">
              <a:buFont typeface="Arial" charset="0"/>
              <a:buAutoNum type="arabicPeriod"/>
              <a:defRPr/>
            </a:pPr>
            <a:endParaRPr lang="ru-RU" sz="1400" b="1" i="1" smtClean="0">
              <a:solidFill>
                <a:srgbClr val="00B050"/>
              </a:solidFill>
            </a:endParaRPr>
          </a:p>
          <a:p>
            <a:pPr marL="0" indent="0" eaLnBrk="1" hangingPunct="1">
              <a:buFont typeface="Arial" charset="0"/>
              <a:buAutoNum type="arabicPeriod"/>
              <a:defRPr/>
            </a:pPr>
            <a:endParaRPr lang="ru-RU" sz="1400" b="1" smtClean="0"/>
          </a:p>
          <a:p>
            <a:pPr marL="0" indent="0" eaLnBrk="1" hangingPunct="1">
              <a:defRPr/>
            </a:pPr>
            <a:r>
              <a:rPr lang="ru-RU" sz="1600" smtClean="0">
                <a:solidFill>
                  <a:srgbClr val="00B050"/>
                </a:solidFill>
              </a:rPr>
              <a:t>2. Блестящий полководец, необыкновенный умница, обаятельная личность. Для всей Европы- он герой номер один. Сделал стремительную военную карьеру. Это стремительное возвышение вскружило ему голову и заставило поверить в собственную гениальность, в предназначении управлять судьбами и государствами. Европейские государства падали к его ногам одно за другим</a:t>
            </a:r>
            <a:r>
              <a:rPr lang="ru-RU" sz="1600" smtClean="0"/>
              <a:t>. </a:t>
            </a:r>
          </a:p>
          <a:p>
            <a:pPr marL="0" indent="0" eaLnBrk="1" hangingPunct="1">
              <a:defRPr/>
            </a:pPr>
            <a:endParaRPr lang="ru-RU" sz="1600" b="1" i="1" smtClean="0">
              <a:solidFill>
                <a:srgbClr val="00B050"/>
              </a:solidFill>
            </a:endParaRPr>
          </a:p>
          <a:p>
            <a:pPr marL="0" indent="0" eaLnBrk="1" hangingPunct="1">
              <a:defRPr/>
            </a:pPr>
            <a:endParaRPr lang="ru-RU" sz="1600" b="1" i="1" smtClean="0">
              <a:solidFill>
                <a:srgbClr val="00B050"/>
              </a:solidFill>
            </a:endParaRPr>
          </a:p>
          <a:p>
            <a:pPr marL="0" indent="0" eaLnBrk="1" hangingPunct="1">
              <a:defRPr/>
            </a:pPr>
            <a:endParaRPr lang="ru-RU" sz="1600" b="1" i="1" smtClean="0">
              <a:solidFill>
                <a:srgbClr val="00B050"/>
              </a:solidFill>
            </a:endParaRPr>
          </a:p>
          <a:p>
            <a:pPr marL="0" indent="0" eaLnBrk="1" hangingPunct="1">
              <a:defRPr/>
            </a:pPr>
            <a:r>
              <a:rPr lang="ru-RU" sz="1600" b="1" i="1" smtClean="0">
                <a:solidFill>
                  <a:srgbClr val="00B050"/>
                </a:solidFill>
              </a:rPr>
              <a:t>3. Этот полководец лично повел своих солдат в атаку во время сражения. Его подвиг навеки остался в памяти благодарных потомков. В Бородинском сражении ему очень хотелось победить. Его армия во время сражения приняла главный удар. Тяжело раненого его увезли с поля боя. Его прах похоронен на Бородинском поле. </a:t>
            </a:r>
          </a:p>
          <a:p>
            <a:pPr marL="0" indent="0" eaLnBrk="1" hangingPunct="1">
              <a:defRPr/>
            </a:pPr>
            <a:endParaRPr lang="ru-RU" sz="1400" b="1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14813" y="1714500"/>
            <a:ext cx="1895475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( Александр 1 )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286250" y="6286500"/>
            <a:ext cx="1600200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( Багратион)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000500" y="4214813"/>
            <a:ext cx="1524000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( Наполеон)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306"/>
            <a:ext cx="1428750" cy="235267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7084725" y="4714884"/>
            <a:ext cx="1828792" cy="21431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7500958" y="214290"/>
            <a:ext cx="1417330" cy="22860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573463"/>
            <a:ext cx="4973637" cy="3284537"/>
          </a:xfrm>
          <a:prstGeom prst="rect">
            <a:avLst/>
          </a:prstGeom>
        </p:spPr>
      </p:pic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14313" y="2428875"/>
            <a:ext cx="89296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FF00"/>
                </a:solidFill>
                <a:latin typeface="Corbel" pitchFamily="34" charset="0"/>
              </a:rPr>
              <a:t>                                                    Как называется картина? </a:t>
            </a:r>
          </a:p>
          <a:p>
            <a:r>
              <a:rPr lang="ru-RU" sz="2000" b="1">
                <a:solidFill>
                  <a:srgbClr val="FFFF00"/>
                </a:solidFill>
                <a:latin typeface="Corbel" pitchFamily="34" charset="0"/>
              </a:rPr>
              <a:t>1. Военный совет 2. Военный совет в Филях. 3. Военный совет в Филях в 1812 году.</a:t>
            </a:r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4572000" y="5934075"/>
            <a:ext cx="4572000" cy="9239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Corbel" pitchFamily="34" charset="0"/>
              </a:rPr>
              <a:t>«Военный совет в Филях в 1812 году".  Написана в 1880 году (1879) художником А.Д. Кившенко. </a:t>
            </a:r>
          </a:p>
        </p:txBody>
      </p:sp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304800" y="333375"/>
            <a:ext cx="61928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Corbel" pitchFamily="34" charset="0"/>
              </a:rPr>
              <a:t>Какие события описывают эти строки?</a:t>
            </a:r>
          </a:p>
          <a:p>
            <a:r>
              <a:rPr lang="ru-RU" b="1">
                <a:solidFill>
                  <a:srgbClr val="FFFF00"/>
                </a:solidFill>
                <a:latin typeface="Corbel" pitchFamily="34" charset="0"/>
              </a:rPr>
              <a:t>Сентябрь. Вокруг мужицкого елового стола, на котором лежали карты, планы, карандаши, бумаги, собралось так много народа, что денщики принесли еще лавку и поставили у стола. На лавку эту сели пришедшие…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43625" y="1357313"/>
            <a:ext cx="1957388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</a:rPr>
              <a:t>Совет в Филях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 animBg="1"/>
      <p:bldP spid="20485" grpId="0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</TotalTime>
  <Words>517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Часть 2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Часть 1</dc:title>
  <dc:creator>92877</dc:creator>
  <cp:lastModifiedBy>92877</cp:lastModifiedBy>
  <cp:revision>3</cp:revision>
  <dcterms:created xsi:type="dcterms:W3CDTF">2013-02-06T11:44:05Z</dcterms:created>
  <dcterms:modified xsi:type="dcterms:W3CDTF">2013-02-06T11:59:05Z</dcterms:modified>
</cp:coreProperties>
</file>