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66" r:id="rId2"/>
    <p:sldId id="271" r:id="rId3"/>
    <p:sldId id="272" r:id="rId4"/>
    <p:sldId id="273" r:id="rId5"/>
    <p:sldId id="274" r:id="rId6"/>
    <p:sldId id="27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5A37F5-0A38-4B99-B2F3-F11A817F4C9C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9515B4-8DD9-4125-A2AC-4948DC1D346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38CB124-1B4A-48F5-AB47-1672A714623C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EB42-EABF-48FB-8C43-4A6A3D4F628E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DA41-BC1F-46D0-BF15-818DF07FE7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EB42-EABF-48FB-8C43-4A6A3D4F628E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DA41-BC1F-46D0-BF15-818DF07F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EB42-EABF-48FB-8C43-4A6A3D4F628E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DA41-BC1F-46D0-BF15-818DF07F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EB42-EABF-48FB-8C43-4A6A3D4F628E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DA41-BC1F-46D0-BF15-818DF07F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EB42-EABF-48FB-8C43-4A6A3D4F628E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AACDA41-BC1F-46D0-BF15-818DF07F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EB42-EABF-48FB-8C43-4A6A3D4F628E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DA41-BC1F-46D0-BF15-818DF07F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EB42-EABF-48FB-8C43-4A6A3D4F628E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DA41-BC1F-46D0-BF15-818DF07F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EB42-EABF-48FB-8C43-4A6A3D4F628E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DA41-BC1F-46D0-BF15-818DF07F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EB42-EABF-48FB-8C43-4A6A3D4F628E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DA41-BC1F-46D0-BF15-818DF07F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EB42-EABF-48FB-8C43-4A6A3D4F628E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DA41-BC1F-46D0-BF15-818DF07F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EB42-EABF-48FB-8C43-4A6A3D4F628E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DA41-BC1F-46D0-BF15-818DF07F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04DEB42-EABF-48FB-8C43-4A6A3D4F628E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AACDA41-BC1F-46D0-BF15-818DF07F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Часть </a:t>
            </a:r>
            <a:r>
              <a:rPr lang="ru-RU" sz="5400" dirty="0" smtClean="0">
                <a:solidFill>
                  <a:srgbClr val="FF0000"/>
                </a:solidFill>
              </a:rPr>
              <a:t>3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852613"/>
          </a:xfrm>
          <a:solidFill>
            <a:srgbClr val="0070C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smtClean="0">
                <a:solidFill>
                  <a:srgbClr val="FFFF00"/>
                </a:solidFill>
                <a:cs typeface="Tunga" pitchFamily="34" charset="0"/>
              </a:rPr>
              <a:t>Продолжи  высказывания Кутузов Михаил Илларионовича  ….</a:t>
            </a:r>
          </a:p>
        </p:txBody>
      </p:sp>
      <p:sp>
        <p:nvSpPr>
          <p:cNvPr id="24579" name="Прямоугольник 4"/>
          <p:cNvSpPr>
            <a:spLocks noChangeArrowheads="1"/>
          </p:cNvSpPr>
          <p:nvPr/>
        </p:nvSpPr>
        <p:spPr bwMode="auto">
          <a:xfrm>
            <a:off x="285750" y="2143125"/>
            <a:ext cx="52847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>
                <a:solidFill>
                  <a:srgbClr val="FFFF00"/>
                </a:solidFill>
              </a:rPr>
              <a:t>Чтобы спасти Россию, надо сжечь …..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5000625" y="2143125"/>
            <a:ext cx="1163638" cy="400050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</a:rPr>
              <a:t>Москву.</a:t>
            </a:r>
          </a:p>
        </p:txBody>
      </p:sp>
      <p:sp>
        <p:nvSpPr>
          <p:cNvPr id="24581" name="Прямоугольник 6"/>
          <p:cNvSpPr>
            <a:spLocks noChangeArrowheads="1"/>
          </p:cNvSpPr>
          <p:nvPr/>
        </p:nvSpPr>
        <p:spPr bwMode="auto">
          <a:xfrm>
            <a:off x="0" y="3286125"/>
            <a:ext cx="66436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>
                <a:solidFill>
                  <a:srgbClr val="FFFF00"/>
                </a:solidFill>
              </a:rPr>
              <a:t>Все приходит вовремя для того, кто умеет ….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5929313" y="3357563"/>
            <a:ext cx="1023937" cy="400050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</a:rPr>
              <a:t>ждать</a:t>
            </a:r>
            <a:r>
              <a:rPr lang="ru-RU" sz="2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4583" name="Прямоугольник 8"/>
          <p:cNvSpPr>
            <a:spLocks noChangeArrowheads="1"/>
          </p:cNvSpPr>
          <p:nvPr/>
        </p:nvSpPr>
        <p:spPr bwMode="auto">
          <a:xfrm>
            <a:off x="357188" y="5715000"/>
            <a:ext cx="35798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>
                <a:solidFill>
                  <a:srgbClr val="FFFF00"/>
                </a:solidFill>
              </a:rPr>
              <a:t>С этакими молодцами - и 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3857625" y="5715000"/>
            <a:ext cx="1611313" cy="400050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C00000"/>
                </a:solidFill>
              </a:rPr>
              <a:t>отступать?</a:t>
            </a:r>
          </a:p>
        </p:txBody>
      </p:sp>
      <p:sp>
        <p:nvSpPr>
          <p:cNvPr id="24585" name="Прямоугольник 10"/>
          <p:cNvSpPr>
            <a:spLocks noChangeArrowheads="1"/>
          </p:cNvSpPr>
          <p:nvPr/>
        </p:nvSpPr>
        <p:spPr bwMode="auto">
          <a:xfrm>
            <a:off x="0" y="4500563"/>
            <a:ext cx="5349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>
                <a:solidFill>
                  <a:srgbClr val="FFFF00"/>
                </a:solidFill>
              </a:rPr>
              <a:t>Главное не крепость взять, а войну ….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4857750" y="4500563"/>
            <a:ext cx="1352550" cy="369887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C00000"/>
                </a:solidFill>
              </a:rPr>
              <a:t>выиграть.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95400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b="1" i="1" smtClean="0">
                <a:solidFill>
                  <a:srgbClr val="0070C0"/>
                </a:solidFill>
                <a:cs typeface="Tunga" pitchFamily="34" charset="0"/>
              </a:rPr>
              <a:t>Продолжи   высказывания Наполеона</a:t>
            </a:r>
          </a:p>
        </p:txBody>
      </p:sp>
      <p:sp>
        <p:nvSpPr>
          <p:cNvPr id="25603" name="Прямоугольник 3"/>
          <p:cNvSpPr>
            <a:spLocks noChangeArrowheads="1"/>
          </p:cNvSpPr>
          <p:nvPr/>
        </p:nvSpPr>
        <p:spPr bwMode="auto">
          <a:xfrm>
            <a:off x="0" y="1857375"/>
            <a:ext cx="75723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>
                <a:solidFill>
                  <a:srgbClr val="FFFF00"/>
                </a:solidFill>
              </a:rPr>
              <a:t>Армия баранов, предводительствуемая львом, посильнее, нежели армия львов, предводительствуемая ……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3357563" y="2571750"/>
            <a:ext cx="1284287" cy="40005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/>
              <a:t>бараном</a:t>
            </a:r>
          </a:p>
        </p:txBody>
      </p:sp>
      <p:sp>
        <p:nvSpPr>
          <p:cNvPr id="25605" name="Прямоугольник 5"/>
          <p:cNvSpPr>
            <a:spLocks noChangeArrowheads="1"/>
          </p:cNvSpPr>
          <p:nvPr/>
        </p:nvSpPr>
        <p:spPr bwMode="auto">
          <a:xfrm>
            <a:off x="214313" y="3214688"/>
            <a:ext cx="71437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>
                <a:solidFill>
                  <a:srgbClr val="FFFF00"/>
                </a:solidFill>
              </a:rPr>
              <a:t>Выигрывает схватка не тот, кто разработал намерение битвы, а тот, кто брал на себя обязанность за его  …..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2928938" y="3929063"/>
            <a:ext cx="1708150" cy="40005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/>
              <a:t>исполнение</a:t>
            </a:r>
          </a:p>
        </p:txBody>
      </p:sp>
      <p:sp>
        <p:nvSpPr>
          <p:cNvPr id="25607" name="Прямоугольник 7"/>
          <p:cNvSpPr>
            <a:spLocks noChangeArrowheads="1"/>
          </p:cNvSpPr>
          <p:nvPr/>
        </p:nvSpPr>
        <p:spPr bwMode="auto">
          <a:xfrm>
            <a:off x="214313" y="4429125"/>
            <a:ext cx="77866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>
                <a:solidFill>
                  <a:srgbClr val="FFFF00"/>
                </a:solidFill>
              </a:rPr>
              <a:t>Народ, не хотящий подкармливать собственную армию, скоро станет заставлен подкармливать …..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5786438" y="4857750"/>
            <a:ext cx="1022350" cy="40005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/>
              <a:t>чужую</a:t>
            </a:r>
          </a:p>
        </p:txBody>
      </p:sp>
      <p:sp>
        <p:nvSpPr>
          <p:cNvPr id="25609" name="Прямоугольник 9"/>
          <p:cNvSpPr>
            <a:spLocks noChangeArrowheads="1"/>
          </p:cNvSpPr>
          <p:nvPr/>
        </p:nvSpPr>
        <p:spPr bwMode="auto">
          <a:xfrm>
            <a:off x="214313" y="5357813"/>
            <a:ext cx="75723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</a:t>
            </a:r>
            <a:r>
              <a:rPr lang="ru-RU" sz="2000" b="1" i="1">
                <a:solidFill>
                  <a:srgbClr val="FFFF00"/>
                </a:solidFill>
              </a:rPr>
              <a:t>Наибольшая из всех распущенностей – данное браться за дело, которое не умеешь ….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4000500" y="5786438"/>
            <a:ext cx="1079500" cy="40005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/>
              <a:t>делать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quarter" idx="4294967295"/>
          </p:nvPr>
        </p:nvSpPr>
        <p:spPr>
          <a:xfrm>
            <a:off x="357188" y="2643188"/>
            <a:ext cx="8501062" cy="4000500"/>
          </a:xfrm>
          <a:prstGeom prst="rect">
            <a:avLst/>
          </a:prstGeom>
        </p:spPr>
        <p:txBody>
          <a:bodyPr wrap="square" numCol="1" anchor="t" anchorCtr="0" compatLnSpc="1">
            <a:prstTxWarp prst="textNoShape">
              <a:avLst/>
            </a:prstTxWarp>
            <a:noAutofit/>
          </a:bodyPr>
          <a:lstStyle/>
          <a:p>
            <a:pPr marL="0" indent="0">
              <a:defRPr/>
            </a:pPr>
            <a:r>
              <a:rPr lang="ru-RU" sz="2400" b="1" i="1" smtClean="0">
                <a:solidFill>
                  <a:srgbClr val="FFFF00"/>
                </a:solidFill>
              </a:rPr>
              <a:t>Кто автор произведения «Бородино»</a:t>
            </a:r>
          </a:p>
          <a:p>
            <a:pPr marL="0" indent="0">
              <a:defRPr/>
            </a:pPr>
            <a:r>
              <a:rPr lang="ru-RU" i="1" smtClean="0"/>
              <a:t>                      а) А.С. Пушкин			</a:t>
            </a:r>
            <a:r>
              <a:rPr lang="ru-RU" b="1" i="1" smtClean="0"/>
              <a:t>б)М.Ю. Лермонтов</a:t>
            </a:r>
            <a:endParaRPr lang="ru-RU" smtClean="0"/>
          </a:p>
          <a:p>
            <a:pPr marL="0" indent="0">
              <a:defRPr/>
            </a:pPr>
            <a:r>
              <a:rPr lang="ru-RU" i="1" smtClean="0"/>
              <a:t>                      в) В.А. Жуковский		г) А.Блок</a:t>
            </a:r>
            <a:endParaRPr lang="ru-RU" smtClean="0"/>
          </a:p>
          <a:p>
            <a:pPr marL="0" indent="0">
              <a:defRPr/>
            </a:pPr>
            <a:r>
              <a:rPr lang="ru-RU" sz="2400" b="1" smtClean="0">
                <a:solidFill>
                  <a:srgbClr val="FFFF00"/>
                </a:solidFill>
              </a:rPr>
              <a:t>                  Кто руководил армией России?</a:t>
            </a:r>
          </a:p>
          <a:p>
            <a:pPr marL="0" indent="0">
              <a:defRPr/>
            </a:pPr>
            <a:r>
              <a:rPr lang="ru-RU" i="1" smtClean="0"/>
              <a:t>	а) Суворов				б) Жуков</a:t>
            </a:r>
            <a:endParaRPr lang="ru-RU" smtClean="0"/>
          </a:p>
          <a:p>
            <a:pPr marL="0" indent="0">
              <a:defRPr/>
            </a:pPr>
            <a:r>
              <a:rPr lang="ru-RU" i="1" smtClean="0"/>
              <a:t>	</a:t>
            </a:r>
            <a:r>
              <a:rPr lang="ru-RU" b="1" i="1" smtClean="0"/>
              <a:t>в) Кутузов</a:t>
            </a:r>
            <a:r>
              <a:rPr lang="ru-RU" i="1" smtClean="0"/>
              <a:t>				г) Наполеон</a:t>
            </a:r>
            <a:endParaRPr lang="ru-RU" smtClean="0"/>
          </a:p>
          <a:p>
            <a:pPr marL="0" indent="0">
              <a:defRPr/>
            </a:pPr>
            <a:r>
              <a:rPr lang="ru-RU" smtClean="0"/>
              <a:t> </a:t>
            </a:r>
            <a:r>
              <a:rPr lang="ru-RU" b="1" i="1" smtClean="0">
                <a:solidFill>
                  <a:srgbClr val="FFFF00"/>
                </a:solidFill>
              </a:rPr>
              <a:t>По какой дороге наполеоновские войска уходили из Москвы?</a:t>
            </a:r>
            <a:endParaRPr lang="ru-RU" i="1" smtClean="0">
              <a:solidFill>
                <a:srgbClr val="FFFF00"/>
              </a:solidFill>
            </a:endParaRPr>
          </a:p>
          <a:p>
            <a:pPr marL="0" indent="0">
              <a:defRPr/>
            </a:pPr>
            <a:r>
              <a:rPr lang="ru-RU" smtClean="0"/>
              <a:t>а)По Боровскому шоссе                            б) По Владимирскому тракту</a:t>
            </a:r>
          </a:p>
          <a:p>
            <a:pPr marL="0" indent="0">
              <a:defRPr/>
            </a:pPr>
            <a:r>
              <a:rPr lang="ru-RU" smtClean="0"/>
              <a:t>В)По Старо-Калужской дороге              г) По дороге на Санкт-Петербург</a:t>
            </a:r>
          </a:p>
          <a:p>
            <a:pPr marL="0" indent="0">
              <a:defRPr/>
            </a:pPr>
            <a:endParaRPr lang="ru-RU" smtClean="0"/>
          </a:p>
        </p:txBody>
      </p:sp>
      <p:sp>
        <p:nvSpPr>
          <p:cNvPr id="26627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  <a:solidFill>
            <a:srgbClr val="FFFF00"/>
          </a:solidFill>
        </p:spPr>
        <p:txBody>
          <a:bodyPr/>
          <a:lstStyle/>
          <a:p>
            <a:pPr algn="ctr"/>
            <a:r>
              <a:rPr lang="ru-RU" b="1" i="1" smtClean="0">
                <a:solidFill>
                  <a:srgbClr val="C00000"/>
                </a:solidFill>
                <a:cs typeface="Tunga" pitchFamily="34" charset="0"/>
              </a:rPr>
              <a:t>Выберите правильный ответ.</a:t>
            </a:r>
          </a:p>
        </p:txBody>
      </p:sp>
      <p:sp>
        <p:nvSpPr>
          <p:cNvPr id="26628" name="Прямоугольник 3"/>
          <p:cNvSpPr>
            <a:spLocks noChangeArrowheads="1"/>
          </p:cNvSpPr>
          <p:nvPr/>
        </p:nvSpPr>
        <p:spPr bwMode="auto">
          <a:xfrm>
            <a:off x="714375" y="1000125"/>
            <a:ext cx="7429500" cy="153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>
                <a:solidFill>
                  <a:srgbClr val="FFFF00"/>
                </a:solidFill>
              </a:rPr>
              <a:t>Во время правления какого императора проходила война?</a:t>
            </a:r>
          </a:p>
          <a:p>
            <a:r>
              <a:rPr lang="ru-RU" i="1"/>
              <a:t> </a:t>
            </a:r>
          </a:p>
          <a:p>
            <a:r>
              <a:rPr lang="ru-RU" i="1"/>
              <a:t>                        А) Петр I	               В) Николай I</a:t>
            </a:r>
          </a:p>
          <a:p>
            <a:r>
              <a:rPr lang="ru-RU" i="1"/>
              <a:t>                   Б) Александр </a:t>
            </a:r>
            <a:r>
              <a:rPr lang="en-US" i="1"/>
              <a:t>I</a:t>
            </a:r>
            <a:r>
              <a:rPr lang="ru-RU" i="1"/>
              <a:t>	 Г) Николай </a:t>
            </a:r>
            <a:r>
              <a:rPr lang="ru-RU"/>
              <a:t>II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214563" y="2214563"/>
            <a:ext cx="1531937" cy="369887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Александр 1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214938" y="3214688"/>
            <a:ext cx="1916112" cy="369887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М.Ю.Лермонтов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 rot="10800000" flipV="1">
            <a:off x="1000125" y="5072063"/>
            <a:ext cx="1012825" cy="369887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Кутузов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642938" y="6286500"/>
            <a:ext cx="3403600" cy="369888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По Старо-Калужской дороге  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quarter" idx="4294967295"/>
          </p:nvPr>
        </p:nvSpPr>
        <p:spPr>
          <a:xfrm>
            <a:off x="214313" y="1463675"/>
            <a:ext cx="8715375" cy="5394325"/>
          </a:xfrm>
          <a:prstGeom prst="rect">
            <a:avLst/>
          </a:prstGeo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>
              <a:defRPr/>
            </a:pPr>
            <a:endParaRPr lang="ru-RU" smtClean="0"/>
          </a:p>
          <a:p>
            <a:pPr marL="0" indent="0">
              <a:defRPr/>
            </a:pPr>
            <a:endParaRPr lang="ru-RU" sz="2400" smtClean="0"/>
          </a:p>
          <a:p>
            <a:pPr marL="0" indent="0">
              <a:defRPr/>
            </a:pPr>
            <a:r>
              <a:rPr lang="ru-RU" sz="2000" b="1" i="1" smtClean="0">
                <a:solidFill>
                  <a:srgbClr val="FFFF00"/>
                </a:solidFill>
              </a:rPr>
              <a:t>А.  июнь  1815 г.                                             1. образование Священного союза</a:t>
            </a:r>
          </a:p>
          <a:p>
            <a:pPr marL="0" indent="0">
              <a:defRPr/>
            </a:pPr>
            <a:r>
              <a:rPr lang="ru-RU" sz="2000" b="1" i="1" smtClean="0">
                <a:solidFill>
                  <a:srgbClr val="FFFF00"/>
                </a:solidFill>
              </a:rPr>
              <a:t>Б. 14 сентября 1815                                        2. битва при Ватерлоо</a:t>
            </a:r>
          </a:p>
          <a:p>
            <a:pPr marL="0" indent="0">
              <a:defRPr/>
            </a:pPr>
            <a:r>
              <a:rPr lang="ru-RU" sz="2000" b="1" i="1" smtClean="0">
                <a:solidFill>
                  <a:srgbClr val="FFFF00"/>
                </a:solidFill>
              </a:rPr>
              <a:t>В.  18 марта 1814 г.                                        3. Тильзитский мир</a:t>
            </a:r>
          </a:p>
          <a:p>
            <a:pPr marL="0" indent="0">
              <a:defRPr/>
            </a:pPr>
            <a:r>
              <a:rPr lang="ru-RU" sz="2000" b="1" i="1" smtClean="0">
                <a:solidFill>
                  <a:srgbClr val="FFFF00"/>
                </a:solidFill>
              </a:rPr>
              <a:t>Г.  25 июня 1807 г.                                         4. войска 5-ой антифранцузской коалиции     </a:t>
            </a:r>
          </a:p>
          <a:p>
            <a:pPr marL="0" indent="0">
              <a:defRPr/>
            </a:pPr>
            <a:r>
              <a:rPr lang="ru-RU" sz="2000" b="1" i="1" smtClean="0">
                <a:solidFill>
                  <a:srgbClr val="FFFF00"/>
                </a:solidFill>
              </a:rPr>
              <a:t>                                                                             вступили в г. Париж</a:t>
            </a:r>
          </a:p>
          <a:p>
            <a:pPr marL="0" indent="0">
              <a:defRPr/>
            </a:pPr>
            <a:r>
              <a:rPr lang="ru-RU" sz="2400" b="1" i="1" smtClean="0">
                <a:solidFill>
                  <a:srgbClr val="FFFF00"/>
                </a:solidFill>
              </a:rPr>
              <a:t>А.  в1  г2  б4 а3    Б.  г1  а3 в4 б2     В.  а4 б3 в2 г1    Г. а2 б1 в4 г3 </a:t>
            </a:r>
          </a:p>
          <a:p>
            <a:pPr marL="0" indent="0">
              <a:defRPr/>
            </a:pPr>
            <a:endParaRPr lang="ru-RU" smtClean="0"/>
          </a:p>
        </p:txBody>
      </p:sp>
      <p:sp>
        <p:nvSpPr>
          <p:cNvPr id="27651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57313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3200" b="1" i="1" smtClean="0">
                <a:solidFill>
                  <a:srgbClr val="C00000"/>
                </a:solidFill>
                <a:cs typeface="Tunga" pitchFamily="34" charset="0"/>
              </a:rPr>
              <a:t>Соотнесите между собой даты и события:</a:t>
            </a:r>
            <a:r>
              <a:rPr lang="ru-RU" smtClean="0">
                <a:cs typeface="Tunga" pitchFamily="34" charset="0"/>
              </a:rPr>
              <a:t/>
            </a:r>
            <a:br>
              <a:rPr lang="ru-RU" smtClean="0">
                <a:cs typeface="Tunga" pitchFamily="34" charset="0"/>
              </a:rPr>
            </a:br>
            <a:endParaRPr lang="ru-RU" smtClean="0">
              <a:cs typeface="Tunga" pitchFamily="34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858000" y="5143500"/>
            <a:ext cx="2286000" cy="338138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/>
              <a:t>Правильный  ответ  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0" y="357188"/>
            <a:ext cx="9144000" cy="3214687"/>
          </a:xfrm>
          <a:prstGeom prst="rect">
            <a:avLst/>
          </a:prstGeom>
        </p:spPr>
        <p:txBody>
          <a:bodyPr>
            <a:normAutofit fontScale="47500" lnSpcReduction="20000"/>
          </a:bodyPr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ru-RU" sz="1400" dirty="0" smtClean="0"/>
              <a:t> </a:t>
            </a:r>
            <a:r>
              <a:rPr lang="ru-RU" sz="6400" dirty="0" smtClean="0">
                <a:solidFill>
                  <a:srgbClr val="00B0F0"/>
                </a:solidFill>
              </a:rPr>
              <a:t>Где Кутузов произнёс эти слова?</a:t>
            </a:r>
          </a:p>
          <a:p>
            <a:pPr marL="0" indent="0" algn="ctr" eaLnBrk="1" fontAlgn="auto" hangingPunct="1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endParaRPr lang="ru-RU" sz="6400" dirty="0" smtClean="0">
              <a:solidFill>
                <a:srgbClr val="FFFF00"/>
              </a:solidFill>
            </a:endParaRPr>
          </a:p>
          <a:p>
            <a:pPr marL="0" indent="0" algn="ctr" eaLnBrk="1" fontAlgn="auto" hangingPunct="1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ru-RU" sz="6400" dirty="0" smtClean="0">
                <a:solidFill>
                  <a:srgbClr val="FFFF00"/>
                </a:solidFill>
              </a:rPr>
              <a:t>“Доколе будет существовать армия, с </a:t>
            </a:r>
            <a:r>
              <a:rPr lang="ru-RU" sz="6400" dirty="0" err="1" smtClean="0">
                <a:solidFill>
                  <a:srgbClr val="FFFF00"/>
                </a:solidFill>
              </a:rPr>
              <a:t>потерянием</a:t>
            </a:r>
            <a:r>
              <a:rPr lang="ru-RU" sz="6400" dirty="0" smtClean="0">
                <a:solidFill>
                  <a:srgbClr val="FFFF00"/>
                </a:solidFill>
              </a:rPr>
              <a:t>  Москвы не потеряна ещё вся Россия. Но когда уничтожится армия, погибнут и Москва, и Россия… . Первою обязанностью считаю сохранить армию и соединить её с идущими к ней подкреплениями… Приказываю отступать”.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endParaRPr lang="ru-RU" sz="1400" dirty="0"/>
          </a:p>
        </p:txBody>
      </p:sp>
      <p:sp>
        <p:nvSpPr>
          <p:cNvPr id="49156" name="Прямоугольник 3"/>
          <p:cNvSpPr>
            <a:spLocks noChangeArrowheads="1"/>
          </p:cNvSpPr>
          <p:nvPr/>
        </p:nvSpPr>
        <p:spPr bwMode="auto">
          <a:xfrm>
            <a:off x="5786438" y="3143250"/>
            <a:ext cx="2776537" cy="46196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rgbClr val="00B0F0"/>
                </a:solidFill>
                <a:latin typeface="Corbel" pitchFamily="34" charset="0"/>
              </a:rPr>
              <a:t>На совете в Филях</a:t>
            </a:r>
          </a:p>
        </p:txBody>
      </p:sp>
      <p:sp>
        <p:nvSpPr>
          <p:cNvPr id="28676" name="Прямоугольник 4"/>
          <p:cNvSpPr>
            <a:spLocks noChangeArrowheads="1"/>
          </p:cNvSpPr>
          <p:nvPr/>
        </p:nvSpPr>
        <p:spPr bwMode="auto">
          <a:xfrm>
            <a:off x="214313" y="3857625"/>
            <a:ext cx="8929687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>
                <a:latin typeface="Corbel" pitchFamily="34" charset="0"/>
              </a:rPr>
              <a:t> </a:t>
            </a:r>
            <a:r>
              <a:rPr lang="ru-RU" sz="2400">
                <a:solidFill>
                  <a:srgbClr val="00B0F0"/>
                </a:solidFill>
                <a:latin typeface="Corbel" pitchFamily="34" charset="0"/>
              </a:rPr>
              <a:t>О чём говорил Наполеон?</a:t>
            </a:r>
          </a:p>
          <a:p>
            <a:pPr algn="ctr"/>
            <a:endParaRPr lang="ru-RU" sz="2400">
              <a:solidFill>
                <a:srgbClr val="FFFF00"/>
              </a:solidFill>
              <a:latin typeface="Corbel" pitchFamily="34" charset="0"/>
            </a:endParaRPr>
          </a:p>
          <a:p>
            <a:pPr algn="ctr"/>
            <a:r>
              <a:rPr lang="ru-RU" sz="2400">
                <a:solidFill>
                  <a:srgbClr val="FFFF00"/>
                </a:solidFill>
                <a:latin typeface="Corbel" pitchFamily="34" charset="0"/>
              </a:rPr>
              <a:t>“Какое страшное зрелище! Это они сами поджигают… Какая решимость! Какие люди! Это– скифы! Чтобы причинить мне временное зло, они разрушают создание веков!”</a:t>
            </a:r>
          </a:p>
        </p:txBody>
      </p:sp>
      <p:sp>
        <p:nvSpPr>
          <p:cNvPr id="49158" name="Прямоугольник 5"/>
          <p:cNvSpPr>
            <a:spLocks noChangeArrowheads="1"/>
          </p:cNvSpPr>
          <p:nvPr/>
        </p:nvSpPr>
        <p:spPr bwMode="auto">
          <a:xfrm>
            <a:off x="5286375" y="6072188"/>
            <a:ext cx="2573338" cy="461962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i="1">
                <a:solidFill>
                  <a:srgbClr val="00B0F0"/>
                </a:solidFill>
                <a:latin typeface="Corbel" pitchFamily="34" charset="0"/>
              </a:rPr>
              <a:t>О пожаре Москвы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5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6" grpId="0" animBg="1"/>
      <p:bldP spid="49158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</TotalTime>
  <Words>255</Words>
  <Application>Microsoft Office PowerPoint</Application>
  <PresentationFormat>Экран (4:3)</PresentationFormat>
  <Paragraphs>56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Часть 3</vt:lpstr>
      <vt:lpstr>Продолжи  высказывания Кутузов Михаил Илларионовича  ….</vt:lpstr>
      <vt:lpstr>Продолжи   высказывания Наполеона</vt:lpstr>
      <vt:lpstr>Выберите правильный ответ.</vt:lpstr>
      <vt:lpstr>Соотнесите между собой даты и события: 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Часть 1</dc:title>
  <dc:creator>92877</dc:creator>
  <cp:lastModifiedBy>92877</cp:lastModifiedBy>
  <cp:revision>4</cp:revision>
  <dcterms:created xsi:type="dcterms:W3CDTF">2013-02-06T11:44:05Z</dcterms:created>
  <dcterms:modified xsi:type="dcterms:W3CDTF">2013-02-06T12:02:38Z</dcterms:modified>
</cp:coreProperties>
</file>