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66" r:id="rId2"/>
    <p:sldId id="268" r:id="rId3"/>
    <p:sldId id="269" r:id="rId4"/>
    <p:sldId id="270" r:id="rId5"/>
    <p:sldId id="271" r:id="rId6"/>
    <p:sldId id="272" r:id="rId7"/>
    <p:sldId id="273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jpe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5A37F5-0A38-4B99-B2F3-F11A817F4C9C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9515B4-8DD9-4125-A2AC-4948DC1D3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6.jpeg"/><Relationship Id="rId7" Type="http://schemas.openxmlformats.org/officeDocument/2006/relationships/image" Target="../media/image2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Часть </a:t>
            </a:r>
            <a:r>
              <a:rPr lang="ru-RU" sz="5400" dirty="0" smtClean="0">
                <a:solidFill>
                  <a:srgbClr val="FF0000"/>
                </a:solidFill>
              </a:rPr>
              <a:t>4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ru-RU" sz="3200" b="1" i="1" smtClean="0">
                <a:solidFill>
                  <a:srgbClr val="C00000"/>
                </a:solidFill>
                <a:cs typeface="Tunga" pitchFamily="34" charset="0"/>
              </a:rPr>
              <a:t>Напишите имя героя 1812 года под его изображением.</a:t>
            </a:r>
            <a:endParaRPr lang="ru-RU" sz="3200" i="1" smtClean="0">
              <a:solidFill>
                <a:srgbClr val="C00000"/>
              </a:solidFill>
              <a:cs typeface="Tunga" pitchFamily="34" charset="0"/>
            </a:endParaRPr>
          </a:p>
        </p:txBody>
      </p:sp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38" y="1357313"/>
            <a:ext cx="1857375" cy="253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88" y="1357313"/>
            <a:ext cx="2043112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1285875"/>
            <a:ext cx="1928812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Прямоугольник 7"/>
          <p:cNvSpPr>
            <a:spLocks noChangeArrowheads="1"/>
          </p:cNvSpPr>
          <p:nvPr/>
        </p:nvSpPr>
        <p:spPr bwMode="auto">
          <a:xfrm>
            <a:off x="5786438" y="3714750"/>
            <a:ext cx="3071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Николай Николаевич        Раевский </a:t>
            </a:r>
          </a:p>
          <a:p>
            <a:pPr algn="ctr"/>
            <a:r>
              <a:rPr lang="ru-RU"/>
              <a:t> (1771-1829)</a:t>
            </a:r>
          </a:p>
        </p:txBody>
      </p:sp>
      <p:pic>
        <p:nvPicPr>
          <p:cNvPr id="29703" name="Picture 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print">
            <a:lum bright="10000"/>
          </a:blip>
          <a:srcRect/>
          <a:stretch>
            <a:fillRect/>
          </a:stretch>
        </p:blipFill>
        <p:spPr bwMode="auto">
          <a:xfrm>
            <a:off x="1714500" y="4249738"/>
            <a:ext cx="1857375" cy="2608262"/>
          </a:xfrm>
          <a:prstGeom prst="rect">
            <a:avLst/>
          </a:prstGeom>
          <a:noFill/>
        </p:spPr>
      </p:pic>
      <p:sp>
        <p:nvSpPr>
          <p:cNvPr id="25608" name="Прямоугольник 10"/>
          <p:cNvSpPr>
            <a:spLocks noChangeArrowheads="1"/>
          </p:cNvSpPr>
          <p:nvPr/>
        </p:nvSpPr>
        <p:spPr bwMode="auto">
          <a:xfrm>
            <a:off x="0" y="5934075"/>
            <a:ext cx="25003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Петр Иванович Багратион </a:t>
            </a:r>
          </a:p>
          <a:p>
            <a:pPr algn="ctr"/>
            <a:r>
              <a:rPr lang="ru-RU"/>
              <a:t> (1765-1812)</a:t>
            </a:r>
          </a:p>
        </p:txBody>
      </p:sp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3" y="4071938"/>
            <a:ext cx="185737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0" name="Прямоугольник 12"/>
          <p:cNvSpPr>
            <a:spLocks noChangeArrowheads="1"/>
          </p:cNvSpPr>
          <p:nvPr/>
        </p:nvSpPr>
        <p:spPr bwMode="auto">
          <a:xfrm>
            <a:off x="6215063" y="5934075"/>
            <a:ext cx="2928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Денис Васильевич Давыдова</a:t>
            </a:r>
          </a:p>
          <a:p>
            <a:pPr algn="ctr"/>
            <a:r>
              <a:rPr lang="ru-RU"/>
              <a:t> (1784-1839)</a:t>
            </a:r>
          </a:p>
        </p:txBody>
      </p:sp>
      <p:sp>
        <p:nvSpPr>
          <p:cNvPr id="25611" name="TextBox 15"/>
          <p:cNvSpPr txBox="1">
            <a:spLocks noChangeArrowheads="1"/>
          </p:cNvSpPr>
          <p:nvPr/>
        </p:nvSpPr>
        <p:spPr bwMode="auto">
          <a:xfrm>
            <a:off x="0" y="3857625"/>
            <a:ext cx="2714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/>
              <a:t>Михаил Илларионович </a:t>
            </a:r>
          </a:p>
          <a:p>
            <a:pPr algn="ctr"/>
            <a:r>
              <a:rPr lang="ru-RU"/>
              <a:t>Кутузов</a:t>
            </a:r>
          </a:p>
          <a:p>
            <a:pPr algn="ctr"/>
            <a:r>
              <a:rPr lang="ru-RU"/>
              <a:t>(1745-1813)</a:t>
            </a:r>
          </a:p>
        </p:txBody>
      </p:sp>
      <p:sp>
        <p:nvSpPr>
          <p:cNvPr id="25612" name="TextBox 16"/>
          <p:cNvSpPr txBox="1">
            <a:spLocks noChangeArrowheads="1"/>
          </p:cNvSpPr>
          <p:nvPr/>
        </p:nvSpPr>
        <p:spPr bwMode="auto">
          <a:xfrm>
            <a:off x="2857500" y="3786188"/>
            <a:ext cx="24018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/>
              <a:t>Надежда Андреевна</a:t>
            </a:r>
          </a:p>
          <a:p>
            <a:pPr algn="ctr"/>
            <a:r>
              <a:rPr lang="ru-RU"/>
              <a:t> Дурова</a:t>
            </a:r>
          </a:p>
          <a:p>
            <a:pPr algn="ctr"/>
            <a:r>
              <a:rPr lang="ru-RU"/>
              <a:t>(1783- 1866)</a:t>
            </a:r>
          </a:p>
        </p:txBody>
      </p:sp>
      <p:sp>
        <p:nvSpPr>
          <p:cNvPr id="29709" name="TextBox 12"/>
          <p:cNvSpPr txBox="1">
            <a:spLocks noChangeArrowheads="1"/>
          </p:cNvSpPr>
          <p:nvPr/>
        </p:nvSpPr>
        <p:spPr bwMode="auto">
          <a:xfrm>
            <a:off x="2286000" y="3214688"/>
            <a:ext cx="355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29710" name="TextBox 13"/>
          <p:cNvSpPr txBox="1">
            <a:spLocks noChangeArrowheads="1"/>
          </p:cNvSpPr>
          <p:nvPr/>
        </p:nvSpPr>
        <p:spPr bwMode="auto">
          <a:xfrm>
            <a:off x="5143500" y="3357563"/>
            <a:ext cx="355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29711" name="TextBox 14"/>
          <p:cNvSpPr txBox="1">
            <a:spLocks noChangeArrowheads="1"/>
          </p:cNvSpPr>
          <p:nvPr/>
        </p:nvSpPr>
        <p:spPr bwMode="auto">
          <a:xfrm>
            <a:off x="8572500" y="3143250"/>
            <a:ext cx="35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29712" name="TextBox 15"/>
          <p:cNvSpPr txBox="1">
            <a:spLocks noChangeArrowheads="1"/>
          </p:cNvSpPr>
          <p:nvPr/>
        </p:nvSpPr>
        <p:spPr bwMode="auto">
          <a:xfrm>
            <a:off x="3786188" y="5643563"/>
            <a:ext cx="355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29713" name="TextBox 16"/>
          <p:cNvSpPr txBox="1">
            <a:spLocks noChangeArrowheads="1"/>
          </p:cNvSpPr>
          <p:nvPr/>
        </p:nvSpPr>
        <p:spPr bwMode="auto">
          <a:xfrm>
            <a:off x="7143750" y="5500688"/>
            <a:ext cx="355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/>
      <p:bldP spid="25608" grpId="0"/>
      <p:bldP spid="25610" grpId="0"/>
      <p:bldP spid="25611" grpId="0"/>
      <p:bldP spid="256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4294967295"/>
          </p:nvPr>
        </p:nvSpPr>
        <p:spPr>
          <a:xfrm>
            <a:off x="3714750" y="1500188"/>
            <a:ext cx="4818063" cy="1465262"/>
          </a:xfrm>
          <a:prstGeom prst="rect">
            <a:avLst/>
          </a:prstGeo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defRPr/>
            </a:pPr>
            <a:r>
              <a:rPr lang="ru-RU" dirty="0" smtClean="0"/>
              <a:t>14 сентября Наполеон занял Москву  с боем. Военным губернатором был назначен маршал </a:t>
            </a:r>
            <a:r>
              <a:rPr lang="ru-RU" dirty="0" err="1" smtClean="0"/>
              <a:t>Мортье</a:t>
            </a:r>
            <a:r>
              <a:rPr lang="ru-RU" dirty="0" smtClean="0"/>
              <a:t>.</a:t>
            </a:r>
          </a:p>
        </p:txBody>
      </p:sp>
      <p:sp>
        <p:nvSpPr>
          <p:cNvPr id="30723" name="Заголовок 2"/>
          <p:cNvSpPr>
            <a:spLocks noGrp="1"/>
          </p:cNvSpPr>
          <p:nvPr>
            <p:ph type="title"/>
          </p:nvPr>
        </p:nvSpPr>
        <p:spPr>
          <a:xfrm>
            <a:off x="3500438" y="0"/>
            <a:ext cx="5643562" cy="12954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3600" b="1" i="1" smtClean="0">
                <a:solidFill>
                  <a:srgbClr val="002060"/>
                </a:solidFill>
                <a:cs typeface="Tunga" pitchFamily="34" charset="0"/>
              </a:rPr>
              <a:t>Исправьте исторические неточности.</a:t>
            </a:r>
          </a:p>
        </p:txBody>
      </p:sp>
      <p:sp>
        <p:nvSpPr>
          <p:cNvPr id="26628" name="TextBox 4"/>
          <p:cNvSpPr txBox="1">
            <a:spLocks noChangeArrowheads="1"/>
          </p:cNvSpPr>
          <p:nvPr/>
        </p:nvSpPr>
        <p:spPr bwMode="auto">
          <a:xfrm>
            <a:off x="7500938" y="1500188"/>
            <a:ext cx="1050925" cy="369887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chemeClr val="bg1"/>
                </a:solidFill>
              </a:rPr>
              <a:t>без боя</a:t>
            </a:r>
          </a:p>
        </p:txBody>
      </p:sp>
      <p:sp>
        <p:nvSpPr>
          <p:cNvPr id="30725" name="Прямоугольник 5"/>
          <p:cNvSpPr>
            <a:spLocks noChangeArrowheads="1"/>
          </p:cNvSpPr>
          <p:nvPr/>
        </p:nvSpPr>
        <p:spPr bwMode="auto">
          <a:xfrm>
            <a:off x="3857625" y="3143250"/>
            <a:ext cx="4857750" cy="708025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92D050"/>
                </a:solidFill>
              </a:rPr>
              <a:t>«Двенадцатый год был великой эпохой в жизни  Франции..»</a:t>
            </a:r>
          </a:p>
        </p:txBody>
      </p:sp>
      <p:sp>
        <p:nvSpPr>
          <p:cNvPr id="26630" name="Прямоугольник 6"/>
          <p:cNvSpPr>
            <a:spLocks noChangeArrowheads="1"/>
          </p:cNvSpPr>
          <p:nvPr/>
        </p:nvSpPr>
        <p:spPr bwMode="auto">
          <a:xfrm>
            <a:off x="6000750" y="3500438"/>
            <a:ext cx="1244600" cy="40005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solidFill>
                  <a:schemeClr val="bg1"/>
                </a:solidFill>
              </a:rPr>
              <a:t>России..</a:t>
            </a:r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0" y="0"/>
            <a:ext cx="2571750" cy="6858000"/>
            <a:chOff x="0" y="0"/>
            <a:chExt cx="2448" cy="4320"/>
          </a:xfrm>
        </p:grpSpPr>
        <p:sp>
          <p:nvSpPr>
            <p:cNvPr id="30732" name="Film"/>
            <p:cNvSpPr>
              <a:spLocks noEditPoints="1" noChangeArrowheads="1"/>
            </p:cNvSpPr>
            <p:nvPr/>
          </p:nvSpPr>
          <p:spPr bwMode="auto">
            <a:xfrm>
              <a:off x="0" y="0"/>
              <a:ext cx="2448" cy="432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4959 w 21600"/>
                <a:gd name="T25" fmla="*/ 8130 h 21600"/>
                <a:gd name="T26" fmla="*/ 17082 w 21600"/>
                <a:gd name="T27" fmla="*/ 13425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lose/>
                </a:path>
                <a:path w="21600" h="21600" extrusionOk="0">
                  <a:moveTo>
                    <a:pt x="3014" y="21600"/>
                  </a:moveTo>
                  <a:lnTo>
                    <a:pt x="3014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3014" y="21600"/>
                  </a:lnTo>
                  <a:close/>
                </a:path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18586" y="0"/>
                  </a:lnTo>
                  <a:lnTo>
                    <a:pt x="18586" y="21600"/>
                  </a:lnTo>
                  <a:lnTo>
                    <a:pt x="21600" y="21600"/>
                  </a:lnTo>
                  <a:close/>
                </a:path>
                <a:path w="21600" h="21600" extrusionOk="0">
                  <a:moveTo>
                    <a:pt x="6028" y="6574"/>
                  </a:moveTo>
                  <a:lnTo>
                    <a:pt x="15572" y="6574"/>
                  </a:lnTo>
                  <a:lnTo>
                    <a:pt x="16074" y="6574"/>
                  </a:lnTo>
                  <a:lnTo>
                    <a:pt x="16326" y="6457"/>
                  </a:lnTo>
                  <a:lnTo>
                    <a:pt x="16577" y="6339"/>
                  </a:lnTo>
                  <a:lnTo>
                    <a:pt x="16828" y="6222"/>
                  </a:lnTo>
                  <a:lnTo>
                    <a:pt x="17079" y="6222"/>
                  </a:lnTo>
                  <a:lnTo>
                    <a:pt x="17330" y="5987"/>
                  </a:lnTo>
                  <a:lnTo>
                    <a:pt x="17330" y="5870"/>
                  </a:lnTo>
                  <a:lnTo>
                    <a:pt x="17581" y="5635"/>
                  </a:lnTo>
                  <a:lnTo>
                    <a:pt x="17581" y="1526"/>
                  </a:lnTo>
                  <a:lnTo>
                    <a:pt x="17330" y="1291"/>
                  </a:lnTo>
                  <a:lnTo>
                    <a:pt x="17330" y="1174"/>
                  </a:lnTo>
                  <a:lnTo>
                    <a:pt x="17079" y="1057"/>
                  </a:lnTo>
                  <a:lnTo>
                    <a:pt x="16828" y="939"/>
                  </a:lnTo>
                  <a:lnTo>
                    <a:pt x="16577" y="822"/>
                  </a:lnTo>
                  <a:lnTo>
                    <a:pt x="16326" y="704"/>
                  </a:lnTo>
                  <a:lnTo>
                    <a:pt x="16074" y="704"/>
                  </a:lnTo>
                  <a:lnTo>
                    <a:pt x="15572" y="587"/>
                  </a:lnTo>
                  <a:lnTo>
                    <a:pt x="6028" y="587"/>
                  </a:lnTo>
                  <a:lnTo>
                    <a:pt x="5526" y="704"/>
                  </a:lnTo>
                  <a:lnTo>
                    <a:pt x="5274" y="704"/>
                  </a:lnTo>
                  <a:lnTo>
                    <a:pt x="5023" y="822"/>
                  </a:lnTo>
                  <a:lnTo>
                    <a:pt x="4772" y="939"/>
                  </a:lnTo>
                  <a:lnTo>
                    <a:pt x="4521" y="1057"/>
                  </a:lnTo>
                  <a:lnTo>
                    <a:pt x="4270" y="1174"/>
                  </a:lnTo>
                  <a:lnTo>
                    <a:pt x="4270" y="1291"/>
                  </a:lnTo>
                  <a:lnTo>
                    <a:pt x="4019" y="1526"/>
                  </a:lnTo>
                  <a:lnTo>
                    <a:pt x="4019" y="5635"/>
                  </a:lnTo>
                  <a:lnTo>
                    <a:pt x="4270" y="5870"/>
                  </a:lnTo>
                  <a:lnTo>
                    <a:pt x="4270" y="5987"/>
                  </a:lnTo>
                  <a:lnTo>
                    <a:pt x="4521" y="6222"/>
                  </a:lnTo>
                  <a:lnTo>
                    <a:pt x="4772" y="6222"/>
                  </a:lnTo>
                  <a:lnTo>
                    <a:pt x="5023" y="6339"/>
                  </a:lnTo>
                  <a:lnTo>
                    <a:pt x="5274" y="6457"/>
                  </a:lnTo>
                  <a:lnTo>
                    <a:pt x="5526" y="6574"/>
                  </a:lnTo>
                  <a:lnTo>
                    <a:pt x="6028" y="6574"/>
                  </a:lnTo>
                  <a:close/>
                </a:path>
                <a:path w="21600" h="21600" extrusionOk="0">
                  <a:moveTo>
                    <a:pt x="6028" y="13617"/>
                  </a:moveTo>
                  <a:lnTo>
                    <a:pt x="15572" y="13617"/>
                  </a:lnTo>
                  <a:lnTo>
                    <a:pt x="16074" y="13617"/>
                  </a:lnTo>
                  <a:lnTo>
                    <a:pt x="16326" y="13617"/>
                  </a:lnTo>
                  <a:lnTo>
                    <a:pt x="16577" y="13500"/>
                  </a:lnTo>
                  <a:lnTo>
                    <a:pt x="16828" y="13383"/>
                  </a:lnTo>
                  <a:lnTo>
                    <a:pt x="17079" y="13265"/>
                  </a:lnTo>
                  <a:lnTo>
                    <a:pt x="17330" y="13148"/>
                  </a:lnTo>
                  <a:lnTo>
                    <a:pt x="17330" y="12913"/>
                  </a:lnTo>
                  <a:lnTo>
                    <a:pt x="17581" y="12796"/>
                  </a:lnTo>
                  <a:lnTo>
                    <a:pt x="17581" y="8687"/>
                  </a:lnTo>
                  <a:lnTo>
                    <a:pt x="17330" y="8452"/>
                  </a:lnTo>
                  <a:lnTo>
                    <a:pt x="17330" y="8335"/>
                  </a:lnTo>
                  <a:lnTo>
                    <a:pt x="17079" y="8217"/>
                  </a:lnTo>
                  <a:lnTo>
                    <a:pt x="16828" y="7983"/>
                  </a:lnTo>
                  <a:lnTo>
                    <a:pt x="16577" y="7983"/>
                  </a:lnTo>
                  <a:lnTo>
                    <a:pt x="16326" y="7865"/>
                  </a:lnTo>
                  <a:lnTo>
                    <a:pt x="16074" y="7865"/>
                  </a:lnTo>
                  <a:lnTo>
                    <a:pt x="15572" y="7748"/>
                  </a:lnTo>
                  <a:lnTo>
                    <a:pt x="6028" y="7748"/>
                  </a:lnTo>
                  <a:lnTo>
                    <a:pt x="5526" y="7865"/>
                  </a:lnTo>
                  <a:lnTo>
                    <a:pt x="5274" y="7865"/>
                  </a:lnTo>
                  <a:lnTo>
                    <a:pt x="5023" y="7983"/>
                  </a:lnTo>
                  <a:lnTo>
                    <a:pt x="4772" y="7983"/>
                  </a:lnTo>
                  <a:lnTo>
                    <a:pt x="4521" y="8217"/>
                  </a:lnTo>
                  <a:lnTo>
                    <a:pt x="4270" y="8335"/>
                  </a:lnTo>
                  <a:lnTo>
                    <a:pt x="4270" y="8452"/>
                  </a:lnTo>
                  <a:lnTo>
                    <a:pt x="4019" y="8687"/>
                  </a:lnTo>
                  <a:lnTo>
                    <a:pt x="4019" y="12796"/>
                  </a:lnTo>
                  <a:lnTo>
                    <a:pt x="4270" y="12913"/>
                  </a:lnTo>
                  <a:lnTo>
                    <a:pt x="4270" y="13148"/>
                  </a:lnTo>
                  <a:lnTo>
                    <a:pt x="4521" y="13265"/>
                  </a:lnTo>
                  <a:lnTo>
                    <a:pt x="4772" y="13383"/>
                  </a:lnTo>
                  <a:lnTo>
                    <a:pt x="5023" y="13500"/>
                  </a:lnTo>
                  <a:lnTo>
                    <a:pt x="5274" y="13617"/>
                  </a:lnTo>
                  <a:lnTo>
                    <a:pt x="5526" y="13617"/>
                  </a:lnTo>
                  <a:lnTo>
                    <a:pt x="6028" y="13617"/>
                  </a:lnTo>
                  <a:close/>
                </a:path>
                <a:path w="21600" h="21600" extrusionOk="0">
                  <a:moveTo>
                    <a:pt x="6028" y="20778"/>
                  </a:moveTo>
                  <a:lnTo>
                    <a:pt x="15572" y="20778"/>
                  </a:lnTo>
                  <a:lnTo>
                    <a:pt x="16074" y="20778"/>
                  </a:lnTo>
                  <a:lnTo>
                    <a:pt x="16326" y="20661"/>
                  </a:lnTo>
                  <a:lnTo>
                    <a:pt x="16577" y="20661"/>
                  </a:lnTo>
                  <a:lnTo>
                    <a:pt x="16828" y="20543"/>
                  </a:lnTo>
                  <a:lnTo>
                    <a:pt x="17079" y="20426"/>
                  </a:lnTo>
                  <a:lnTo>
                    <a:pt x="17330" y="20309"/>
                  </a:lnTo>
                  <a:lnTo>
                    <a:pt x="17330" y="20074"/>
                  </a:lnTo>
                  <a:lnTo>
                    <a:pt x="17581" y="19957"/>
                  </a:lnTo>
                  <a:lnTo>
                    <a:pt x="17581" y="15730"/>
                  </a:lnTo>
                  <a:lnTo>
                    <a:pt x="17330" y="15613"/>
                  </a:lnTo>
                  <a:lnTo>
                    <a:pt x="17330" y="15378"/>
                  </a:lnTo>
                  <a:lnTo>
                    <a:pt x="17079" y="15378"/>
                  </a:lnTo>
                  <a:lnTo>
                    <a:pt x="16828" y="15143"/>
                  </a:lnTo>
                  <a:lnTo>
                    <a:pt x="16577" y="15026"/>
                  </a:lnTo>
                  <a:lnTo>
                    <a:pt x="16326" y="15026"/>
                  </a:lnTo>
                  <a:lnTo>
                    <a:pt x="16074" y="15026"/>
                  </a:lnTo>
                  <a:lnTo>
                    <a:pt x="15572" y="14909"/>
                  </a:lnTo>
                  <a:lnTo>
                    <a:pt x="6028" y="14909"/>
                  </a:lnTo>
                  <a:lnTo>
                    <a:pt x="5526" y="15026"/>
                  </a:lnTo>
                  <a:lnTo>
                    <a:pt x="5274" y="15026"/>
                  </a:lnTo>
                  <a:lnTo>
                    <a:pt x="5023" y="15026"/>
                  </a:lnTo>
                  <a:lnTo>
                    <a:pt x="4772" y="15143"/>
                  </a:lnTo>
                  <a:lnTo>
                    <a:pt x="4521" y="15378"/>
                  </a:lnTo>
                  <a:lnTo>
                    <a:pt x="4270" y="15378"/>
                  </a:lnTo>
                  <a:lnTo>
                    <a:pt x="4270" y="15613"/>
                  </a:lnTo>
                  <a:lnTo>
                    <a:pt x="4019" y="15730"/>
                  </a:lnTo>
                  <a:lnTo>
                    <a:pt x="4019" y="19957"/>
                  </a:lnTo>
                  <a:lnTo>
                    <a:pt x="4270" y="20074"/>
                  </a:lnTo>
                  <a:lnTo>
                    <a:pt x="4270" y="20309"/>
                  </a:lnTo>
                  <a:lnTo>
                    <a:pt x="4521" y="20426"/>
                  </a:lnTo>
                  <a:lnTo>
                    <a:pt x="4772" y="20543"/>
                  </a:lnTo>
                  <a:lnTo>
                    <a:pt x="5023" y="20661"/>
                  </a:lnTo>
                  <a:lnTo>
                    <a:pt x="5274" y="20661"/>
                  </a:lnTo>
                  <a:lnTo>
                    <a:pt x="5526" y="20778"/>
                  </a:lnTo>
                  <a:lnTo>
                    <a:pt x="6028" y="20778"/>
                  </a:lnTo>
                  <a:close/>
                </a:path>
                <a:path w="21600" h="21600" extrusionOk="0">
                  <a:moveTo>
                    <a:pt x="753" y="1291"/>
                  </a:moveTo>
                  <a:lnTo>
                    <a:pt x="2260" y="1291"/>
                  </a:lnTo>
                  <a:lnTo>
                    <a:pt x="2260" y="235"/>
                  </a:lnTo>
                  <a:lnTo>
                    <a:pt x="753" y="235"/>
                  </a:lnTo>
                  <a:lnTo>
                    <a:pt x="753" y="1291"/>
                  </a:lnTo>
                  <a:close/>
                </a:path>
                <a:path w="21600" h="21600" extrusionOk="0">
                  <a:moveTo>
                    <a:pt x="753" y="2700"/>
                  </a:moveTo>
                  <a:lnTo>
                    <a:pt x="2260" y="2700"/>
                  </a:lnTo>
                  <a:lnTo>
                    <a:pt x="2260" y="1643"/>
                  </a:lnTo>
                  <a:lnTo>
                    <a:pt x="753" y="1643"/>
                  </a:lnTo>
                  <a:lnTo>
                    <a:pt x="753" y="2700"/>
                  </a:lnTo>
                  <a:close/>
                </a:path>
                <a:path w="21600" h="21600" extrusionOk="0">
                  <a:moveTo>
                    <a:pt x="753" y="4109"/>
                  </a:moveTo>
                  <a:lnTo>
                    <a:pt x="2260" y="4109"/>
                  </a:lnTo>
                  <a:lnTo>
                    <a:pt x="2260" y="3052"/>
                  </a:lnTo>
                  <a:lnTo>
                    <a:pt x="753" y="3052"/>
                  </a:lnTo>
                  <a:lnTo>
                    <a:pt x="753" y="4109"/>
                  </a:lnTo>
                  <a:close/>
                </a:path>
                <a:path w="21600" h="21600" extrusionOk="0">
                  <a:moveTo>
                    <a:pt x="753" y="5517"/>
                  </a:moveTo>
                  <a:lnTo>
                    <a:pt x="2260" y="5517"/>
                  </a:lnTo>
                  <a:lnTo>
                    <a:pt x="2260" y="4461"/>
                  </a:lnTo>
                  <a:lnTo>
                    <a:pt x="753" y="4461"/>
                  </a:lnTo>
                  <a:lnTo>
                    <a:pt x="753" y="5517"/>
                  </a:lnTo>
                  <a:close/>
                </a:path>
                <a:path w="21600" h="21600" extrusionOk="0">
                  <a:moveTo>
                    <a:pt x="753" y="6926"/>
                  </a:moveTo>
                  <a:lnTo>
                    <a:pt x="2260" y="6926"/>
                  </a:lnTo>
                  <a:lnTo>
                    <a:pt x="2260" y="5870"/>
                  </a:lnTo>
                  <a:lnTo>
                    <a:pt x="753" y="5870"/>
                  </a:lnTo>
                  <a:lnTo>
                    <a:pt x="753" y="6926"/>
                  </a:lnTo>
                  <a:close/>
                </a:path>
                <a:path w="21600" h="21600" extrusionOk="0">
                  <a:moveTo>
                    <a:pt x="753" y="8335"/>
                  </a:moveTo>
                  <a:lnTo>
                    <a:pt x="2260" y="8335"/>
                  </a:lnTo>
                  <a:lnTo>
                    <a:pt x="2260" y="7278"/>
                  </a:lnTo>
                  <a:lnTo>
                    <a:pt x="753" y="7278"/>
                  </a:lnTo>
                  <a:lnTo>
                    <a:pt x="753" y="8335"/>
                  </a:lnTo>
                  <a:close/>
                </a:path>
                <a:path w="21600" h="21600" extrusionOk="0">
                  <a:moveTo>
                    <a:pt x="753" y="9743"/>
                  </a:moveTo>
                  <a:lnTo>
                    <a:pt x="2260" y="9743"/>
                  </a:lnTo>
                  <a:lnTo>
                    <a:pt x="2260" y="8687"/>
                  </a:lnTo>
                  <a:lnTo>
                    <a:pt x="753" y="8687"/>
                  </a:lnTo>
                  <a:lnTo>
                    <a:pt x="753" y="9743"/>
                  </a:lnTo>
                  <a:close/>
                </a:path>
                <a:path w="21600" h="21600" extrusionOk="0">
                  <a:moveTo>
                    <a:pt x="753" y="11152"/>
                  </a:moveTo>
                  <a:lnTo>
                    <a:pt x="2260" y="11152"/>
                  </a:lnTo>
                  <a:lnTo>
                    <a:pt x="2260" y="10096"/>
                  </a:lnTo>
                  <a:lnTo>
                    <a:pt x="753" y="10096"/>
                  </a:lnTo>
                  <a:lnTo>
                    <a:pt x="753" y="11152"/>
                  </a:lnTo>
                  <a:close/>
                </a:path>
                <a:path w="21600" h="21600" extrusionOk="0">
                  <a:moveTo>
                    <a:pt x="753" y="12561"/>
                  </a:moveTo>
                  <a:lnTo>
                    <a:pt x="2260" y="12561"/>
                  </a:lnTo>
                  <a:lnTo>
                    <a:pt x="2260" y="11504"/>
                  </a:lnTo>
                  <a:lnTo>
                    <a:pt x="753" y="11504"/>
                  </a:lnTo>
                  <a:lnTo>
                    <a:pt x="753" y="12561"/>
                  </a:lnTo>
                  <a:close/>
                </a:path>
                <a:path w="21600" h="21600" extrusionOk="0">
                  <a:moveTo>
                    <a:pt x="753" y="13970"/>
                  </a:moveTo>
                  <a:lnTo>
                    <a:pt x="2260" y="13970"/>
                  </a:lnTo>
                  <a:lnTo>
                    <a:pt x="2260" y="12913"/>
                  </a:lnTo>
                  <a:lnTo>
                    <a:pt x="753" y="12913"/>
                  </a:lnTo>
                  <a:lnTo>
                    <a:pt x="753" y="13970"/>
                  </a:lnTo>
                  <a:close/>
                </a:path>
                <a:path w="21600" h="21600" extrusionOk="0">
                  <a:moveTo>
                    <a:pt x="753" y="15378"/>
                  </a:moveTo>
                  <a:lnTo>
                    <a:pt x="2260" y="15378"/>
                  </a:lnTo>
                  <a:lnTo>
                    <a:pt x="2260" y="14322"/>
                  </a:lnTo>
                  <a:lnTo>
                    <a:pt x="753" y="14322"/>
                  </a:lnTo>
                  <a:lnTo>
                    <a:pt x="753" y="15378"/>
                  </a:lnTo>
                  <a:close/>
                </a:path>
                <a:path w="21600" h="21600" extrusionOk="0">
                  <a:moveTo>
                    <a:pt x="753" y="16787"/>
                  </a:moveTo>
                  <a:lnTo>
                    <a:pt x="2260" y="16787"/>
                  </a:lnTo>
                  <a:lnTo>
                    <a:pt x="2260" y="15730"/>
                  </a:lnTo>
                  <a:lnTo>
                    <a:pt x="753" y="15730"/>
                  </a:lnTo>
                  <a:lnTo>
                    <a:pt x="753" y="16787"/>
                  </a:lnTo>
                  <a:close/>
                </a:path>
                <a:path w="21600" h="21600" extrusionOk="0">
                  <a:moveTo>
                    <a:pt x="753" y="18196"/>
                  </a:moveTo>
                  <a:lnTo>
                    <a:pt x="2260" y="18196"/>
                  </a:lnTo>
                  <a:lnTo>
                    <a:pt x="2260" y="17139"/>
                  </a:lnTo>
                  <a:lnTo>
                    <a:pt x="753" y="17139"/>
                  </a:lnTo>
                  <a:lnTo>
                    <a:pt x="753" y="18196"/>
                  </a:lnTo>
                  <a:close/>
                </a:path>
                <a:path w="21600" h="21600" extrusionOk="0">
                  <a:moveTo>
                    <a:pt x="753" y="19604"/>
                  </a:moveTo>
                  <a:lnTo>
                    <a:pt x="2260" y="19604"/>
                  </a:lnTo>
                  <a:lnTo>
                    <a:pt x="2260" y="18548"/>
                  </a:lnTo>
                  <a:lnTo>
                    <a:pt x="753" y="18548"/>
                  </a:lnTo>
                  <a:lnTo>
                    <a:pt x="753" y="19604"/>
                  </a:lnTo>
                  <a:close/>
                </a:path>
                <a:path w="21600" h="21600" extrusionOk="0">
                  <a:moveTo>
                    <a:pt x="753" y="21013"/>
                  </a:moveTo>
                  <a:lnTo>
                    <a:pt x="2260" y="21013"/>
                  </a:lnTo>
                  <a:lnTo>
                    <a:pt x="2260" y="19957"/>
                  </a:lnTo>
                  <a:lnTo>
                    <a:pt x="753" y="19957"/>
                  </a:lnTo>
                  <a:lnTo>
                    <a:pt x="753" y="21013"/>
                  </a:lnTo>
                  <a:close/>
                </a:path>
                <a:path w="21600" h="21600" extrusionOk="0">
                  <a:moveTo>
                    <a:pt x="19340" y="1409"/>
                  </a:moveTo>
                  <a:lnTo>
                    <a:pt x="20595" y="1409"/>
                  </a:lnTo>
                  <a:lnTo>
                    <a:pt x="20595" y="352"/>
                  </a:lnTo>
                  <a:lnTo>
                    <a:pt x="19340" y="352"/>
                  </a:lnTo>
                  <a:lnTo>
                    <a:pt x="19340" y="1409"/>
                  </a:lnTo>
                  <a:close/>
                </a:path>
                <a:path w="21600" h="21600" extrusionOk="0">
                  <a:moveTo>
                    <a:pt x="19340" y="2700"/>
                  </a:moveTo>
                  <a:lnTo>
                    <a:pt x="20595" y="2700"/>
                  </a:lnTo>
                  <a:lnTo>
                    <a:pt x="20595" y="1643"/>
                  </a:lnTo>
                  <a:lnTo>
                    <a:pt x="19340" y="1643"/>
                  </a:lnTo>
                  <a:lnTo>
                    <a:pt x="19340" y="2700"/>
                  </a:lnTo>
                  <a:close/>
                </a:path>
                <a:path w="21600" h="21600" extrusionOk="0">
                  <a:moveTo>
                    <a:pt x="19340" y="4109"/>
                  </a:moveTo>
                  <a:lnTo>
                    <a:pt x="20595" y="4109"/>
                  </a:lnTo>
                  <a:lnTo>
                    <a:pt x="20595" y="3052"/>
                  </a:lnTo>
                  <a:lnTo>
                    <a:pt x="19340" y="3052"/>
                  </a:lnTo>
                  <a:lnTo>
                    <a:pt x="19340" y="4109"/>
                  </a:lnTo>
                  <a:close/>
                </a:path>
                <a:path w="21600" h="21600" extrusionOk="0">
                  <a:moveTo>
                    <a:pt x="19340" y="5517"/>
                  </a:moveTo>
                  <a:lnTo>
                    <a:pt x="20595" y="5517"/>
                  </a:lnTo>
                  <a:lnTo>
                    <a:pt x="20595" y="4461"/>
                  </a:lnTo>
                  <a:lnTo>
                    <a:pt x="19340" y="4461"/>
                  </a:lnTo>
                  <a:lnTo>
                    <a:pt x="19340" y="5517"/>
                  </a:lnTo>
                  <a:close/>
                </a:path>
                <a:path w="21600" h="21600" extrusionOk="0">
                  <a:moveTo>
                    <a:pt x="19340" y="6926"/>
                  </a:moveTo>
                  <a:lnTo>
                    <a:pt x="20595" y="6926"/>
                  </a:lnTo>
                  <a:lnTo>
                    <a:pt x="20595" y="5870"/>
                  </a:lnTo>
                  <a:lnTo>
                    <a:pt x="19340" y="5870"/>
                  </a:lnTo>
                  <a:lnTo>
                    <a:pt x="19340" y="6926"/>
                  </a:lnTo>
                  <a:close/>
                </a:path>
                <a:path w="21600" h="21600" extrusionOk="0">
                  <a:moveTo>
                    <a:pt x="19340" y="8335"/>
                  </a:moveTo>
                  <a:lnTo>
                    <a:pt x="20595" y="8335"/>
                  </a:lnTo>
                  <a:lnTo>
                    <a:pt x="20595" y="7278"/>
                  </a:lnTo>
                  <a:lnTo>
                    <a:pt x="19340" y="7278"/>
                  </a:lnTo>
                  <a:lnTo>
                    <a:pt x="19340" y="8335"/>
                  </a:lnTo>
                  <a:close/>
                </a:path>
                <a:path w="21600" h="21600" extrusionOk="0">
                  <a:moveTo>
                    <a:pt x="19340" y="9743"/>
                  </a:moveTo>
                  <a:lnTo>
                    <a:pt x="20595" y="9743"/>
                  </a:lnTo>
                  <a:lnTo>
                    <a:pt x="20595" y="8687"/>
                  </a:lnTo>
                  <a:lnTo>
                    <a:pt x="19340" y="8687"/>
                  </a:lnTo>
                  <a:lnTo>
                    <a:pt x="19340" y="9743"/>
                  </a:lnTo>
                  <a:close/>
                </a:path>
                <a:path w="21600" h="21600" extrusionOk="0">
                  <a:moveTo>
                    <a:pt x="19340" y="11152"/>
                  </a:moveTo>
                  <a:lnTo>
                    <a:pt x="20595" y="11152"/>
                  </a:lnTo>
                  <a:lnTo>
                    <a:pt x="20595" y="10096"/>
                  </a:lnTo>
                  <a:lnTo>
                    <a:pt x="19340" y="10096"/>
                  </a:lnTo>
                  <a:lnTo>
                    <a:pt x="19340" y="11152"/>
                  </a:lnTo>
                  <a:close/>
                </a:path>
                <a:path w="21600" h="21600" extrusionOk="0">
                  <a:moveTo>
                    <a:pt x="19340" y="12561"/>
                  </a:moveTo>
                  <a:lnTo>
                    <a:pt x="20595" y="12561"/>
                  </a:lnTo>
                  <a:lnTo>
                    <a:pt x="20595" y="11504"/>
                  </a:lnTo>
                  <a:lnTo>
                    <a:pt x="19340" y="11504"/>
                  </a:lnTo>
                  <a:lnTo>
                    <a:pt x="19340" y="12561"/>
                  </a:lnTo>
                  <a:close/>
                </a:path>
                <a:path w="21600" h="21600" extrusionOk="0">
                  <a:moveTo>
                    <a:pt x="19340" y="13970"/>
                  </a:moveTo>
                  <a:lnTo>
                    <a:pt x="20595" y="13970"/>
                  </a:lnTo>
                  <a:lnTo>
                    <a:pt x="20595" y="12913"/>
                  </a:lnTo>
                  <a:lnTo>
                    <a:pt x="19340" y="12913"/>
                  </a:lnTo>
                  <a:lnTo>
                    <a:pt x="19340" y="13970"/>
                  </a:lnTo>
                  <a:close/>
                </a:path>
                <a:path w="21600" h="21600" extrusionOk="0">
                  <a:moveTo>
                    <a:pt x="19340" y="15378"/>
                  </a:moveTo>
                  <a:lnTo>
                    <a:pt x="20595" y="15378"/>
                  </a:lnTo>
                  <a:lnTo>
                    <a:pt x="20595" y="14322"/>
                  </a:lnTo>
                  <a:lnTo>
                    <a:pt x="19340" y="14322"/>
                  </a:lnTo>
                  <a:lnTo>
                    <a:pt x="19340" y="15378"/>
                  </a:lnTo>
                  <a:close/>
                </a:path>
                <a:path w="21600" h="21600" extrusionOk="0">
                  <a:moveTo>
                    <a:pt x="19340" y="16787"/>
                  </a:moveTo>
                  <a:lnTo>
                    <a:pt x="20595" y="16787"/>
                  </a:lnTo>
                  <a:lnTo>
                    <a:pt x="20595" y="15730"/>
                  </a:lnTo>
                  <a:lnTo>
                    <a:pt x="19340" y="15730"/>
                  </a:lnTo>
                  <a:lnTo>
                    <a:pt x="19340" y="16787"/>
                  </a:lnTo>
                  <a:close/>
                </a:path>
                <a:path w="21600" h="21600" extrusionOk="0">
                  <a:moveTo>
                    <a:pt x="19340" y="18196"/>
                  </a:moveTo>
                  <a:lnTo>
                    <a:pt x="20595" y="18196"/>
                  </a:lnTo>
                  <a:lnTo>
                    <a:pt x="20595" y="17139"/>
                  </a:lnTo>
                  <a:lnTo>
                    <a:pt x="19340" y="17139"/>
                  </a:lnTo>
                  <a:lnTo>
                    <a:pt x="19340" y="18196"/>
                  </a:lnTo>
                  <a:close/>
                </a:path>
                <a:path w="21600" h="21600" extrusionOk="0">
                  <a:moveTo>
                    <a:pt x="19340" y="19604"/>
                  </a:moveTo>
                  <a:lnTo>
                    <a:pt x="20595" y="19604"/>
                  </a:lnTo>
                  <a:lnTo>
                    <a:pt x="20595" y="18548"/>
                  </a:lnTo>
                  <a:lnTo>
                    <a:pt x="19340" y="18548"/>
                  </a:lnTo>
                  <a:lnTo>
                    <a:pt x="19340" y="19604"/>
                  </a:lnTo>
                  <a:close/>
                </a:path>
                <a:path w="21600" h="21600" extrusionOk="0">
                  <a:moveTo>
                    <a:pt x="19340" y="21013"/>
                  </a:moveTo>
                  <a:lnTo>
                    <a:pt x="20595" y="21013"/>
                  </a:lnTo>
                  <a:lnTo>
                    <a:pt x="20595" y="19957"/>
                  </a:lnTo>
                  <a:lnTo>
                    <a:pt x="19340" y="19957"/>
                  </a:lnTo>
                  <a:lnTo>
                    <a:pt x="19340" y="21013"/>
                  </a:lnTo>
                  <a:close/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30733" name="Picture 6" descr="10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0" y="144"/>
              <a:ext cx="1488" cy="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4" name="Picture 7" descr="1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0" y="2976"/>
              <a:ext cx="1488" cy="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5" name="Picture 8" descr="17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2" y="1584"/>
              <a:ext cx="1536" cy="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728" name="Прямоугольник 11"/>
          <p:cNvSpPr>
            <a:spLocks noChangeArrowheads="1"/>
          </p:cNvSpPr>
          <p:nvPr/>
        </p:nvSpPr>
        <p:spPr bwMode="auto">
          <a:xfrm>
            <a:off x="3429000" y="4572000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3366FF"/>
                </a:solidFill>
              </a:rPr>
              <a:t>2 сентября  французская  армия оставила  Москву.    Кутузов     вступил в опустевший  город  и  отдал  его  на разграбление  своей  армии.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4929188" y="4500563"/>
            <a:ext cx="1079500" cy="3698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русская</a:t>
            </a: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5429250" y="4929188"/>
            <a:ext cx="1370013" cy="3698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Наполеон </a:t>
            </a:r>
          </a:p>
        </p:txBody>
      </p:sp>
      <p:pic>
        <p:nvPicPr>
          <p:cNvPr id="30731" name="Picture 15" descr="C:\Users\92877\Desktop\анимашки\анимашки к игре\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86688" y="5643563"/>
            <a:ext cx="10668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/>
      <p:bldP spid="26630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 descr="Фиолетовый узор"/>
          <p:cNvGraphicFramePr>
            <a:graphicFrameLocks noChangeAspect="1"/>
          </p:cNvGraphicFramePr>
          <p:nvPr/>
        </p:nvGraphicFramePr>
        <p:xfrm>
          <a:off x="4857750" y="500063"/>
          <a:ext cx="4286250" cy="6215062"/>
        </p:xfrm>
        <a:graphic>
          <a:graphicData uri="http://schemas.openxmlformats.org/presentationml/2006/ole">
            <p:oleObj spid="_x0000_s1026" name="Лист" r:id="rId3" imgW="3981636" imgH="3638862" progId="Excel.Sheet.8">
              <p:embed/>
            </p:oleObj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00063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3200" b="1" i="1" smtClean="0">
                <a:solidFill>
                  <a:srgbClr val="FFFF00"/>
                </a:solidFill>
                <a:cs typeface="Tunga" pitchFamily="34" charset="0"/>
              </a:rPr>
              <a:t>Решите кроссворд.</a:t>
            </a:r>
          </a:p>
        </p:txBody>
      </p:sp>
      <p:pic>
        <p:nvPicPr>
          <p:cNvPr id="1028" name="Picture 4" descr="ag00317_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94675" y="5357813"/>
            <a:ext cx="9493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57188" y="571500"/>
            <a:ext cx="6000750" cy="369888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Times New Roman" pitchFamily="18" charset="0"/>
              </a:rPr>
              <a:t>1.Место, где состоялась  главное сражение войны.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0" y="1000125"/>
            <a:ext cx="6000750" cy="369888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Times New Roman" pitchFamily="18" charset="0"/>
              </a:rPr>
              <a:t>2.Полководец,главнокомандующий русской армии.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5813" y="1428750"/>
            <a:ext cx="5429250" cy="369888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Times New Roman" pitchFamily="18" charset="0"/>
              </a:rPr>
              <a:t>3.Земляные укрепления</a:t>
            </a:r>
            <a:r>
              <a:rPr lang="ru-RU" b="1">
                <a:solidFill>
                  <a:srgbClr val="FFFF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0" y="1928813"/>
            <a:ext cx="6643688" cy="646112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Times New Roman" pitchFamily="18" charset="0"/>
              </a:rPr>
              <a:t>4.Генерал,командующий 2-й армией после Бородинской битвы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57188" y="2643188"/>
            <a:ext cx="6072187" cy="369887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Times New Roman" pitchFamily="18" charset="0"/>
              </a:rPr>
              <a:t>5.Место последнего сраже-ния войны 1812 года.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0" y="3143250"/>
            <a:ext cx="5357813" cy="400050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t>6.Место соединения Русских армий.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57188" y="3571875"/>
            <a:ext cx="5357812" cy="400050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t>7.Генерал,герой войны1812 года</a:t>
            </a:r>
            <a:r>
              <a:rPr lang="ru-RU" sz="2000" b="1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214438" y="4000500"/>
            <a:ext cx="5500687" cy="400050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t>8.Основатель партизанского движения.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0" y="4429125"/>
            <a:ext cx="5143500" cy="400050"/>
          </a:xfrm>
          <a:prstGeom prst="rect">
            <a:avLst/>
          </a:prstGeom>
          <a:solidFill>
            <a:schemeClr val="tx1"/>
          </a:soli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t>9.Пограничная река.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0" y="5000625"/>
            <a:ext cx="5429250" cy="30797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solidFill>
                  <a:schemeClr val="bg1"/>
                </a:solidFill>
                <a:latin typeface="Times New Roman" pitchFamily="18" charset="0"/>
              </a:rPr>
              <a:t>10.Место командного Пункта Наполеона на Бородинском поле.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0" y="5786438"/>
            <a:ext cx="5214938" cy="338137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chemeClr val="bg1"/>
                </a:solidFill>
                <a:latin typeface="Times New Roman" pitchFamily="18" charset="0"/>
              </a:rPr>
              <a:t>11.Место отдыха и пере-группировки русской армии.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0" y="6143625"/>
            <a:ext cx="6000750" cy="338138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chemeClr val="bg1"/>
                </a:solidFill>
                <a:latin typeface="Times New Roman" pitchFamily="18" charset="0"/>
              </a:rPr>
              <a:t>12.Члены боевых отрядов составленных из местных жителей. </a:t>
            </a: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1071563" y="6519863"/>
            <a:ext cx="5786437" cy="338137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chemeClr val="bg1"/>
                </a:solidFill>
                <a:latin typeface="Times New Roman" pitchFamily="18" charset="0"/>
              </a:rPr>
              <a:t>13.Командир русской батареи на Бородинском  поле.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98450" y="571500"/>
          <a:ext cx="8845550" cy="6286500"/>
        </p:xfrm>
        <a:graphic>
          <a:graphicData uri="http://schemas.openxmlformats.org/presentationml/2006/ole">
            <p:oleObj spid="_x0000_s2050" name="Лист" r:id="rId3" imgW="2876663" imgH="3638520" progId="Excel.Sheet.8">
              <p:embed/>
            </p:oleObj>
          </a:graphicData>
        </a:graphic>
      </p:graphicFrame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5334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3600" b="1" i="1" smtClean="0">
                <a:solidFill>
                  <a:srgbClr val="FFFF00"/>
                </a:solidFill>
                <a:cs typeface="Tunga" pitchFamily="34" charset="0"/>
              </a:rPr>
              <a:t>ПРОВЕРЯЕМ.</a:t>
            </a:r>
          </a:p>
        </p:txBody>
      </p:sp>
      <p:pic>
        <p:nvPicPr>
          <p:cNvPr id="6" name="Содержимое 3"/>
          <p:cNvPicPr>
            <a:picLocks noGrp="1"/>
          </p:cNvPicPr>
          <p:nvPr>
            <p:ph sz="quarter" idx="4294967295"/>
          </p:nvPr>
        </p:nvPicPr>
        <p:blipFill>
          <a:blip r:embed="rId4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0" y="0"/>
            <a:ext cx="2344189" cy="285542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Рисунок 6"/>
          <p:cNvPicPr/>
          <p:nvPr/>
        </p:nvPicPr>
        <p:blipFill>
          <a:blip r:embed="rId5" cstate="print">
            <a:extLst>
              <a:ext uri="{28A0092B-C50C-407E-A947-70E740481C1C}"/>
            </a:extLst>
          </a:blip>
          <a:srcRect b="9427"/>
          <a:stretch>
            <a:fillRect/>
          </a:stretch>
        </p:blipFill>
        <p:spPr bwMode="auto">
          <a:xfrm>
            <a:off x="7072330" y="4214818"/>
            <a:ext cx="2071670" cy="2643182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4294967295"/>
          </p:nvPr>
        </p:nvSpPr>
        <p:spPr>
          <a:xfrm>
            <a:off x="2428875" y="1428750"/>
            <a:ext cx="5362575" cy="6794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B0F0"/>
                </a:solidFill>
              </a:rPr>
              <a:t>Она готовила пожар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B0F0"/>
                </a:solidFill>
              </a:rPr>
              <a:t> Нетерпеливому герою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174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i="1" smtClean="0">
                <a:solidFill>
                  <a:srgbClr val="FFFF00"/>
                </a:solidFill>
                <a:cs typeface="Tunga" pitchFamily="34" charset="0"/>
              </a:rPr>
              <a:t>Восстановите  стихотворения,</a:t>
            </a:r>
            <a:br>
              <a:rPr lang="ru-RU" sz="3200" b="1" i="1" smtClean="0">
                <a:solidFill>
                  <a:srgbClr val="FFFF00"/>
                </a:solidFill>
                <a:cs typeface="Tunga" pitchFamily="34" charset="0"/>
              </a:rPr>
            </a:br>
            <a:r>
              <a:rPr lang="ru-RU" sz="3200" b="1" i="1" smtClean="0">
                <a:solidFill>
                  <a:srgbClr val="FFFF00"/>
                </a:solidFill>
                <a:cs typeface="Tunga" pitchFamily="34" charset="0"/>
              </a:rPr>
              <a:t> о каких событиях в них идет речь?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29063" y="2286000"/>
            <a:ext cx="45720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dirty="0">
                <a:solidFill>
                  <a:srgbClr val="00B0F0"/>
                </a:solidFill>
              </a:rPr>
              <a:t>Нет, не пошла Москва моя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dirty="0">
                <a:solidFill>
                  <a:srgbClr val="00B0F0"/>
                </a:solidFill>
              </a:rPr>
              <a:t> К нему с повинной головою.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43313" y="3214688"/>
            <a:ext cx="45720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dirty="0">
                <a:solidFill>
                  <a:srgbClr val="00B0F0"/>
                </a:solidFill>
              </a:rPr>
              <a:t>Напрасно ждал Наполеон,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dirty="0">
                <a:solidFill>
                  <a:srgbClr val="00B0F0"/>
                </a:solidFill>
              </a:rPr>
              <a:t> Последним счастьем упоенный,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dirty="0">
                <a:solidFill>
                  <a:srgbClr val="00B0F0"/>
                </a:solidFill>
              </a:rPr>
              <a:t> Москвы коленопреклоненной</a:t>
            </a:r>
          </a:p>
        </p:txBody>
      </p:sp>
      <p:sp>
        <p:nvSpPr>
          <p:cNvPr id="31750" name="Прямоугольник 5"/>
          <p:cNvSpPr>
            <a:spLocks noChangeArrowheads="1"/>
          </p:cNvSpPr>
          <p:nvPr/>
        </p:nvSpPr>
        <p:spPr bwMode="auto">
          <a:xfrm>
            <a:off x="357188" y="2714625"/>
            <a:ext cx="31702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B0F0"/>
                </a:solidFill>
              </a:rPr>
              <a:t>С ключами старого Кремля: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7188" y="4357688"/>
            <a:ext cx="4572000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dirty="0">
                <a:solidFill>
                  <a:srgbClr val="00B0F0"/>
                </a:solidFill>
              </a:rPr>
              <a:t>Не праздник, не приемный дар,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4271963"/>
            <a:ext cx="4572000" cy="2586037"/>
          </a:xfrm>
          <a:prstGeom prst="rect">
            <a:avLst/>
          </a:prstGeom>
          <a:solidFill>
            <a:srgbClr val="92D050"/>
          </a:solidFill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C00000"/>
                </a:solidFill>
              </a:rPr>
              <a:t>Напрасно ждал Наполеон,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C00000"/>
                </a:solidFill>
              </a:rPr>
              <a:t> Последним счастьем упоенный,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C00000"/>
                </a:solidFill>
              </a:rPr>
              <a:t> Москвы коленопреклоненной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C00000"/>
                </a:solidFill>
              </a:rPr>
              <a:t> С ключами старого Кремля: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C00000"/>
                </a:solidFill>
              </a:rPr>
              <a:t> Нет, не пошла Москва моя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C00000"/>
                </a:solidFill>
              </a:rPr>
              <a:t> К нему с повинной головою.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C00000"/>
                </a:solidFill>
              </a:rPr>
              <a:t> Не праздник, не приемный дар,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C00000"/>
                </a:solidFill>
              </a:rPr>
              <a:t> Она готовила пожар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C00000"/>
                </a:solidFill>
              </a:rPr>
              <a:t> Нетерпеливому герою.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05238"/>
            <a:ext cx="3367088" cy="305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4" name="TextBox 10"/>
          <p:cNvSpPr txBox="1">
            <a:spLocks noChangeArrowheads="1"/>
          </p:cNvSpPr>
          <p:nvPr/>
        </p:nvSpPr>
        <p:spPr bwMode="auto">
          <a:xfrm>
            <a:off x="7215188" y="6286500"/>
            <a:ext cx="19034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002060"/>
                </a:solidFill>
              </a:rPr>
              <a:t>Пожар Москвы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17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4294967295"/>
          </p:nvPr>
        </p:nvSpPr>
        <p:spPr>
          <a:xfrm>
            <a:off x="5214938" y="2714625"/>
            <a:ext cx="3532187" cy="2973388"/>
          </a:xfrm>
          <a:prstGeom prst="rect">
            <a:avLst/>
          </a:prstGeom>
          <a:solidFill>
            <a:srgbClr val="FF0000"/>
          </a:solidFill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defRPr/>
            </a:pPr>
            <a:r>
              <a:rPr lang="ru-RU" dirty="0" smtClean="0">
                <a:solidFill>
                  <a:srgbClr val="FFFF00"/>
                </a:solidFill>
              </a:rPr>
              <a:t>Вам не видать таких сражений!..</a:t>
            </a:r>
          </a:p>
          <a:p>
            <a:pPr marL="0" indent="0">
              <a:defRPr/>
            </a:pPr>
            <a:r>
              <a:rPr lang="ru-RU" dirty="0" smtClean="0">
                <a:solidFill>
                  <a:srgbClr val="FFFF00"/>
                </a:solidFill>
              </a:rPr>
              <a:t> Носились знамена, как тени,</a:t>
            </a:r>
          </a:p>
          <a:p>
            <a:pPr marL="0" indent="0">
              <a:defRPr/>
            </a:pPr>
            <a:r>
              <a:rPr lang="ru-RU" dirty="0" smtClean="0">
                <a:solidFill>
                  <a:srgbClr val="FFFF00"/>
                </a:solidFill>
              </a:rPr>
              <a:t> В дыму огонь блестел,</a:t>
            </a:r>
          </a:p>
          <a:p>
            <a:pPr marL="0" indent="0">
              <a:defRPr/>
            </a:pPr>
            <a:r>
              <a:rPr lang="ru-RU" dirty="0" smtClean="0">
                <a:solidFill>
                  <a:srgbClr val="FFFF00"/>
                </a:solidFill>
              </a:rPr>
              <a:t> Звучал булат, картечь визжала,</a:t>
            </a:r>
          </a:p>
          <a:p>
            <a:pPr marL="0" indent="0">
              <a:defRPr/>
            </a:pPr>
            <a:r>
              <a:rPr lang="ru-RU" dirty="0" smtClean="0">
                <a:solidFill>
                  <a:srgbClr val="FFFF00"/>
                </a:solidFill>
              </a:rPr>
              <a:t> Рука бойцов колоть устала,</a:t>
            </a:r>
          </a:p>
          <a:p>
            <a:pPr marL="0" indent="0">
              <a:defRPr/>
            </a:pPr>
            <a:r>
              <a:rPr lang="ru-RU" dirty="0" smtClean="0">
                <a:solidFill>
                  <a:srgbClr val="FFFF00"/>
                </a:solidFill>
              </a:rPr>
              <a:t> И ядрам пролетать мешала</a:t>
            </a:r>
          </a:p>
          <a:p>
            <a:pPr marL="0" indent="0">
              <a:defRPr/>
            </a:pPr>
            <a:r>
              <a:rPr lang="ru-RU" dirty="0" smtClean="0">
                <a:solidFill>
                  <a:srgbClr val="FFFF00"/>
                </a:solidFill>
              </a:rPr>
              <a:t> Гора кровавых тел.</a:t>
            </a:r>
          </a:p>
        </p:txBody>
      </p:sp>
      <p:sp>
        <p:nvSpPr>
          <p:cNvPr id="32771" name="Прямоугольник 3"/>
          <p:cNvSpPr>
            <a:spLocks noChangeArrowheads="1"/>
          </p:cNvSpPr>
          <p:nvPr/>
        </p:nvSpPr>
        <p:spPr bwMode="auto">
          <a:xfrm>
            <a:off x="285750" y="92868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Звучал булат, картечь визжала,</a:t>
            </a:r>
          </a:p>
          <a:p>
            <a:r>
              <a:rPr lang="ru-RU"/>
              <a:t> Рука бойцов колоть устала,</a:t>
            </a:r>
          </a:p>
        </p:txBody>
      </p:sp>
      <p:sp>
        <p:nvSpPr>
          <p:cNvPr id="32772" name="Прямоугольник 4"/>
          <p:cNvSpPr>
            <a:spLocks noChangeArrowheads="1"/>
          </p:cNvSpPr>
          <p:nvPr/>
        </p:nvSpPr>
        <p:spPr bwMode="auto">
          <a:xfrm>
            <a:off x="4000500" y="1357313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Вам не видать таких сражений!..</a:t>
            </a:r>
          </a:p>
          <a:p>
            <a:r>
              <a:rPr lang="ru-RU"/>
              <a:t> Носились знамена, как тени,</a:t>
            </a:r>
          </a:p>
        </p:txBody>
      </p:sp>
      <p:sp>
        <p:nvSpPr>
          <p:cNvPr id="32773" name="Прямоугольник 5"/>
          <p:cNvSpPr>
            <a:spLocks noChangeArrowheads="1"/>
          </p:cNvSpPr>
          <p:nvPr/>
        </p:nvSpPr>
        <p:spPr bwMode="auto">
          <a:xfrm>
            <a:off x="928688" y="1928813"/>
            <a:ext cx="2616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 дыму огонь блестел,</a:t>
            </a:r>
          </a:p>
        </p:txBody>
      </p:sp>
      <p:sp>
        <p:nvSpPr>
          <p:cNvPr id="32774" name="Прямоугольник 6"/>
          <p:cNvSpPr>
            <a:spLocks noChangeArrowheads="1"/>
          </p:cNvSpPr>
          <p:nvPr/>
        </p:nvSpPr>
        <p:spPr bwMode="auto">
          <a:xfrm>
            <a:off x="4071938" y="500063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И ядрам пролетать мешала</a:t>
            </a:r>
          </a:p>
          <a:p>
            <a:r>
              <a:rPr lang="ru-RU"/>
              <a:t> Гора кровавых тел.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3160713"/>
            <a:ext cx="4357688" cy="326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6429375" y="6000750"/>
            <a:ext cx="1339850" cy="369888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C00000"/>
                </a:solidFill>
              </a:rPr>
              <a:t>Бородино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0" y="0"/>
            <a:ext cx="2344189" cy="285542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/>
            </a:extLst>
          </a:blip>
          <a:srcRect b="9427"/>
          <a:stretch>
            <a:fillRect/>
          </a:stretch>
        </p:blipFill>
        <p:spPr bwMode="auto">
          <a:xfrm>
            <a:off x="6889750" y="3643314"/>
            <a:ext cx="2254250" cy="2714644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1714500" y="5643563"/>
            <a:ext cx="393700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69" name="Rectangle 3"/>
          <p:cNvSpPr>
            <a:spLocks noChangeArrowheads="1"/>
          </p:cNvSpPr>
          <p:nvPr/>
        </p:nvSpPr>
        <p:spPr bwMode="auto">
          <a:xfrm>
            <a:off x="2071688" y="3786188"/>
            <a:ext cx="393700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70" name="Rectangle 4"/>
          <p:cNvSpPr>
            <a:spLocks noChangeArrowheads="1"/>
          </p:cNvSpPr>
          <p:nvPr/>
        </p:nvSpPr>
        <p:spPr bwMode="auto">
          <a:xfrm>
            <a:off x="2071688" y="4143375"/>
            <a:ext cx="393700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2071688" y="5214938"/>
            <a:ext cx="393700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 flipV="1">
            <a:off x="2071688" y="5572125"/>
            <a:ext cx="393700" cy="3825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2071688" y="5929313"/>
            <a:ext cx="393700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2071688" y="6286500"/>
            <a:ext cx="393700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Группа 53"/>
          <p:cNvGrpSpPr>
            <a:grpSpLocks/>
          </p:cNvGrpSpPr>
          <p:nvPr/>
        </p:nvGrpSpPr>
        <p:grpSpPr bwMode="auto">
          <a:xfrm>
            <a:off x="1357313" y="4500563"/>
            <a:ext cx="1465262" cy="700087"/>
            <a:chOff x="1357290" y="4500570"/>
            <a:chExt cx="1465270" cy="700090"/>
          </a:xfrm>
        </p:grpSpPr>
        <p:sp>
          <p:nvSpPr>
            <p:cNvPr id="36908" name="Rectangle 5"/>
            <p:cNvSpPr>
              <a:spLocks noChangeArrowheads="1"/>
            </p:cNvSpPr>
            <p:nvPr/>
          </p:nvSpPr>
          <p:spPr bwMode="auto">
            <a:xfrm>
              <a:off x="2071670" y="4500570"/>
              <a:ext cx="393700" cy="342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9" name="Rectangle 6"/>
            <p:cNvSpPr>
              <a:spLocks noChangeArrowheads="1"/>
            </p:cNvSpPr>
            <p:nvPr/>
          </p:nvSpPr>
          <p:spPr bwMode="auto">
            <a:xfrm>
              <a:off x="2071670" y="4857760"/>
              <a:ext cx="393700" cy="342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0" name="Rectangle 11"/>
            <p:cNvSpPr>
              <a:spLocks noChangeArrowheads="1"/>
            </p:cNvSpPr>
            <p:nvPr/>
          </p:nvSpPr>
          <p:spPr bwMode="auto">
            <a:xfrm>
              <a:off x="2428860" y="4857760"/>
              <a:ext cx="393700" cy="342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1" name="Rectangle 12"/>
            <p:cNvSpPr>
              <a:spLocks noChangeArrowheads="1"/>
            </p:cNvSpPr>
            <p:nvPr/>
          </p:nvSpPr>
          <p:spPr bwMode="auto">
            <a:xfrm>
              <a:off x="1357290" y="4857760"/>
              <a:ext cx="393700" cy="342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2" name="Rectangle 13"/>
            <p:cNvSpPr>
              <a:spLocks noChangeArrowheads="1"/>
            </p:cNvSpPr>
            <p:nvPr/>
          </p:nvSpPr>
          <p:spPr bwMode="auto">
            <a:xfrm>
              <a:off x="1714480" y="4857760"/>
              <a:ext cx="393700" cy="342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876" name="Rectangle 14"/>
          <p:cNvSpPr>
            <a:spLocks noChangeArrowheads="1"/>
          </p:cNvSpPr>
          <p:nvPr/>
        </p:nvSpPr>
        <p:spPr bwMode="auto">
          <a:xfrm>
            <a:off x="2071688" y="3429000"/>
            <a:ext cx="393700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77" name="Rectangle 15"/>
          <p:cNvSpPr>
            <a:spLocks noChangeArrowheads="1"/>
          </p:cNvSpPr>
          <p:nvPr/>
        </p:nvSpPr>
        <p:spPr bwMode="auto">
          <a:xfrm>
            <a:off x="1168400" y="5918200"/>
            <a:ext cx="393700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78" name="Rectangle 16"/>
          <p:cNvSpPr>
            <a:spLocks noChangeArrowheads="1"/>
          </p:cNvSpPr>
          <p:nvPr/>
        </p:nvSpPr>
        <p:spPr bwMode="auto">
          <a:xfrm>
            <a:off x="3643313" y="5500688"/>
            <a:ext cx="393700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79" name="Rectangle 17"/>
          <p:cNvSpPr>
            <a:spLocks noChangeArrowheads="1"/>
          </p:cNvSpPr>
          <p:nvPr/>
        </p:nvSpPr>
        <p:spPr bwMode="auto">
          <a:xfrm>
            <a:off x="3357563" y="4572000"/>
            <a:ext cx="393700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80" name="Rectangle 18"/>
          <p:cNvSpPr>
            <a:spLocks noChangeArrowheads="1"/>
          </p:cNvSpPr>
          <p:nvPr/>
        </p:nvSpPr>
        <p:spPr bwMode="auto">
          <a:xfrm>
            <a:off x="4643438" y="4572000"/>
            <a:ext cx="393700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81" name="Rectangle 19"/>
          <p:cNvSpPr>
            <a:spLocks noChangeArrowheads="1"/>
          </p:cNvSpPr>
          <p:nvPr/>
        </p:nvSpPr>
        <p:spPr bwMode="auto">
          <a:xfrm>
            <a:off x="4929188" y="5429250"/>
            <a:ext cx="393700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82" name="Rectangle 20"/>
          <p:cNvSpPr>
            <a:spLocks noChangeArrowheads="1"/>
          </p:cNvSpPr>
          <p:nvPr/>
        </p:nvSpPr>
        <p:spPr bwMode="auto">
          <a:xfrm>
            <a:off x="1168400" y="5929313"/>
            <a:ext cx="474663" cy="3317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83" name="Rectangle 20"/>
          <p:cNvSpPr>
            <a:spLocks noChangeArrowheads="1"/>
          </p:cNvSpPr>
          <p:nvPr/>
        </p:nvSpPr>
        <p:spPr bwMode="auto">
          <a:xfrm>
            <a:off x="3500438" y="3429000"/>
            <a:ext cx="474662" cy="3317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84" name="Rectangle 20"/>
          <p:cNvSpPr>
            <a:spLocks noChangeArrowheads="1"/>
          </p:cNvSpPr>
          <p:nvPr/>
        </p:nvSpPr>
        <p:spPr bwMode="auto">
          <a:xfrm>
            <a:off x="4286250" y="3214688"/>
            <a:ext cx="474663" cy="3317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85" name="Rectangle 20"/>
          <p:cNvSpPr>
            <a:spLocks noChangeArrowheads="1"/>
          </p:cNvSpPr>
          <p:nvPr/>
        </p:nvSpPr>
        <p:spPr bwMode="auto">
          <a:xfrm>
            <a:off x="5572125" y="1785938"/>
            <a:ext cx="474663" cy="3317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86" name="Rectangle 20"/>
          <p:cNvSpPr>
            <a:spLocks noChangeArrowheads="1"/>
          </p:cNvSpPr>
          <p:nvPr/>
        </p:nvSpPr>
        <p:spPr bwMode="auto">
          <a:xfrm>
            <a:off x="5929313" y="4000500"/>
            <a:ext cx="474662" cy="3317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87" name="Rectangle 20"/>
          <p:cNvSpPr>
            <a:spLocks noChangeArrowheads="1"/>
          </p:cNvSpPr>
          <p:nvPr/>
        </p:nvSpPr>
        <p:spPr bwMode="auto">
          <a:xfrm>
            <a:off x="5429250" y="3000375"/>
            <a:ext cx="474663" cy="3317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88" name="Rectangle 20"/>
          <p:cNvSpPr>
            <a:spLocks noChangeArrowheads="1"/>
          </p:cNvSpPr>
          <p:nvPr/>
        </p:nvSpPr>
        <p:spPr bwMode="auto">
          <a:xfrm>
            <a:off x="6429375" y="2857500"/>
            <a:ext cx="474663" cy="3317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89" name="Rectangle 20"/>
          <p:cNvSpPr>
            <a:spLocks noChangeArrowheads="1"/>
          </p:cNvSpPr>
          <p:nvPr/>
        </p:nvSpPr>
        <p:spPr bwMode="auto">
          <a:xfrm>
            <a:off x="6858000" y="2071688"/>
            <a:ext cx="474663" cy="3317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90" name="Rectangle 20"/>
          <p:cNvSpPr>
            <a:spLocks noChangeArrowheads="1"/>
          </p:cNvSpPr>
          <p:nvPr/>
        </p:nvSpPr>
        <p:spPr bwMode="auto">
          <a:xfrm>
            <a:off x="7786688" y="1571625"/>
            <a:ext cx="474662" cy="3317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91" name="Rectangle 20"/>
          <p:cNvSpPr>
            <a:spLocks noChangeArrowheads="1"/>
          </p:cNvSpPr>
          <p:nvPr/>
        </p:nvSpPr>
        <p:spPr bwMode="auto">
          <a:xfrm>
            <a:off x="2928938" y="2714625"/>
            <a:ext cx="474662" cy="3317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92" name="Rectangle 20"/>
          <p:cNvSpPr>
            <a:spLocks noChangeArrowheads="1"/>
          </p:cNvSpPr>
          <p:nvPr/>
        </p:nvSpPr>
        <p:spPr bwMode="auto">
          <a:xfrm>
            <a:off x="4071938" y="2286000"/>
            <a:ext cx="474662" cy="3317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93" name="Rectangle 20"/>
          <p:cNvSpPr>
            <a:spLocks noChangeArrowheads="1"/>
          </p:cNvSpPr>
          <p:nvPr/>
        </p:nvSpPr>
        <p:spPr bwMode="auto">
          <a:xfrm>
            <a:off x="5715000" y="2357438"/>
            <a:ext cx="474663" cy="3317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94" name="Rectangle 20"/>
          <p:cNvSpPr>
            <a:spLocks noChangeArrowheads="1"/>
          </p:cNvSpPr>
          <p:nvPr/>
        </p:nvSpPr>
        <p:spPr bwMode="auto">
          <a:xfrm>
            <a:off x="6143625" y="1571625"/>
            <a:ext cx="474663" cy="3317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95" name="Rectangle 20"/>
          <p:cNvSpPr>
            <a:spLocks noChangeArrowheads="1"/>
          </p:cNvSpPr>
          <p:nvPr/>
        </p:nvSpPr>
        <p:spPr bwMode="auto">
          <a:xfrm>
            <a:off x="4857750" y="2286000"/>
            <a:ext cx="474663" cy="3317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96" name="Rectangle 20"/>
          <p:cNvSpPr>
            <a:spLocks noChangeArrowheads="1"/>
          </p:cNvSpPr>
          <p:nvPr/>
        </p:nvSpPr>
        <p:spPr bwMode="auto">
          <a:xfrm>
            <a:off x="5143500" y="1428750"/>
            <a:ext cx="474663" cy="3317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97" name="Rectangle 20"/>
          <p:cNvSpPr>
            <a:spLocks noChangeArrowheads="1"/>
          </p:cNvSpPr>
          <p:nvPr/>
        </p:nvSpPr>
        <p:spPr bwMode="auto">
          <a:xfrm>
            <a:off x="5786438" y="857250"/>
            <a:ext cx="474662" cy="3317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98" name="Rectangle 20"/>
          <p:cNvSpPr>
            <a:spLocks noChangeArrowheads="1"/>
          </p:cNvSpPr>
          <p:nvPr/>
        </p:nvSpPr>
        <p:spPr bwMode="auto">
          <a:xfrm>
            <a:off x="6715125" y="571500"/>
            <a:ext cx="474663" cy="3317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99" name="Rectangle 20"/>
          <p:cNvSpPr>
            <a:spLocks noChangeArrowheads="1"/>
          </p:cNvSpPr>
          <p:nvPr/>
        </p:nvSpPr>
        <p:spPr bwMode="auto">
          <a:xfrm>
            <a:off x="8358188" y="571500"/>
            <a:ext cx="474662" cy="3317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900" name="Rectangle 20"/>
          <p:cNvSpPr>
            <a:spLocks noChangeArrowheads="1"/>
          </p:cNvSpPr>
          <p:nvPr/>
        </p:nvSpPr>
        <p:spPr bwMode="auto">
          <a:xfrm>
            <a:off x="4429125" y="1357313"/>
            <a:ext cx="474663" cy="3317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901" name="Rectangle 20"/>
          <p:cNvSpPr>
            <a:spLocks noChangeArrowheads="1"/>
          </p:cNvSpPr>
          <p:nvPr/>
        </p:nvSpPr>
        <p:spPr bwMode="auto">
          <a:xfrm>
            <a:off x="3571875" y="1571625"/>
            <a:ext cx="474663" cy="3317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3" name="Рисунок 42" descr="map.gif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lum/>
          </a:blip>
          <a:stretch>
            <a:fillRect/>
          </a:stretch>
        </p:blipFill>
        <p:spPr>
          <a:xfrm>
            <a:off x="-6747" y="0"/>
            <a:ext cx="9150747" cy="6858000"/>
          </a:xfrm>
          <a:prstGeom prst="rect">
            <a:avLst/>
          </a:prstGeom>
        </p:spPr>
      </p:pic>
      <p:pic>
        <p:nvPicPr>
          <p:cNvPr id="44" name="Рисунок 43" descr="1812raevsky.jpg"/>
          <p:cNvPicPr>
            <a:picLocks noChangeAspect="1"/>
          </p:cNvPicPr>
          <p:nvPr/>
        </p:nvPicPr>
        <p:blipFill>
          <a:blip r:embed="rId5" cstate="print">
            <a:lum contrast="10000"/>
          </a:blip>
          <a:stretch>
            <a:fillRect/>
          </a:stretch>
        </p:blipFill>
        <p:spPr>
          <a:xfrm flipH="1">
            <a:off x="142844" y="0"/>
            <a:ext cx="2928958" cy="220260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5" name="Рисунок 44" descr="battle00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29290" y="4624388"/>
            <a:ext cx="3214710" cy="2233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" name="Рисунок 45" descr="battle00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4282" y="4572008"/>
            <a:ext cx="3000396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7" name="Рисунок 46" descr="1812raevsky.jpg"/>
          <p:cNvPicPr>
            <a:picLocks noChangeAspect="1"/>
          </p:cNvPicPr>
          <p:nvPr/>
        </p:nvPicPr>
        <p:blipFill>
          <a:blip r:embed="rId8" cstate="print">
            <a:lum contrast="10000"/>
          </a:blip>
          <a:stretch>
            <a:fillRect/>
          </a:stretch>
        </p:blipFill>
        <p:spPr>
          <a:xfrm>
            <a:off x="5715008" y="214290"/>
            <a:ext cx="3027224" cy="220074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6907" name="TextBox 47"/>
          <p:cNvSpPr txBox="1">
            <a:spLocks noChangeArrowheads="1"/>
          </p:cNvSpPr>
          <p:nvPr/>
        </p:nvSpPr>
        <p:spPr bwMode="auto">
          <a:xfrm>
            <a:off x="2286000" y="2714625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solidFill>
                  <a:srgbClr val="C00000"/>
                </a:solidFill>
              </a:rPr>
              <a:t>Подведение  итогов игры</a:t>
            </a:r>
            <a:endParaRPr lang="ru-RU" sz="360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</TotalTime>
  <Words>366</Words>
  <Application>Microsoft Office PowerPoint</Application>
  <PresentationFormat>Экран (4:3)</PresentationFormat>
  <Paragraphs>78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Апекс</vt:lpstr>
      <vt:lpstr>Лист Microsoft Excel</vt:lpstr>
      <vt:lpstr>Часть 4</vt:lpstr>
      <vt:lpstr>Напишите имя героя 1812 года под его изображением.</vt:lpstr>
      <vt:lpstr>Исправьте исторические неточности.</vt:lpstr>
      <vt:lpstr>Решите кроссворд.</vt:lpstr>
      <vt:lpstr>ПРОВЕРЯЕМ.</vt:lpstr>
      <vt:lpstr>Восстановите  стихотворения,  о каких событиях в них идет речь?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Часть 1</dc:title>
  <dc:creator>92877</dc:creator>
  <cp:lastModifiedBy>92877</cp:lastModifiedBy>
  <cp:revision>5</cp:revision>
  <dcterms:created xsi:type="dcterms:W3CDTF">2013-02-06T11:44:05Z</dcterms:created>
  <dcterms:modified xsi:type="dcterms:W3CDTF">2013-02-06T12:06:04Z</dcterms:modified>
</cp:coreProperties>
</file>