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7" r:id="rId4"/>
    <p:sldId id="259" r:id="rId5"/>
    <p:sldId id="262" r:id="rId6"/>
    <p:sldId id="266" r:id="rId7"/>
    <p:sldId id="267" r:id="rId8"/>
    <p:sldId id="268" r:id="rId9"/>
    <p:sldId id="269" r:id="rId10"/>
    <p:sldId id="264" r:id="rId11"/>
    <p:sldId id="265" r:id="rId12"/>
    <p:sldId id="258" r:id="rId13"/>
    <p:sldId id="26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91%D1%82%D1%80_I" TargetMode="External"/><Relationship Id="rId13" Type="http://schemas.openxmlformats.org/officeDocument/2006/relationships/hyperlink" Target="http://ru.wikipedia.org/wiki/%D0%95%D0%BB%D0%B8%D0%B7%D0%B0%D0%B2%D0%B5%D1%82%D0%B0_%D0%9F%D0%B5%D1%82%D1%80%D0%BE%D0%B2%D0%BD%D0%B0" TargetMode="External"/><Relationship Id="rId3" Type="http://schemas.openxmlformats.org/officeDocument/2006/relationships/hyperlink" Target="http://ru.wikipedia.org/wiki/%D0%90%D0%BD%D0%BD%D0%B0_%D0%9B%D0%B5%D0%BE%D0%BF%D0%BE%D0%BB%D1%8C%D0%B4%D0%BE%D0%B2%D0%BD%D0%B0" TargetMode="External"/><Relationship Id="rId7" Type="http://schemas.openxmlformats.org/officeDocument/2006/relationships/hyperlink" Target="http://ru.wikipedia.org/wiki/%D0%98%D0%B2%D0%B0%D0%BD_V" TargetMode="External"/><Relationship Id="rId12" Type="http://schemas.openxmlformats.org/officeDocument/2006/relationships/hyperlink" Target="http://ru.wikipedia.org/wiki/%D0%9E%D1%81%D1%82%D0%B5%D1%80%D0%BC%D0%B0%D0%BD,_%D0%93%D0%B5%D0%BD%D1%80%D0%B8%D1%85_%D0%98%D0%BE%D0%B3%D0%B0%D0%BD%D0%BD_%D0%A4%D1%80%D0%B8%D0%B4%D1%80%D0%B8%D1%85" TargetMode="External"/><Relationship Id="rId2" Type="http://schemas.openxmlformats.org/officeDocument/2006/relationships/hyperlink" Target="http://ru.wikipedia.org/wiki/%D0%90%D0%BD%D0%BD%D0%B0_%D0%98%D0%BE%D0%B0%D0%BD%D0%BD%D0%BE%D0%B2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8%D1%80%D0%BE%D0%BD,_%D0%AD%D1%80%D0%BD%D1%81%D1%82_%D0%98%D0%BE%D0%B3%D0%B0%D0%BD%D0%BD" TargetMode="External"/><Relationship Id="rId11" Type="http://schemas.openxmlformats.org/officeDocument/2006/relationships/hyperlink" Target="http://ru.wikipedia.org/wiki/%D0%9C%D0%B8%D0%BD%D0%B8%D1%85,_%D0%91%D1%83%D1%80%D1%85%D0%B0%D1%80%D0%B4_%D0%9A%D1%80%D0%B8%D1%81%D1%82%D0%BE%D1%84" TargetMode="External"/><Relationship Id="rId5" Type="http://schemas.openxmlformats.org/officeDocument/2006/relationships/hyperlink" Target="http://ru.wikipedia.org/wiki/%D0%A0%D0%B5%D0%B3%D0%B5%D0%BD%D1%82" TargetMode="External"/><Relationship Id="rId10" Type="http://schemas.openxmlformats.org/officeDocument/2006/relationships/hyperlink" Target="http://ru.wikipedia.org/wiki/%D0%93%D0%B2%D0%B0%D1%80%D0%B4%D0%B8%D1%8F" TargetMode="External"/><Relationship Id="rId4" Type="http://schemas.openxmlformats.org/officeDocument/2006/relationships/hyperlink" Target="http://ru.wikipedia.org/wiki/%D0%90%D0%BD%D1%82%D0%BE%D0%BD_%D0%A3%D0%BB%D1%8C%D1%80%D0%B8%D1%85_%D0%91%D1%80%D0%B0%D1%83%D0%BD%D1%88%D0%B2%D0%B5%D0%B9%D0%B3%D1%81%D0%BA%D0%B8%D0%B9" TargetMode="External"/><Relationship Id="rId9" Type="http://schemas.openxmlformats.org/officeDocument/2006/relationships/hyperlink" Target="http://ru.wikipedia.org/wiki/%D0%9F%D0%B5%D1%80%D0%B5%D0%B2%D0%BE%D1%80%D0%BE%D1%82_25_%D0%BD%D0%BE%D1%8F%D0%B1%D1%80%D1%8F_1741_%D0%B3%D0%BE%D0%B4%D0%B0" TargetMode="External"/><Relationship Id="rId14" Type="http://schemas.openxmlformats.org/officeDocument/2006/relationships/hyperlink" Target="http://ru.wikipedia.org/wiki/%D0%9F%D1%80%D0%B5%D0%BE%D0%B1%D1%80%D0%B0%D0%B6%D0%B5%D0%BD%D1%81%D0%BA%D0%B8%D0%B9_%D0%BB%D0%B5%D0%B9%D0%B1-%D0%B3%D0%B2%D0%B0%D1%80%D0%B4%D0%B8%D0%B8_%D0%BF%D0%BE%D0%BB%D0%B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D%D0%BD%D0%B0_%D0%98%D0%BE%D0%B0%D0%BD%D0%BD%D0%BE%D0%B2%D0%BD%D0%B0" TargetMode="External"/><Relationship Id="rId3" Type="http://schemas.openxmlformats.org/officeDocument/2006/relationships/hyperlink" Target="http://ru.wikipedia.org/wiki/6_%D0%B4%D0%B5%D0%BA%D0%B0%D0%B1%D1%80%D1%8F" TargetMode="External"/><Relationship Id="rId7" Type="http://schemas.openxmlformats.org/officeDocument/2006/relationships/hyperlink" Target="http://ru.wikipedia.org/wiki/%D0%98%D0%B2%D0%B0%D0%BD_VI" TargetMode="External"/><Relationship Id="rId2" Type="http://schemas.openxmlformats.org/officeDocument/2006/relationships/hyperlink" Target="http://ru.wikipedia.org/wiki/%D0%90%D0%BD%D0%BD%D0%B0_%D0%9B%D0%B5%D0%BE%D0%BF%D0%BE%D0%BB%D1%8C%D0%B4%D0%BE%D0%B2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1%80%D0%B5%D0%BE%D0%B1%D1%80%D0%B0%D0%B6%D0%B5%D0%BD%D1%81%D0%BA%D0%B8%D0%B9_%D0%BF%D0%BE%D0%BB%D0%BA" TargetMode="External"/><Relationship Id="rId11" Type="http://schemas.openxmlformats.org/officeDocument/2006/relationships/hyperlink" Target="http://ru.wikipedia.org/wiki/%D0%9E%D1%81%D1%82%D0%B5%D1%80%D0%BC%D0%B0%D0%BD,_%D0%93%D0%B5%D0%BD%D1%80%D0%B8%D1%85_%D0%98%D0%BE%D0%B3%D0%B0%D0%BD%D0%BD_%D0%A4%D1%80%D0%B8%D0%B4%D1%80%D0%B8%D1%85" TargetMode="External"/><Relationship Id="rId5" Type="http://schemas.openxmlformats.org/officeDocument/2006/relationships/hyperlink" Target="http://ru.wikipedia.org/wiki/%D0%9B%D0%B5%D1%81%D1%82%D0%BE%D0%BA,_%D0%98%D0%BE%D0%B3%D0%B0%D0%BD%D0%BD_%D0%93%D0%B5%D1%80%D0%BC%D0%B0%D0%BD%D0%BD" TargetMode="External"/><Relationship Id="rId10" Type="http://schemas.openxmlformats.org/officeDocument/2006/relationships/hyperlink" Target="http://ru.wikipedia.org/wiki/%D0%9B%D0%B5%D0%B2%D0%B5%D0%BD%D0%B2%D0%BE%D0%BB%D1%8C%D0%B4%D0%B5,_%D0%A0%D0%B5%D0%B9%D0%BD%D0%B3%D0%BE%D0%BB%D1%8C%D0%B4_%D0%93%D1%83%D1%81%D1%82%D0%B0%D0%B2" TargetMode="External"/><Relationship Id="rId4" Type="http://schemas.openxmlformats.org/officeDocument/2006/relationships/hyperlink" Target="http://ru.wikipedia.org/wiki/1741_%D0%B3%D0%BE%D0%B4" TargetMode="External"/><Relationship Id="rId9" Type="http://schemas.openxmlformats.org/officeDocument/2006/relationships/hyperlink" Target="http://ru.wikipedia.org/wiki/%D0%9C%D0%B8%D0%BD%D0%B8%D1%85,_%D0%91%D1%83%D1%80%D1%85%D0%B0%D1%80%D0%B4_%D0%9A%D1%80%D0%B8%D1%81%D1%82%D0%BE%D1%8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645024"/>
            <a:ext cx="5413996" cy="2304256"/>
          </a:xfrm>
        </p:spPr>
        <p:txBody>
          <a:bodyPr/>
          <a:lstStyle/>
          <a:p>
            <a:pPr algn="r">
              <a:defRPr/>
            </a:pPr>
            <a:r>
              <a:rPr lang="ru-RU" sz="1600" dirty="0"/>
              <a:t>Авторы: учащиеся 10 класса МБОУ «</a:t>
            </a:r>
            <a:r>
              <a:rPr lang="ru-RU" sz="1600" dirty="0" err="1"/>
              <a:t>Надеждинская</a:t>
            </a:r>
            <a:r>
              <a:rPr lang="ru-RU" sz="1600" dirty="0"/>
              <a:t> средняя общеобразовательная школа имени полного кавалера орденов Славы В.Р. Платонова </a:t>
            </a:r>
            <a:r>
              <a:rPr lang="ru-RU" sz="1600" dirty="0" err="1"/>
              <a:t>Кайбицкого</a:t>
            </a:r>
            <a:r>
              <a:rPr lang="ru-RU" sz="1600" dirty="0"/>
              <a:t> муниципального района Республики Татарстан» </a:t>
            </a:r>
            <a:endParaRPr lang="ru-RU" sz="1600" dirty="0" smtClean="0"/>
          </a:p>
          <a:p>
            <a:pPr algn="r">
              <a:defRPr/>
            </a:pPr>
            <a:r>
              <a:rPr lang="ru-RU" sz="1600" dirty="0" smtClean="0"/>
              <a:t>Кузнецов </a:t>
            </a:r>
            <a:r>
              <a:rPr lang="ru-RU" sz="1600" dirty="0"/>
              <a:t>Андрей и </a:t>
            </a:r>
            <a:r>
              <a:rPr lang="ru-RU" sz="1600" dirty="0" err="1"/>
              <a:t>Калеев</a:t>
            </a:r>
            <a:r>
              <a:rPr lang="ru-RU" sz="1600" dirty="0"/>
              <a:t> Алексей</a:t>
            </a:r>
          </a:p>
          <a:p>
            <a:pPr algn="r">
              <a:defRPr/>
            </a:pPr>
            <a:r>
              <a:rPr lang="ru-RU" sz="1600" dirty="0"/>
              <a:t>Руководитель: Кузнецова Оксана </a:t>
            </a:r>
            <a:r>
              <a:rPr lang="ru-RU" sz="1600" dirty="0" smtClean="0"/>
              <a:t>Александровна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305800" cy="857256"/>
          </a:xfrm>
        </p:spPr>
        <p:txBody>
          <a:bodyPr/>
          <a:lstStyle/>
          <a:p>
            <a:r>
              <a:rPr lang="ru-RU" sz="6000" dirty="0" smtClean="0"/>
              <a:t>Дворцовые перевороты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 началось 34-летнее царствование Екатерины II. Не раз за это время, особенно в первые годы, предпринимались попытки новых переворотов (самой серьезной из них была попытка В. Я. Мировича в 1764 освободить из Шлиссельбургской крепости Ивана Антоновича), но все они провалились и в 1796, когда Екатерина умерла, на российский престол взошел император Павел I.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229600" cy="9905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Неудавшиеся заговоры против Екатерины II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Многими чертами характера он напоминал отца: был так же вспыльчив, импульсивен, непредсказуем, деспотичен. Как и 34 годами ранее, придворные, сановники и генералы не знали, что их ждет завтра: стремительный взлет или опала. Увлечение же царя военщиной, его стремление насадить в армии прусские порядки и палочную дисциплину вызывали резкое неприятие среди военных, причем на сей раз не только в гвардии, но и во всей армии. Так, например, антиправительственный кружок, состоявший из офицеров, существовал в Смоленске, но был раскрыт. Когда же недовольство царем-самодуром стало всеобщим, новый заговор против Павла созрел в Петербурге. Заговорщики заручились поддержкой великого князя Александра Павловича, по-видимому обещая ему, что не причинят Павлу физического вреда и лишь заставят подписать отречение от престола. В ночь на 11 марта 1801 группа офицеров, не встретив почти никакого сопротивления, ворвалась в покои императора в только что выстроенном Михайловском замке. Насмерть перепуганного Павла они нашли спрятавшимся за ширмой. Завязался спор: от императора требовали отречения в пользу Александра, но он отказывался. И тогда возбужденные заговорщики набросились на Павла. Один из них ударил его золотой табакеркой в висок, другой стал душить шарфом. Вскоре все было кончено.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Сын повторяет судьбу отца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m_045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285860"/>
            <a:ext cx="4143404" cy="46112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МЕНШИКОВ Александр Данилович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1357298"/>
            <a:ext cx="36433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российский государственный деятель, сподвижник Петра I, светлейший князь (1707), генералиссимус (1727). Сын придворного конюха. Крупный военачальник во время Северной войны 1700-21. В 1718-24 и 1726-27 президент Военной коллегии. При Екатерине I фактический правитель государства. Императором Петром II сослан в Березов (ныне </a:t>
            </a:r>
            <a:r>
              <a:rPr lang="ru-RU" dirty="0" err="1" smtClean="0"/>
              <a:t>Березово</a:t>
            </a:r>
            <a:r>
              <a:rPr lang="ru-RU" dirty="0" smtClean="0"/>
              <a:t> Тюменской обл.).</a:t>
            </a: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643834" y="5929330"/>
            <a:ext cx="971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829180" cy="4572000"/>
          </a:xfrm>
        </p:spPr>
        <p:txBody>
          <a:bodyPr/>
          <a:lstStyle/>
          <a:p>
            <a:r>
              <a:rPr lang="ru-RU" dirty="0" smtClean="0"/>
              <a:t>ПЕТР I ВЕЛИКИЙ [30 мая (9 июня) 1672, Москва — 28 января (8 февраля) 1725, Санкт-Петербург], российский царь с 1682 (правил с 1689), первый российский император (с 1721), младший сын Алексея Михайловича от второго брака с Н. К. Нарышкиной.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Петр Великий</a:t>
            </a:r>
            <a:endParaRPr lang="ru-RU" dirty="0"/>
          </a:p>
        </p:txBody>
      </p:sp>
      <p:pic>
        <p:nvPicPr>
          <p:cNvPr id="4" name="Рисунок 3" descr="petr1i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714356"/>
            <a:ext cx="3016961" cy="3357586"/>
          </a:xfrm>
          <a:prstGeom prst="rect">
            <a:avLst/>
          </a:prstGeo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643834" y="5929330"/>
            <a:ext cx="971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29190" y="1500174"/>
            <a:ext cx="3757610" cy="459582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 (28 января (7 февраля) 1693, Москва — 17 (28) октября 1740, Петербург), российская императрица (с 25 января 1730); дочь царя Ивана V Алексеевича и П.Ф. Салтыковой; племянница Петра I Великого, курляндская герцогиня (с 1710); возведена на российский престол Верховным тайным советом.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АННА Ивановна (Анна Иоанновна)</a:t>
            </a:r>
            <a:endParaRPr lang="ru-RU" dirty="0"/>
          </a:p>
        </p:txBody>
      </p:sp>
      <p:pic>
        <p:nvPicPr>
          <p:cNvPr id="4" name="Рисунок 3" descr="06S2120i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1643050"/>
            <a:ext cx="3723059" cy="4143404"/>
          </a:xfrm>
          <a:prstGeom prst="rect">
            <a:avLst/>
          </a:prstGeo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643834" y="5929330"/>
            <a:ext cx="971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 </a:t>
            </a:r>
            <a:r>
              <a:rPr lang="ru-RU" dirty="0"/>
              <a:t>обычно в отечественной историографии называют время от смерти Петра I в 1725 до восшествия на престол Екатерины II в 1762. Некоторые историки считают необходимым включать в это понятие и свержение Павла I  в 1801, а также </a:t>
            </a:r>
            <a:r>
              <a:rPr lang="ru-RU" dirty="0" smtClean="0"/>
              <a:t>восстание </a:t>
            </a:r>
            <a:r>
              <a:rPr lang="ru-RU" dirty="0"/>
              <a:t>декабристов в 1825.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Дворцовые перевороты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23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Петр Великий умер в 1725, не оставив наследника и не успев реализовать свой указ 1722, по которому царь имел право сам назначить себе преемника. Среди тех, кто мог в это время претендовать на трон, были внук Петра I — малолетний царевич Петр Алексеевич, жена покойного царя — Екатерина Алексеевна и их дочери — цесаревны Анна и Елизавета. Считается, что сперва Петр I собирался оставить престол Анне, но затем передумал и поэтому короновал (впервые в русской истории) свою жену Екатерину. Однако незадолго до смерти царя отношения супругов резко ухудшились.</a:t>
            </a:r>
          </a:p>
          <a:p>
            <a:r>
              <a:rPr lang="ru-RU" dirty="0" smtClean="0"/>
              <a:t>У каждого из претендентов были свои сторонники. Проворнее всех оказался поддерживавший Екатерину А. Д. Меншиков. Настроив соответствующим образом гвардейские полки, он выстроил их под окнами дворца и так добился провозглашения царицы самодержавной императрицей. Это не был в чистом виде дворцовый переворот, поскольку речь шла не о смене власти, а о выборе среди претендентов на трон, но сам способ решения вопроса предвосхитил последующие события. Впрочем, в следующем перевороте гвардия не участвовала, а его жертвой стал сам Меншиков. Произошло это уже в 1728, в правление Петра II. Сосредоточивший в своих руках всю власть и полностью контролировавший молодого царя временщик неожиданно заболел, и, пока он болел, его политическим противникам, князьям Долгоруким и А. И. Остерману, удалось приобрести влияние на царя и добиться от него указа сперва об отставке, а затем и о ссылке Меншикова в Сибирь. Это и был новый дворцовый переворот, ибо в результате власть в стране перешла к иной политической силе.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907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Россия после смерти </a:t>
            </a:r>
            <a:r>
              <a:rPr lang="ru-RU" dirty="0" smtClean="0">
                <a:hlinkClick r:id="rId2" action="ppaction://hlinksldjump"/>
              </a:rPr>
              <a:t>Петра Великого. </a:t>
            </a:r>
            <a:r>
              <a:rPr lang="ru-RU" dirty="0" smtClean="0">
                <a:hlinkClick r:id="rId3" action="ppaction://hlinksldjump"/>
              </a:rPr>
              <a:t>Меншиков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После неожиданной смерти Петра II в январе 1730, в условиях династического кризиса члены Верховного тайного совета предприняли попытку ограничения в России самодержавия и заставили избранную ими на трон </a:t>
            </a:r>
            <a:r>
              <a:rPr lang="ru-RU" dirty="0" smtClean="0">
                <a:hlinkClick r:id="rId2" action="ppaction://hlinksldjump"/>
              </a:rPr>
              <a:t>Анну Иоанновну </a:t>
            </a:r>
            <a:r>
              <a:rPr lang="ru-RU" dirty="0" smtClean="0"/>
              <a:t>подписать «кондиции ». Поскольку свои планы </a:t>
            </a:r>
            <a:r>
              <a:rPr lang="ru-RU" dirty="0" err="1" smtClean="0"/>
              <a:t>верховники</a:t>
            </a:r>
            <a:r>
              <a:rPr lang="ru-RU" dirty="0" smtClean="0"/>
              <a:t> хранили в тайне, вся их затея носила характер настоящего заговора и если бы их замысел удался, это означало бы изменение политического строя России. Но этого не случилось, а решающую роль вновь сыграли гвардейские офицеры, которых сторонники самодержавия сумели вовремя ввести во дворец. В нужный момент они столь решительно заявили о своей приверженности традиционным формам правления, что всем остальным ничего не оставалось, как только к ним присоединиться.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Затейка</a:t>
            </a:r>
            <a:r>
              <a:rPr lang="ru-RU" dirty="0" smtClean="0"/>
              <a:t> </a:t>
            </a:r>
            <a:r>
              <a:rPr lang="ru-RU" dirty="0" err="1" smtClean="0"/>
              <a:t>верховников</a:t>
            </a:r>
            <a:r>
              <a:rPr lang="ru-RU" dirty="0" smtClean="0"/>
              <a:t>»: попытка дать первую конституцию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Следующие десять лет страной правила Анна Иоанновна, а когда в 1740 она умерла, регентом при малолетнем императоре Иване Антоновиче стал герцог Э. И. Бирон. Не пользовавшийся популярностью и не имевший поддержки ни в одном слое общества герцог вел себя заносчиво, вызывающе и вскоре поссорился даже с родителями младенца-императора. Между тем перспектива дожидаться совершеннолетия Ивана Антоновича под властью Бирона никого не привлекала, и менее всего гвардейцев, кумиром которых была дочь Петра I цесаревна Елизавета Петровна. Этими настроениями воспользовался фельдмаршал Б. К. Миних, для которого Бирон был препятствием к вершинам власти. В ночь на 9 ноября 1740 </a:t>
            </a:r>
            <a:r>
              <a:rPr lang="ru-RU" dirty="0" err="1" smtClean="0"/>
              <a:t>предводительствуемый</a:t>
            </a:r>
            <a:r>
              <a:rPr lang="ru-RU" dirty="0" smtClean="0"/>
              <a:t> Минихом отряд из 80 гвардейцев ворвался в Летний дворец и, почти не встретив сопротивления, арестовал Бирона. Вероятно, многие из участников переворота думали, что теперь императрицей станет Елизавета, но это не входило в планы Миниха и правительницей была объявлена мать Ивана Антоновича Анна Леопольдовна, а его отец, принц Антон Ульрих </a:t>
            </a:r>
            <a:r>
              <a:rPr lang="ru-RU" dirty="0" err="1" smtClean="0"/>
              <a:t>Брауншвейгский</a:t>
            </a:r>
            <a:r>
              <a:rPr lang="ru-RU" dirty="0" smtClean="0"/>
              <a:t>, получил звание генералиссимуса и главнокомандующего русской армией. Последнее оказалось неожиданным для Миниха, рассчитывавшего самому стать генералиссимусом. В порыве обиды он подал в отставку и вскоре получил ее. Но это было ошибкой правительницы, ведь теперь в ее окружении не осталось никого, кто имел бы влияние на гвардию.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Взлет и падение Бирона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После смерти императрицы </a:t>
            </a:r>
            <a:r>
              <a:rPr lang="ru-RU" dirty="0" smtClean="0">
                <a:hlinkClick r:id="rId2" tooltip="Анна Иоанновна"/>
              </a:rPr>
              <a:t>Анны Иоанновны</a:t>
            </a:r>
            <a:r>
              <a:rPr lang="ru-RU" dirty="0" smtClean="0"/>
              <a:t> сын </a:t>
            </a:r>
            <a:r>
              <a:rPr lang="ru-RU" dirty="0" smtClean="0">
                <a:hlinkClick r:id="rId3" tooltip="Анна Леопольдовна"/>
              </a:rPr>
              <a:t>Анны Леопольдовны</a:t>
            </a:r>
            <a:r>
              <a:rPr lang="ru-RU" dirty="0" smtClean="0"/>
              <a:t> (племянницы Анны Иоанновны) и принца </a:t>
            </a:r>
            <a:r>
              <a:rPr lang="ru-RU" dirty="0" smtClean="0">
                <a:hlinkClick r:id="rId4" tooltip="Антон Ульрих Брауншвейгский"/>
              </a:rPr>
              <a:t>Антона Ульриха </a:t>
            </a:r>
            <a:r>
              <a:rPr lang="ru-RU" dirty="0" err="1" smtClean="0">
                <a:hlinkClick r:id="rId4" tooltip="Антон Ульрих Брауншвейгский"/>
              </a:rPr>
              <a:t>Брауншвейг-Беверн-Люнебургского</a:t>
            </a:r>
            <a:r>
              <a:rPr lang="ru-RU" dirty="0" smtClean="0"/>
              <a:t>, двухмесячный Иван Антонович был провозглашён императором при </a:t>
            </a:r>
            <a:r>
              <a:rPr lang="ru-RU" dirty="0" smtClean="0">
                <a:hlinkClick r:id="rId5" tooltip="Регент"/>
              </a:rPr>
              <a:t>регентстве</a:t>
            </a:r>
            <a:r>
              <a:rPr lang="ru-RU" dirty="0" smtClean="0"/>
              <a:t> герцога Курляндского </a:t>
            </a:r>
            <a:r>
              <a:rPr lang="ru-RU" dirty="0" smtClean="0">
                <a:hlinkClick r:id="rId6" tooltip="Бирон, Эрнст Иоганн"/>
              </a:rPr>
              <a:t>Бирона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Родился он в самом конце царствования Анны Иоанновны, поэтому вопрос о том, кого назначить </a:t>
            </a:r>
            <a:r>
              <a:rPr lang="ru-RU" dirty="0" smtClean="0">
                <a:hlinkClick r:id="rId5" tooltip="Регент"/>
              </a:rPr>
              <a:t>регентом</a:t>
            </a:r>
            <a:r>
              <a:rPr lang="ru-RU" dirty="0" smtClean="0"/>
              <a:t>, долго мучил и находившуюся при смерти императрицу. Анна Иоанновна хотела оставить трон за потомками своего отца </a:t>
            </a:r>
            <a:r>
              <a:rPr lang="ru-RU" dirty="0" smtClean="0">
                <a:hlinkClick r:id="rId7" tooltip="Иван V"/>
              </a:rPr>
              <a:t>Ивана V</a:t>
            </a:r>
            <a:r>
              <a:rPr lang="ru-RU" dirty="0" smtClean="0"/>
              <a:t> и очень беспокоилась, как бы он не перешёл в будущем к потомкам </a:t>
            </a:r>
            <a:r>
              <a:rPr lang="ru-RU" dirty="0" smtClean="0">
                <a:hlinkClick r:id="rId8" tooltip="Пётр I"/>
              </a:rPr>
              <a:t>Петра I</a:t>
            </a:r>
            <a:r>
              <a:rPr lang="ru-RU" dirty="0" smtClean="0"/>
              <a:t>. Поэтому в завещании она оговорила, что наследником является Иоанн Антонович, а в случае его смерти — другие дети Анны Леопольдовны в порядке старшинства, если они родятся.</a:t>
            </a:r>
          </a:p>
          <a:p>
            <a:r>
              <a:rPr lang="ru-RU" dirty="0" smtClean="0"/>
              <a:t>Через две недели после воцарения младенца в стране произошёл </a:t>
            </a:r>
            <a:r>
              <a:rPr lang="ru-RU" dirty="0" smtClean="0">
                <a:hlinkClick r:id="rId9" tooltip="Переворот 25 ноября 1741 года"/>
              </a:rPr>
              <a:t>переворот 25 ноября</a:t>
            </a:r>
            <a:r>
              <a:rPr lang="ru-RU" dirty="0" smtClean="0"/>
              <a:t>, в результате которого </a:t>
            </a:r>
            <a:r>
              <a:rPr lang="ru-RU" dirty="0" smtClean="0">
                <a:hlinkClick r:id="rId10" tooltip="Гвардия"/>
              </a:rPr>
              <a:t>гвардейцы</a:t>
            </a:r>
            <a:r>
              <a:rPr lang="ru-RU" dirty="0" smtClean="0"/>
              <a:t>, возглавляемые фельдмаршалом </a:t>
            </a:r>
            <a:r>
              <a:rPr lang="ru-RU" dirty="0" smtClean="0">
                <a:hlinkClick r:id="rId11" tooltip="Миних, Бурхард Кристоф"/>
              </a:rPr>
              <a:t>Минихом</a:t>
            </a:r>
            <a:r>
              <a:rPr lang="ru-RU" dirty="0" smtClean="0"/>
              <a:t>, арестовали Бирона и отстранили его от власти. Новым регентом была объявлена Анна Леопольдовна, мать императора. Неспособная управлять страной и живущая в иллюзиях Анна постепенно передала всю свою власть Миниху, а после ею завладел </a:t>
            </a:r>
            <a:r>
              <a:rPr lang="ru-RU" dirty="0" smtClean="0">
                <a:hlinkClick r:id="rId12" tooltip="Остерман, Генрих Иоганн Фридрих"/>
              </a:rPr>
              <a:t>Остерман</a:t>
            </a:r>
            <a:r>
              <a:rPr lang="ru-RU" dirty="0" smtClean="0"/>
              <a:t>, отправивший фельдмаршала в отставку. Но спустя год произошёл новый переворот. Дочь Петра Великого </a:t>
            </a:r>
            <a:r>
              <a:rPr lang="ru-RU" dirty="0" smtClean="0">
                <a:hlinkClick r:id="rId13" tooltip="Елизавета Петровна"/>
              </a:rPr>
              <a:t>Елизавета</a:t>
            </a:r>
            <a:r>
              <a:rPr lang="ru-RU" dirty="0" smtClean="0"/>
              <a:t> с </a:t>
            </a:r>
            <a:r>
              <a:rPr lang="ru-RU" dirty="0" err="1" smtClean="0">
                <a:hlinkClick r:id="rId14" tooltip="Преображенский лейб-гвардии полк"/>
              </a:rPr>
              <a:t>преображенцами</a:t>
            </a:r>
            <a:r>
              <a:rPr lang="ru-RU" dirty="0" smtClean="0"/>
              <a:t> арестовала </a:t>
            </a:r>
            <a:r>
              <a:rPr lang="ru-RU" dirty="0" smtClean="0">
                <a:hlinkClick r:id="rId12" tooltip="Остерман, Генрих Иоганн Фридрих"/>
              </a:rPr>
              <a:t>Остермана</a:t>
            </a:r>
            <a:r>
              <a:rPr lang="ru-RU" dirty="0" smtClean="0"/>
              <a:t>, императора, его родителей и всех их приближённых.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Иоанн Антонович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Пользуясь падением авторитета и влияния власти в период регентства </a:t>
            </a:r>
            <a:r>
              <a:rPr lang="ru-RU" dirty="0" smtClean="0">
                <a:hlinkClick r:id="rId2" tooltip="Анна Леопольдовна"/>
              </a:rPr>
              <a:t>Анны Леопольдовны</a:t>
            </a:r>
            <a:r>
              <a:rPr lang="ru-RU" dirty="0" smtClean="0"/>
              <a:t>, в ночь на 25 ноября (</a:t>
            </a:r>
            <a:r>
              <a:rPr lang="ru-RU" dirty="0" smtClean="0">
                <a:hlinkClick r:id="rId3" tooltip="6 декабря"/>
              </a:rPr>
              <a:t>6 декабря</a:t>
            </a:r>
            <a:r>
              <a:rPr lang="ru-RU" dirty="0" smtClean="0"/>
              <a:t>) </a:t>
            </a:r>
            <a:r>
              <a:rPr lang="ru-RU" dirty="0" smtClean="0">
                <a:hlinkClick r:id="rId4" tooltip="1741 год"/>
              </a:rPr>
              <a:t>1741</a:t>
            </a:r>
            <a:r>
              <a:rPr lang="ru-RU" dirty="0" smtClean="0"/>
              <a:t> года 32-летняя Елизавета в сопровождении лейб-медика </a:t>
            </a:r>
            <a:r>
              <a:rPr lang="ru-RU" dirty="0" err="1" smtClean="0">
                <a:hlinkClick r:id="rId5" tooltip="Лесток, Иоганн Германн"/>
              </a:rPr>
              <a:t>Лестока</a:t>
            </a:r>
            <a:r>
              <a:rPr lang="ru-RU" dirty="0" smtClean="0"/>
              <a:t> и своего учителя музыки Шварца подняла за собой гренадерскую роту </a:t>
            </a:r>
            <a:r>
              <a:rPr lang="ru-RU" dirty="0" smtClean="0">
                <a:hlinkClick r:id="rId6" tooltip="Преображенский полк"/>
              </a:rPr>
              <a:t>Преображенского полка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…она отправилась в Преображенские казармы и прошла в гренадёрскую роту. Гренадёры ожидали её.</a:t>
            </a:r>
            <a:br>
              <a:rPr lang="ru-RU" dirty="0" smtClean="0"/>
            </a:br>
            <a:r>
              <a:rPr lang="ru-RU" dirty="0" smtClean="0"/>
              <a:t>— Вы знаете, кто я? — спросила она солдат, — Хотите следовать за мною?</a:t>
            </a:r>
            <a:br>
              <a:rPr lang="ru-RU" dirty="0" smtClean="0"/>
            </a:br>
            <a:r>
              <a:rPr lang="ru-RU" dirty="0" smtClean="0"/>
              <a:t>— Как не знать тебя, матушка цесаревна? Да в огонь и в воду за тобою пойдём, желанная, — хором ответили солдаты.</a:t>
            </a:r>
            <a:br>
              <a:rPr lang="ru-RU" dirty="0" smtClean="0"/>
            </a:br>
            <a:r>
              <a:rPr lang="ru-RU" dirty="0" smtClean="0"/>
              <a:t>Цесаревна взяла крест, стала на колени и воскликнула:</a:t>
            </a:r>
            <a:br>
              <a:rPr lang="ru-RU" dirty="0" smtClean="0"/>
            </a:br>
            <a:r>
              <a:rPr lang="ru-RU" dirty="0" smtClean="0"/>
              <a:t>— Клянусь этим крестом умереть за вас! Клянётесь ли вы служить мне также, как служили моему отцу?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— Клянёмся, клянёмся! — ответили солдаты хором…</a:t>
            </a:r>
          </a:p>
          <a:p>
            <a:r>
              <a:rPr lang="ru-RU" dirty="0" smtClean="0"/>
              <a:t>— </a:t>
            </a:r>
            <a:r>
              <a:rPr lang="ru-RU" i="1" dirty="0" smtClean="0"/>
              <a:t>из романа Н. Э. </a:t>
            </a:r>
            <a:r>
              <a:rPr lang="ru-RU" i="1" dirty="0" err="1" smtClean="0"/>
              <a:t>Гейнце</a:t>
            </a:r>
            <a:r>
              <a:rPr lang="ru-RU" i="1" dirty="0" smtClean="0"/>
              <a:t> «Романовы. Елизавета Петровна» (из цикла «Династия в романах»)</a:t>
            </a:r>
            <a:endParaRPr lang="ru-RU" dirty="0" smtClean="0"/>
          </a:p>
          <a:p>
            <a:r>
              <a:rPr lang="ru-RU" dirty="0" smtClean="0"/>
              <a:t>Из казарм все двинулись к Зимнему дворцу. Не встретив сопротивления, с помощью 308 верных гвардейцев она провозгласила себя новой императрицей, распорядившись заточить в крепость малолетнего </a:t>
            </a:r>
            <a:r>
              <a:rPr lang="ru-RU" dirty="0" smtClean="0">
                <a:hlinkClick r:id="rId7" tooltip="Иван VI"/>
              </a:rPr>
              <a:t>Ивана VI</a:t>
            </a:r>
            <a:r>
              <a:rPr lang="ru-RU" dirty="0" smtClean="0"/>
              <a:t> и арестовать всю </a:t>
            </a:r>
            <a:r>
              <a:rPr lang="ru-RU" dirty="0" err="1" smtClean="0"/>
              <a:t>Брауншвейгскую</a:t>
            </a:r>
            <a:r>
              <a:rPr lang="ru-RU" dirty="0" smtClean="0"/>
              <a:t> фамилию (родственников </a:t>
            </a:r>
            <a:r>
              <a:rPr lang="ru-RU" dirty="0" smtClean="0">
                <a:hlinkClick r:id="rId8" tooltip="Анна Иоанновна"/>
              </a:rPr>
              <a:t>Анны Иоанновны</a:t>
            </a:r>
            <a:r>
              <a:rPr lang="ru-RU" dirty="0" smtClean="0"/>
              <a:t>, в том числе регентшу </a:t>
            </a:r>
            <a:r>
              <a:rPr lang="ru-RU" dirty="0" smtClean="0">
                <a:hlinkClick r:id="rId7" tooltip="Иван VI"/>
              </a:rPr>
              <a:t>Ивана VI</a:t>
            </a:r>
            <a:r>
              <a:rPr lang="ru-RU" dirty="0" smtClean="0"/>
              <a:t> — </a:t>
            </a:r>
            <a:r>
              <a:rPr lang="ru-RU" dirty="0" smtClean="0">
                <a:hlinkClick r:id="rId2" tooltip="Анна Леопольдовна"/>
              </a:rPr>
              <a:t>Анну Леопольдовну</a:t>
            </a:r>
            <a:r>
              <a:rPr lang="ru-RU" dirty="0" smtClean="0"/>
              <a:t>) и её приверженцев. Фавориты прежней императрицы </a:t>
            </a:r>
            <a:r>
              <a:rPr lang="ru-RU" dirty="0" smtClean="0">
                <a:hlinkClick r:id="rId9" tooltip="Миних, Бурхард Кристоф"/>
              </a:rPr>
              <a:t>Миних</a:t>
            </a:r>
            <a:r>
              <a:rPr lang="ru-RU" dirty="0" smtClean="0"/>
              <a:t>, </a:t>
            </a:r>
            <a:r>
              <a:rPr lang="ru-RU" dirty="0" err="1" smtClean="0">
                <a:hlinkClick r:id="rId10" tooltip="Левенвольде, Рейнгольд Густав"/>
              </a:rPr>
              <a:t>Левенвольде</a:t>
            </a:r>
            <a:r>
              <a:rPr lang="ru-RU" dirty="0" smtClean="0"/>
              <a:t> и </a:t>
            </a:r>
            <a:r>
              <a:rPr lang="ru-RU" dirty="0" smtClean="0">
                <a:hlinkClick r:id="rId11" tooltip="Остерман, Генрих Иоганн Фридрих"/>
              </a:rPr>
              <a:t>Остерман</a:t>
            </a:r>
            <a:r>
              <a:rPr lang="ru-RU" dirty="0" smtClean="0"/>
              <a:t> были приговорены к смертной казни, заменённой ссылкой в Сибирь — дабы показать Европе терпимость новой самодержицы.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Елизавета Петровна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Елизавета Петровна оставила русский престол сыну старшей сестры Анны Петру III (1761-1762 гг.). </a:t>
            </a:r>
          </a:p>
          <a:p>
            <a:r>
              <a:rPr lang="ru-RU" dirty="0" smtClean="0"/>
              <a:t>Петр III был сыном старшей сестры Елизаветы Анны и </a:t>
            </a:r>
            <a:r>
              <a:rPr lang="ru-RU" dirty="0" err="1" smtClean="0"/>
              <a:t>Голштинского</a:t>
            </a:r>
            <a:r>
              <a:rPr lang="ru-RU" dirty="0" smtClean="0"/>
              <a:t> герцога Карла-Фридриха?2.111. В возрасте 14 лет он был привезен в Россию и объявлен наследником престола. Его женой вскоре стала дочь Ангальт-Цербстского князя - Софья Августа Фредерика?2.112, получившая в России имя Екатерины Алексеевны. Петр III не обладал необходимым для правителя огромной империи политическим кругозором и образованием. Он был большим поклонником Фридриха II и прусской муштры. Внутренняя и внешняя политика Петра отличались непродуманностью и противоречивостью. Все это и предрешило его падение. Все то же время многие мероприятия внутренней политики Петра III, по мнению историков, отвечали назревшим потребностям русского общества. 18 февраля 1762 г. был издан "Манифест о даровании свободы и вольности российскому дворянству". Манифест освобождал дворян от обязательной государственной и военной службы. Дворянам разрешалось выезжать за границу и поступать на иноземную службу. Было объявлено о секуляризации?1.75 церковных земель в пользу государства, но провести в жизнь этот Указ Петр III не успел. Петр III прекратил преследование старообрядцев; была ликвидирована Тайная канцелярия, возвращены многие сосланные при Елизавете Петровне.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Петр </a:t>
            </a:r>
            <a:r>
              <a:rPr b="1" smtClean="0"/>
              <a:t>III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8171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то же время политика Петра III по отношению к гвардии, намерение перестроить армию по прусскому образцу и его внешнеполитический курс вызывали недовольство у русского дворянства. В результате 28 июня 1762 г. произошел очередной дворцовый переворот в пользу жены Петра III - Екатерины Алексеевны. Зачинщиками переворота стали гвардейцы во главе с братьями Орловыми (Григорий Орлов?2.113 был фаворитом Екатерины). Екатерина была провозглашена императрицей, ей присягнули Сенат и Синод. 29 июня 1762 г. Петр III подписал отречение от престола, а 6 июля в Петербург из Ропши, где был заключен Петр III, пришло известие о его смерти. Екатерина Алексеевна окончательно утвердилась на русском престоле под именем Екатерины II (1762-1796 гг.). </a:t>
            </a:r>
          </a:p>
          <a:p>
            <a:r>
              <a:rPr lang="ru-RU" dirty="0" smtClean="0"/>
              <a:t>Период дворцовых переворотов завершается свержением Петра III и воцарением Екатерины II. Причины дворцовых переворотов ученые-историки усматривают в указе Петра I "об изменении порядка престолонаследия", в столкновении корпоративных интересов различных групп дворянства. Движущей силой переворотов стала гвардия. Дворцовые перевороты не преследовали цели радикальных изменений политического устройства, происходил лишь переход власти от одной группы дворян к другой. Следствием дворцовых переворотов становится усиление политической и экономической роли дворянства.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182</TotalTime>
  <Words>1701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Дворцовые перевороты</vt:lpstr>
      <vt:lpstr>          Дворцовые перевороты</vt:lpstr>
      <vt:lpstr>      Россия после смерти Петра Великого. Меншиков </vt:lpstr>
      <vt:lpstr>«Затейка верховников»: попытка дать первую конституцию </vt:lpstr>
      <vt:lpstr>Взлет и падение Бирона </vt:lpstr>
      <vt:lpstr>Иоанн Антонович</vt:lpstr>
      <vt:lpstr>Елизавета Петровна</vt:lpstr>
      <vt:lpstr>Петр III</vt:lpstr>
      <vt:lpstr>Презентация PowerPoint</vt:lpstr>
      <vt:lpstr>Неудавшиеся заговоры против Екатерины II </vt:lpstr>
      <vt:lpstr>Сын повторяет судьбу отца </vt:lpstr>
      <vt:lpstr>МЕНШИКОВ Александр Данилович</vt:lpstr>
      <vt:lpstr>Петр Великий</vt:lpstr>
      <vt:lpstr>АННА Ивановна (Анна Иоанновна)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Дворцовые перевороты</dc:title>
  <dc:creator>Оксана</dc:creator>
  <cp:lastModifiedBy>Екатерин</cp:lastModifiedBy>
  <cp:revision>23</cp:revision>
  <dcterms:created xsi:type="dcterms:W3CDTF">2013-01-26T06:54:08Z</dcterms:created>
  <dcterms:modified xsi:type="dcterms:W3CDTF">2013-02-06T08:59:29Z</dcterms:modified>
</cp:coreProperties>
</file>