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7" r:id="rId1"/>
  </p:sldMasterIdLst>
  <p:notesMasterIdLst>
    <p:notesMasterId r:id="rId24"/>
  </p:notesMasterIdLst>
  <p:sldIdLst>
    <p:sldId id="295" r:id="rId2"/>
    <p:sldId id="298" r:id="rId3"/>
    <p:sldId id="257" r:id="rId4"/>
    <p:sldId id="258" r:id="rId5"/>
    <p:sldId id="260" r:id="rId6"/>
    <p:sldId id="261" r:id="rId7"/>
    <p:sldId id="268" r:id="rId8"/>
    <p:sldId id="264" r:id="rId9"/>
    <p:sldId id="265" r:id="rId10"/>
    <p:sldId id="266" r:id="rId11"/>
    <p:sldId id="306" r:id="rId12"/>
    <p:sldId id="270" r:id="rId13"/>
    <p:sldId id="271" r:id="rId14"/>
    <p:sldId id="273" r:id="rId15"/>
    <p:sldId id="304" r:id="rId16"/>
    <p:sldId id="276" r:id="rId17"/>
    <p:sldId id="279" r:id="rId18"/>
    <p:sldId id="284" r:id="rId19"/>
    <p:sldId id="285" r:id="rId20"/>
    <p:sldId id="300" r:id="rId21"/>
    <p:sldId id="301" r:id="rId22"/>
    <p:sldId id="29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FF00"/>
    <a:srgbClr val="FFFF66"/>
    <a:srgbClr val="FF0066"/>
    <a:srgbClr val="FF00FF"/>
    <a:srgbClr val="3333FF"/>
    <a:srgbClr val="FF9933"/>
    <a:srgbClr val="66FF33"/>
    <a:srgbClr val="CB0F95"/>
    <a:srgbClr val="9966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3" autoAdjust="0"/>
    <p:restoredTop sz="94681" autoAdjust="0"/>
  </p:normalViewPr>
  <p:slideViewPr>
    <p:cSldViewPr>
      <p:cViewPr>
        <p:scale>
          <a:sx n="60" d="100"/>
          <a:sy n="60" d="100"/>
        </p:scale>
        <p:origin x="-1170" y="-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F1061-0AA4-487B-8808-C33DADEB4FE8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D6B91-4AA9-46F3-B24E-4B53CA19EF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7857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6D6B91-4AA9-46F3-B24E-4B53CA19EF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6D6B91-4AA9-46F3-B24E-4B53CA19EFF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C2A6C3-62BC-45A8-914F-A32153B30F1D}" type="datetimeFigureOut">
              <a:rPr lang="ru-RU" smtClean="0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3D0E7-FD62-4166-9710-0B50E239D6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009B15-32BA-4296-A7C8-75E9B85E4509}" type="datetimeFigureOut">
              <a:rPr lang="ru-RU" smtClean="0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7F0052-4C96-47D6-91A2-3E49C87A40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A35533-CBF5-44CE-AE6B-915A68955721}" type="datetimeFigureOut">
              <a:rPr lang="ru-RU" smtClean="0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DA24C-2EE8-4FC7-B0D1-F9EFC555DD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623352-BC05-4AF3-A124-955AB0D77D7F}" type="datetimeFigureOut">
              <a:rPr lang="ru-RU" smtClean="0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137DA0-4529-4A15-857B-9C8F5A9F84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4BAD25-0899-4A6F-9BC0-24B675589EFD}" type="datetimeFigureOut">
              <a:rPr lang="ru-RU" smtClean="0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CABA3-1AD4-48CA-8AF6-24DAE8CD6A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FEFD08-3EDC-4768-9D36-1563930D191C}" type="datetimeFigureOut">
              <a:rPr lang="ru-RU" smtClean="0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4D73B-4D47-481E-BED3-46A4004356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5489A1-0DFF-4A73-807A-E94D14F8D4CC}" type="datetimeFigureOut">
              <a:rPr lang="ru-RU" smtClean="0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F1ABF3-751C-40C1-BA4C-C4C87044FB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EEB891-C6F1-457B-A165-BB636C4CFC4B}" type="datetimeFigureOut">
              <a:rPr lang="ru-RU" smtClean="0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7DC4FA-7105-4468-9232-0CEBC55AA0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AC566-D189-4C41-87C1-59CD19F7EE20}" type="datetimeFigureOut">
              <a:rPr lang="ru-RU" smtClean="0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98CF53-3029-4531-A059-269FD354D8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F21062-2B5E-4E1C-9F75-F48A53A819F7}" type="datetimeFigureOut">
              <a:rPr lang="ru-RU" smtClean="0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9B4BBD-6855-4C20-A831-7D599C1441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89B916-4AA8-441A-9E33-5B6E2175725B}" type="datetimeFigureOut">
              <a:rPr lang="ru-RU" smtClean="0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00BC4042-1170-4A3F-BB49-228F2DDF39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5149374-8FC7-4064-B4FA-6D61B5A7BAC3}" type="datetimeFigureOut">
              <a:rPr lang="ru-RU" smtClean="0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75E8F8F-5F53-45DD-8505-C95B93DF6A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foto-prikol.net/uploads/posts/2010-10/1288025802_foto-prikol.net_pozitivnaya-foto-podborka-106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1.jpeg"/><Relationship Id="rId7" Type="http://schemas.openxmlformats.org/officeDocument/2006/relationships/hyperlink" Target="http://www.afsc.noaa.gov/race/media/photo_gallery/photos/SeaCucumbers/parast1.jpg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hyperlink" Target="http://forum.exler.ru/arc/uploads/75/post-1276204269.jpg" TargetMode="External"/><Relationship Id="rId10" Type="http://schemas.openxmlformats.org/officeDocument/2006/relationships/image" Target="../media/image36.jpeg"/><Relationship Id="rId4" Type="http://schemas.openxmlformats.org/officeDocument/2006/relationships/image" Target="../media/image32.jpeg"/><Relationship Id="rId9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hyperlink" Target="http://ru.wikipedia.org/wiki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tonkosti.ru/" TargetMode="External"/><Relationship Id="rId4" Type="http://schemas.openxmlformats.org/officeDocument/2006/relationships/hyperlink" Target="http://www.kaztur.ru/www/imgs/pinnacle-rock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kaztur.ru/www/imgs/pinnacle-rock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2" descr="http://foto-prikol.net/uploads/posts/2010-10/1288025802_foto-prikol.net_pozitivnaya-foto-podborka-106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302939" y="4293096"/>
            <a:ext cx="50760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i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  <a:ea typeface="Cambria Math" pitchFamily="18" charset="0"/>
              </a:rPr>
              <a:t/>
            </a:r>
            <a:br>
              <a:rPr lang="ru-RU" sz="4400" b="1" i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  <a:ea typeface="Cambria Math" pitchFamily="18" charset="0"/>
              </a:rPr>
            </a:br>
            <a:r>
              <a:rPr lang="ru-RU" sz="4800" b="1" i="1" dirty="0" smtClean="0">
                <a:solidFill>
                  <a:srgbClr val="CB0F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  <a:ea typeface="Cambria Math" pitchFamily="18" charset="0"/>
              </a:rPr>
              <a:t>Галапагосские острова</a:t>
            </a:r>
            <a:endParaRPr lang="ru-RU" sz="4800" i="1" dirty="0">
              <a:solidFill>
                <a:srgbClr val="CB0F9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" pitchFamily="34" charset="0"/>
              <a:ea typeface="Cambria Math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-305573" y="332656"/>
            <a:ext cx="4608512" cy="18819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Проектная работа </a:t>
            </a:r>
            <a:b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ученицы ГБОУ СОШ №1055 </a:t>
            </a:r>
            <a:b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4 класса «Б» </a:t>
            </a:r>
            <a:b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Михайловой Алины</a:t>
            </a:r>
            <a:b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Руководитель проекта: </a:t>
            </a:r>
            <a:b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</a:rPr>
              <a:t>Мухачёва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Ю.В.</a:t>
            </a:r>
            <a:endParaRPr lang="ru-RU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34" name="Picture 10" descr="C:\Documents and Settings\Алина\Мои документы\Downloads\DSC_03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76872"/>
            <a:ext cx="2696398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8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Текст 7"/>
          <p:cNvSpPr>
            <a:spLocks noGrp="1"/>
          </p:cNvSpPr>
          <p:nvPr>
            <p:ph type="body" idx="4294967295"/>
          </p:nvPr>
        </p:nvSpPr>
        <p:spPr>
          <a:xfrm>
            <a:off x="971600" y="404664"/>
            <a:ext cx="2357469" cy="1071562"/>
          </a:xfrm>
        </p:spPr>
        <p:txBody>
          <a:bodyPr anchor="b">
            <a:normAutofit fontScale="92500"/>
          </a:bodyPr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3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Конолоф</a:t>
            </a:r>
            <a:r>
              <a:rPr lang="ru-RU" sz="43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3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Documents and Settings\Наталья\Мои документы\Мои рисунки\Мои рисунки\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071938" y="0"/>
            <a:ext cx="5072062" cy="65230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14282" y="1785926"/>
            <a:ext cx="3643338" cy="26776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Чтобы добыть пропитание,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ему достаточно приподняться на задних лапах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оторвать колючую лепешку-опунцию.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3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0_482e2_63790429_XL"/>
          <p:cNvPicPr>
            <a:picLocks noGrp="1" noChangeAspect="1" noChangeArrowheads="1"/>
          </p:cNvPicPr>
          <p:nvPr>
            <p:ph type="ctr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85750"/>
            <a:ext cx="4537075" cy="38576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86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04048" y="620688"/>
            <a:ext cx="3857625" cy="23780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Галапагосский морской котик — самый маленький </a:t>
            </a:r>
            <a:br>
              <a:rPr lang="ru-RU" sz="2800" b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из ушастых тюленей</a:t>
            </a:r>
            <a:endParaRPr lang="ru-RU" sz="2800" b="1" dirty="0" smtClean="0">
              <a:solidFill>
                <a:srgbClr val="FF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5" descr="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143248"/>
            <a:ext cx="5605473" cy="34528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686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6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14313"/>
            <a:ext cx="9144000" cy="1571613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Галапагосские острова – это ещё и царство птиц, здесь обитает 60 видов пернатых, причём половина из них – эндемики. </a:t>
            </a:r>
          </a:p>
        </p:txBody>
      </p:sp>
      <p:pic>
        <p:nvPicPr>
          <p:cNvPr id="27650" name="Picture 2" descr="C:\Documents and Settings\Наталья\Мои документы\Мои рисунки\Мои рисунки\8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000250"/>
            <a:ext cx="2786063" cy="27146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1" name="Picture 8" descr="Galapagos-flamingo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714488"/>
            <a:ext cx="3365500" cy="27146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5" name="Picture 7" descr="C:\Documents and Settings\Наталья\Мои документы\Мои рисунки\Мои рисунки\galapagos-islands85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3786190"/>
            <a:ext cx="3429024" cy="30718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3" name="Picture 5" descr="C:\Documents and Settings\Наталья\Мои документы\Мои рисунки\Мои рисунки\6952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3571876"/>
            <a:ext cx="2844799" cy="2997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Documents and Settings\Наталья\Мои документы\Мои рисунки\Рисунок120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34325" y="1285860"/>
            <a:ext cx="1209675" cy="628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3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3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3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3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5" descr="275px-Flightless_cormorant_(Phalacrocorax_harrisi)_-Isabela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20" y="0"/>
            <a:ext cx="3357563" cy="5000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596" y="5072074"/>
            <a:ext cx="3286148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Единственный  нелетающий  баклан 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 остальных видов  этих птиц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14290"/>
            <a:ext cx="33241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+mj-cs"/>
              </a:rPr>
              <a:t>Галапагосский баклан</a:t>
            </a:r>
            <a:endParaRPr lang="ru-RU" sz="2400" b="1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" name="Picture 2" descr="C:\Documents and Settings\Наталья\Мои документы\Мои рисунки\Мои рисунки\50eb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57166"/>
            <a:ext cx="3786182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286248" y="3500438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ЕДИНСТВЕННЫЕ НАЗЕМНЫЕ ПТИЦЫ НА ОСТРОВАХ — </a:t>
            </a:r>
            <a:r>
              <a:rPr lang="ru-RU" sz="2000" b="1" dirty="0" smtClean="0">
                <a:ln w="1905">
                  <a:solidFill>
                    <a:srgbClr val="3333FF"/>
                  </a:solidFill>
                </a:ln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ЗЕМЛЯНЫЕ ВЬЮРКИ</a:t>
            </a:r>
            <a:r>
              <a:rPr lang="ru-RU" sz="20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, ОТКРЫТЫЕ </a:t>
            </a:r>
            <a:br>
              <a:rPr lang="ru-RU" sz="20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Ч. ДАРВИНОМ. </a:t>
            </a:r>
            <a:br>
              <a:rPr lang="ru-RU" sz="20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F6FC6">
                    <a:lumMod val="50000"/>
                  </a:srgbClr>
                </a:solidFill>
                <a:latin typeface="Bookman Old Style" pitchFamily="18" charset="0"/>
                <a:cs typeface="Times New Roman" pitchFamily="18" charset="0"/>
              </a:rPr>
              <a:t>Земляные вьюрки часто очищают кожу </a:t>
            </a:r>
            <a:br>
              <a:rPr lang="ru-RU" sz="2000" b="1" dirty="0" smtClean="0">
                <a:solidFill>
                  <a:srgbClr val="0F6FC6">
                    <a:lumMod val="50000"/>
                  </a:srgbClr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F6FC6">
                    <a:lumMod val="50000"/>
                  </a:srgbClr>
                </a:solidFill>
                <a:latin typeface="Bookman Old Style" pitchFamily="18" charset="0"/>
                <a:cs typeface="Times New Roman" pitchFamily="18" charset="0"/>
              </a:rPr>
              <a:t>от паразитов у слоновых черепах и </a:t>
            </a:r>
            <a:r>
              <a:rPr lang="ru-RU" sz="2000" b="1" dirty="0" err="1" smtClean="0">
                <a:solidFill>
                  <a:srgbClr val="0F6FC6">
                    <a:lumMod val="50000"/>
                  </a:srgbClr>
                </a:solidFill>
                <a:latin typeface="Bookman Old Style" pitchFamily="18" charset="0"/>
                <a:cs typeface="Times New Roman" pitchFamily="18" charset="0"/>
              </a:rPr>
              <a:t>конолофа</a:t>
            </a:r>
            <a:r>
              <a:rPr lang="ru-RU" sz="2000" b="1" dirty="0" smtClean="0">
                <a:solidFill>
                  <a:srgbClr val="0F6FC6">
                    <a:lumMod val="50000"/>
                  </a:srgbClr>
                </a:solidFill>
                <a:latin typeface="Bookman Old Style" pitchFamily="18" charset="0"/>
                <a:cs typeface="Times New Roman" pitchFamily="18" charset="0"/>
              </a:rPr>
              <a:t>.</a:t>
            </a:r>
            <a:br>
              <a:rPr lang="ru-RU" sz="2000" b="1" dirty="0" smtClean="0">
                <a:solidFill>
                  <a:srgbClr val="0F6FC6">
                    <a:lumMod val="50000"/>
                  </a:srgbClr>
                </a:solidFill>
                <a:latin typeface="Bookman Old Style" pitchFamily="18" charset="0"/>
                <a:cs typeface="Times New Roman" pitchFamily="18" charset="0"/>
              </a:rPr>
            </a:br>
            <a:endParaRPr lang="ru-RU" sz="2000" dirty="0" smtClean="0">
              <a:solidFill>
                <a:srgbClr val="0F6FC6">
                  <a:lumMod val="50000"/>
                </a:srgb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Содержимое 3"/>
          <p:cNvSpPr>
            <a:spLocks noGrp="1"/>
          </p:cNvSpPr>
          <p:nvPr>
            <p:ph sz="half" idx="4294967295"/>
          </p:nvPr>
        </p:nvSpPr>
        <p:spPr>
          <a:xfrm>
            <a:off x="5072066" y="642918"/>
            <a:ext cx="3786214" cy="1571636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000" b="1" cap="all" dirty="0" smtClean="0"/>
              <a:t>Удивительные птицы </a:t>
            </a:r>
            <a:br>
              <a:rPr lang="ru-RU" sz="2000" b="1" cap="all" dirty="0" smtClean="0"/>
            </a:br>
            <a:r>
              <a:rPr lang="ru-RU" sz="2000" b="1" cap="all" dirty="0" smtClean="0"/>
              <a:t>дарят друг другу </a:t>
            </a:r>
            <a:br>
              <a:rPr lang="ru-RU" sz="2000" b="1" cap="all" dirty="0" smtClean="0"/>
            </a:br>
            <a:r>
              <a:rPr lang="ru-RU" sz="2000" b="1" cap="all" dirty="0" smtClean="0"/>
              <a:t>красивые зеленые   веточки  И МОГУТ СТАНЦЕВАТЬ  ПРИВЕТЛИВЫЙ ТАНЕЦ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2000" dirty="0" smtClean="0"/>
          </a:p>
        </p:txBody>
      </p:sp>
      <p:pic>
        <p:nvPicPr>
          <p:cNvPr id="29698" name="Picture 2" descr="C:\Documents and Settings\Наталья\Мои документы\Мои рисунки\Мои рисунки\6952_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2063" y="2000250"/>
            <a:ext cx="4071937" cy="4857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 rot="19745337">
            <a:off x="5127348" y="2516293"/>
            <a:ext cx="22832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Голуболапые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олуши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50006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Исследования  показали, что предки галапагосского канюка заселили острова около 300 000 лет назад. </a:t>
            </a:r>
            <a:endParaRPr lang="ru-RU" sz="2400" dirty="0"/>
          </a:p>
        </p:txBody>
      </p:sp>
      <p:pic>
        <p:nvPicPr>
          <p:cNvPr id="9218" name="Picture 2" descr="http://im0-tub-ru.yandex.net/i?id=200781556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428736"/>
            <a:ext cx="3571900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11560" y="404664"/>
            <a:ext cx="3571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9933"/>
                </a:solidFill>
                <a:latin typeface="MicraC" pitchFamily="50" charset="0"/>
              </a:rPr>
              <a:t>Галапагосский канюк</a:t>
            </a:r>
            <a:endParaRPr lang="ru-RU" sz="2800" b="1" dirty="0">
              <a:solidFill>
                <a:srgbClr val="FF9933"/>
              </a:solidFill>
              <a:latin typeface="MicraC" pitchFamily="5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2 -0.024  0.033 -0.05867  0.058 -0.05867  C 0.095 -0.05867  0.125 -0.02267  0.125 0.02267  C 0.125 0.03733  0.122 0.05067  0.116 0.06267  C 0.117 0.06267  0 0.24267  0 0.244  C 0 0.24267  -0.117 0.06267  -0.116 0.06267  C -0.122 0.05067  -0.125 0.03733  -0.125 0.02267  C -0.125 -0.02267  -0.095 -0.05867  -0.057 -0.05867  C -0.033 -0.05867  -0.012 -0.024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/>
      <p:bldP spid="7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744663"/>
            <a:ext cx="4249737" cy="51133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572000" y="42860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Галапагосский пингвин – самый маленький среди  южноамериканских пингвинов.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36868" name="Picture 4" descr="http://im5-tub-ru.yandex.net/i?id=50695973-4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786190"/>
            <a:ext cx="2857520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6870" name="Picture 6" descr="http://im5-tub-ru.yandex.net/i?id=214312363-38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14290"/>
            <a:ext cx="3929090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7"/>
          <p:cNvSpPr>
            <a:spLocks noGrp="1"/>
          </p:cNvSpPr>
          <p:nvPr>
            <p:ph type="ctrTitle" idx="4294967295"/>
          </p:nvPr>
        </p:nvSpPr>
        <p:spPr>
          <a:xfrm>
            <a:off x="571500" y="142875"/>
            <a:ext cx="8572500" cy="18573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4100" dirty="0" smtClean="0">
                <a:solidFill>
                  <a:schemeClr val="tx1"/>
                </a:solidFill>
              </a:rPr>
              <a:t/>
            </a:r>
            <a:br>
              <a:rPr lang="ru-RU" sz="4100" dirty="0" smtClean="0">
                <a:solidFill>
                  <a:schemeClr val="tx1"/>
                </a:solidFill>
              </a:rPr>
            </a:br>
            <a:endParaRPr lang="ru-RU" sz="4100" dirty="0" smtClean="0">
              <a:solidFill>
                <a:schemeClr val="tx1"/>
              </a:solidFill>
            </a:endParaRPr>
          </a:p>
        </p:txBody>
      </p:sp>
      <p:pic>
        <p:nvPicPr>
          <p:cNvPr id="32772" name="Picture 4" descr="C:\Documents and Settings\Наталья\Мои документы\Мои рисунки\Мои рисунки\Galapagosskie-ostrova-foto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142853"/>
            <a:ext cx="85011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На островах гнездятся фрегаты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</a:b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6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65767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Чтобы привлечь к себе внимание, фрегат раздувает большой горловой мешок ярко-красного цвета там он может скапливать воздух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Содержимое 4"/>
          <p:cNvSpPr>
            <a:spLocks noGrp="1"/>
          </p:cNvSpPr>
          <p:nvPr>
            <p:ph sz="half" idx="4294967295"/>
          </p:nvPr>
        </p:nvSpPr>
        <p:spPr>
          <a:xfrm>
            <a:off x="0" y="476672"/>
            <a:ext cx="3563888" cy="2143125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400" dirty="0" smtClean="0"/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водах обитают морские львы, дельфины, акулы, киты, черепахи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/>
          </a:p>
        </p:txBody>
      </p:sp>
      <p:pic>
        <p:nvPicPr>
          <p:cNvPr id="34818" name="Picture 2" descr="C:\Documents and Settings\Наталья\Мои документы\Мои рисунки\Мои рисунки\2(65)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286480" y="285728"/>
            <a:ext cx="2857520" cy="20716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19" name="Picture 3" descr="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0"/>
            <a:ext cx="3110263" cy="26432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0" name="Picture 4" descr="149_Galapagos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66" y="2357430"/>
            <a:ext cx="3071834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-main-pic" descr="Картинка 3 из 771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2214554"/>
            <a:ext cx="3071834" cy="1928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-main-pic" descr="Картинка 29 из 7715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4581128"/>
            <a:ext cx="3429024" cy="2143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491880" y="2492896"/>
            <a:ext cx="27363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Подводный мир отличается исключительным многообразием, здесь обитает более 400 видов разнообразных рыб и растений.</a:t>
            </a:r>
            <a:endParaRPr lang="ru-RU" sz="2000" i="1" dirty="0"/>
          </a:p>
        </p:txBody>
      </p:sp>
      <p:pic>
        <p:nvPicPr>
          <p:cNvPr id="11" name="Picture 6" descr="pages-CDyzVU357U-1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3857628"/>
            <a:ext cx="3636993" cy="2628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8" descr="4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>
          <a:xfrm>
            <a:off x="7000892" y="5072074"/>
            <a:ext cx="1735803" cy="139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Содержимое 4"/>
          <p:cNvSpPr>
            <a:spLocks noGrp="1"/>
          </p:cNvSpPr>
          <p:nvPr>
            <p:ph sz="half" idx="4294967295"/>
          </p:nvPr>
        </p:nvSpPr>
        <p:spPr>
          <a:xfrm>
            <a:off x="4929188" y="1052513"/>
            <a:ext cx="4214812" cy="53054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/>
              <a:t>     </a:t>
            </a:r>
            <a:endParaRPr lang="ru-RU" sz="2200" smtClean="0">
              <a:solidFill>
                <a:srgbClr val="FF00FF"/>
              </a:solidFill>
            </a:endParaRPr>
          </a:p>
        </p:txBody>
      </p:sp>
      <p:pic>
        <p:nvPicPr>
          <p:cNvPr id="2" name="Picture 2" descr="C:\Documents and Settings\Наталья\Мои документы\Мои рисунки\081112-crab-photo_big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 l="11268" t="15337" r="21121" b="12044"/>
          <a:stretch>
            <a:fillRect/>
          </a:stretch>
        </p:blipFill>
        <p:spPr>
          <a:xfrm>
            <a:off x="0" y="0"/>
            <a:ext cx="9144000" cy="6815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02" y="5288340"/>
            <a:ext cx="86439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Манящий краб –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эндемик Галапагосских островов.</a:t>
            </a:r>
            <a:b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214291"/>
            <a:ext cx="778674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Дарвиновский научный центр </a:t>
            </a:r>
            <a:endParaRPr lang="ru-RU" sz="3600" b="1" cap="none" spc="0" dirty="0">
              <a:ln/>
              <a:solidFill>
                <a:srgbClr val="FFFF00"/>
              </a:solidFill>
              <a:effectLst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908720"/>
            <a:ext cx="874846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1934 году был создан уникальный в своем роде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национальный парк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для изучения и сохранения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местной флоры и фауны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79512" y="2948700"/>
            <a:ext cx="4968552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Здесь находится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черепаший центр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где разводят старейших гигантских черепах и выпускают их в естественную среду обитания.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01_P105092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500570"/>
            <a:ext cx="8353455" cy="2162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://im0-tub-ru.yandex.net/i?id=457610030-6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571612"/>
            <a:ext cx="3286133" cy="219075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121" grpId="0"/>
      <p:bldP spid="51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im5-tub-ru.yandex.net/i?id=13048397-5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73"/>
            <a:ext cx="9144000" cy="6844227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332656"/>
            <a:ext cx="8606190" cy="583264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51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Гипотеза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35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Удивительная природа Галапагосских островов - музей под открытым небом.</a:t>
            </a:r>
            <a:r>
              <a:rPr lang="ru-RU" sz="35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5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 думаю, что </a:t>
            </a:r>
            <a:r>
              <a:rPr lang="ru-RU" sz="35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не просто острова, но и ещё </a:t>
            </a:r>
            <a:r>
              <a:rPr lang="ru-RU" sz="35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серьезный конкурент за звание Нового Чуда </a:t>
            </a:r>
            <a:r>
              <a:rPr lang="ru-RU" sz="35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Света. </a:t>
            </a:r>
            <a:endParaRPr lang="ru-RU" sz="3500" b="1" dirty="0" smtClean="0">
              <a:solidFill>
                <a:srgbClr val="92D05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just"/>
            <a:r>
              <a:rPr lang="ru-RU" sz="5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Цели: </a:t>
            </a:r>
            <a:r>
              <a:rPr lang="ru-RU" sz="3500" b="1" dirty="0" smtClean="0">
                <a:solidFill>
                  <a:srgbClr val="92D050"/>
                </a:solidFill>
              </a:rPr>
              <a:t>узнать, что  находится на островах, познакомиться с удивительной флорой и фауной и выяснить экологические  проблемы Галапагосских островов.</a:t>
            </a:r>
            <a:endParaRPr lang="ru-RU" sz="36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4-tub-ru.yandex.net/i?id=120590069-6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538"/>
            <a:ext cx="9144000" cy="68665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42852"/>
            <a:ext cx="7329510" cy="571504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92D050"/>
                </a:solidFill>
              </a:rPr>
              <a:t> </a:t>
            </a:r>
            <a:r>
              <a:rPr lang="ru-RU" sz="4900" dirty="0" smtClean="0">
                <a:solidFill>
                  <a:schemeClr val="bg2">
                    <a:lumMod val="90000"/>
                  </a:schemeClr>
                </a:solidFill>
              </a:rPr>
              <a:t>Экологические проблемы</a:t>
            </a:r>
            <a:endParaRPr lang="ru-RU" sz="4900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4" name="Picture 2" descr="http://im4-tub-ru.yandex.net/i?id=620899991-6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857232"/>
            <a:ext cx="2143140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http://im4-tub-ru.yandex.net/i?id=26505947-07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071546"/>
            <a:ext cx="1905000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3707904" y="908720"/>
            <a:ext cx="11765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гуайява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3000372"/>
            <a:ext cx="21112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Хинное дерево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3080" name="Picture 8" descr="http://im6-tub-ru.yandex.net/i?id=189387674-14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365104"/>
            <a:ext cx="2247903" cy="17859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 rot="504866">
            <a:off x="1282290" y="5172983"/>
            <a:ext cx="1229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ежевика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3084" name="Picture 12" descr="http://im0-tub-ru.yandex.net/i?id=303737471-67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7984" y="1142984"/>
            <a:ext cx="2286016" cy="1785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6643702" y="714356"/>
            <a:ext cx="15086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Дурман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душистый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3086" name="Picture 14" descr="http://im5-tub-ru.yandex.net/i?id=39804402-58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3573016"/>
            <a:ext cx="190500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4211960" y="5589240"/>
            <a:ext cx="17273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Клещевина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обыкновенная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pic>
        <p:nvPicPr>
          <p:cNvPr id="3088" name="Picture 16" descr="http://im7-tub-ru.yandex.net/i?id=15553911-35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29454" y="4214818"/>
            <a:ext cx="2214546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TextBox 19"/>
          <p:cNvSpPr txBox="1"/>
          <p:nvPr/>
        </p:nvSpPr>
        <p:spPr>
          <a:xfrm>
            <a:off x="7110495" y="3786190"/>
            <a:ext cx="2033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Слоновая трава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4" dur="2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0" dur="2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  <p:bldP spid="12" grpId="0"/>
      <p:bldP spid="16" grpId="0"/>
      <p:bldP spid="18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bluestonetravel.ru/public/travel/countries/photos/x3/photo4cc55a8a48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0"/>
            <a:ext cx="2448272" cy="792088"/>
          </a:xfrm>
        </p:spPr>
        <p:txBody>
          <a:bodyPr>
            <a:normAutofit/>
          </a:bodyPr>
          <a:lstStyle/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Вывод: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640960" cy="5904656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Галапагосские острова - это прекрасная история дружелюбия и взаимосвязи во флоре и фауне. </a:t>
            </a:r>
            <a:b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вы ещё видели,  чтобы человек подошёл к гнезду  фрегата и фрегат поклонился ему? </a:t>
            </a:r>
          </a:p>
          <a:p>
            <a:pPr algn="just"/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Экология может разрушится в любой момент, но пока </a:t>
            </a:r>
          </a:p>
          <a:p>
            <a:pPr algn="ctr">
              <a:buNone/>
            </a:pPr>
            <a:r>
              <a:rPr lang="ru-RU" sz="3900" b="1" dirty="0" smtClean="0">
                <a:ln w="1905">
                  <a:solidFill>
                    <a:srgbClr val="FF0066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Галапагоссы </a:t>
            </a:r>
          </a:p>
          <a:p>
            <a:pPr algn="ctr">
              <a:buNone/>
            </a:pPr>
            <a:r>
              <a:rPr lang="ru-RU" sz="3900" b="1" dirty="0" smtClean="0">
                <a:ln w="1905">
                  <a:solidFill>
                    <a:srgbClr val="FF0066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это  отдельная ПЛАНЕТА</a:t>
            </a:r>
            <a:r>
              <a:rPr lang="ru-RU" b="1" dirty="0" smtClean="0">
                <a:ln>
                  <a:solidFill>
                    <a:srgbClr val="FF0066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потому  что на ней обитают такие эндемики, как слоновые черепахи,  конолофы, </a:t>
            </a:r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морские  игуаны, кактус опунция,  дарвина - голотурия</a:t>
            </a:r>
            <a:endParaRPr lang="ru-RU" b="1" dirty="0" smtClean="0">
              <a:ln>
                <a:solidFill>
                  <a:srgbClr val="FFFF00"/>
                </a:solidFill>
              </a:ln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155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155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1155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155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155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155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1155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1155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155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155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1155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1155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116632"/>
            <a:ext cx="5373826" cy="1362456"/>
          </a:xfrm>
        </p:spPr>
        <p:txBody>
          <a:bodyPr/>
          <a:lstStyle/>
          <a:p>
            <a:r>
              <a:rPr lang="ru-RU" sz="6000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Ресурсы</a:t>
            </a:r>
            <a:endParaRPr lang="ru-RU" sz="6000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700808"/>
            <a:ext cx="7920880" cy="468052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  <a:hlinkClick r:id="rId2"/>
              </a:rPr>
              <a:t>http://ru.wikipedia.org/wiki</a:t>
            </a:r>
            <a:endParaRPr lang="ru-RU" sz="2800" dirty="0" smtClean="0">
              <a:solidFill>
                <a:srgbClr val="FFFF00"/>
              </a:solidFill>
            </a:endParaRPr>
          </a:p>
          <a:p>
            <a:pPr algn="ctr"/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Энциклопедия  «Знаю всё на свете»(для школьников   1-7 классов)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Энциклопедия: «Познаём мир»</a:t>
            </a:r>
          </a:p>
          <a:p>
            <a:pPr algn="ctr"/>
            <a:r>
              <a:rPr lang="en-US" sz="2800" dirty="0" smtClean="0">
                <a:solidFill>
                  <a:srgbClr val="FFFF00"/>
                </a:solidFill>
                <a:hlinkClick r:id="rId3"/>
              </a:rPr>
              <a:t>http://images.yandex.ru</a:t>
            </a:r>
            <a:endParaRPr lang="ru-RU" sz="2800" dirty="0" smtClean="0">
              <a:solidFill>
                <a:srgbClr val="FFFF00"/>
              </a:solidFill>
            </a:endParaRPr>
          </a:p>
          <a:p>
            <a:pPr algn="ctr"/>
            <a:r>
              <a:rPr lang="en-US" sz="2800" u="sng" dirty="0" smtClean="0">
                <a:solidFill>
                  <a:srgbClr val="FFFF00"/>
                </a:solidFill>
                <a:hlinkClick r:id="rId4"/>
              </a:rPr>
              <a:t>http://www.kaztur.ru/www/imgs/pinnacle-rock.jpg</a:t>
            </a:r>
            <a:endParaRPr lang="ru-RU" sz="2800" u="sng" dirty="0" smtClean="0">
              <a:solidFill>
                <a:srgbClr val="FFFF00"/>
              </a:solidFill>
            </a:endParaRPr>
          </a:p>
          <a:p>
            <a:pPr algn="ctr"/>
            <a:r>
              <a:rPr lang="en-US" sz="2800" u="sng" dirty="0" smtClean="0">
                <a:solidFill>
                  <a:srgbClr val="FFFF00"/>
                </a:solidFill>
                <a:hlinkClick r:id="rId5"/>
              </a:rPr>
              <a:t>http://tonkosti.ru/</a:t>
            </a:r>
            <a:endParaRPr lang="ru-RU" sz="2800" u="sng" dirty="0" smtClean="0">
              <a:solidFill>
                <a:srgbClr val="FFFF00"/>
              </a:solidFill>
            </a:endParaRPr>
          </a:p>
          <a:p>
            <a:pPr algn="ctr"/>
            <a:r>
              <a:rPr lang="en-US" sz="2800" u="sng" dirty="0" smtClean="0">
                <a:solidFill>
                  <a:srgbClr val="FFFF00"/>
                </a:solidFill>
              </a:rPr>
              <a:t>http://www.equator.ru/galapagos.htm</a:t>
            </a:r>
            <a:endParaRPr lang="ru-RU" sz="2800" u="sng" dirty="0" smtClean="0">
              <a:solidFill>
                <a:srgbClr val="FFFF00"/>
              </a:solidFill>
            </a:endParaRPr>
          </a:p>
          <a:p>
            <a:pPr algn="ctr"/>
            <a:endParaRPr lang="ru-RU" sz="2800" u="sng" dirty="0" smtClean="0">
              <a:solidFill>
                <a:srgbClr val="FFFF00"/>
              </a:solidFill>
            </a:endParaRPr>
          </a:p>
          <a:p>
            <a:pPr algn="ctr"/>
            <a:endParaRPr lang="ru-RU" sz="2800" u="sng" dirty="0" smtClean="0">
              <a:solidFill>
                <a:srgbClr val="FFFF00"/>
              </a:solidFill>
            </a:endParaRPr>
          </a:p>
          <a:p>
            <a:pPr algn="ctr"/>
            <a:endParaRPr lang="ru-RU" sz="2800" u="sng" dirty="0" smtClean="0">
              <a:solidFill>
                <a:srgbClr val="FFFF00"/>
              </a:solidFill>
            </a:endParaRPr>
          </a:p>
          <a:p>
            <a:pPr algn="ctr"/>
            <a:endParaRPr lang="ru-RU" sz="2800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kaztur.ru/www/imgs/pinnacle-ro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42844" y="214290"/>
            <a:ext cx="878687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+mj-lt"/>
                <a:cs typeface="Times New Roman" pitchFamily="18" charset="0"/>
              </a:rPr>
              <a:t>15 крупных островов, 42 островка и ещё 26 скал и рифов протяженностью 300 км – всё это - </a:t>
            </a:r>
            <a:r>
              <a:rPr lang="ru-RU" sz="32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Галапагосские острова</a:t>
            </a:r>
            <a:r>
              <a:rPr lang="ru-RU" sz="3200" b="1" dirty="0" smtClean="0">
                <a:latin typeface="+mj-lt"/>
                <a:cs typeface="Times New Roman" pitchFamily="18" charset="0"/>
              </a:rPr>
              <a:t/>
            </a:r>
            <a:br>
              <a:rPr lang="ru-RU" sz="3200" b="1" dirty="0" smtClean="0">
                <a:latin typeface="+mj-lt"/>
                <a:cs typeface="Times New Roman" pitchFamily="18" charset="0"/>
              </a:rPr>
            </a:br>
            <a:endParaRPr lang="ru-RU" sz="3200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3811012"/>
            <a:ext cx="70009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Острова получили своё название </a:t>
            </a:r>
            <a:b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от водившихся на них гигантских морских черепах, по-испански - </a:t>
            </a:r>
            <a:r>
              <a:rPr lang="es-ES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«galápagos»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 — «водяные черепахи».</a:t>
            </a:r>
            <a:b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 </a:t>
            </a:r>
            <a:r>
              <a:rPr lang="ru-RU" sz="3200" dirty="0" smtClean="0">
                <a:solidFill>
                  <a:srgbClr val="DBF5F9"/>
                </a:solidFill>
                <a:latin typeface="Calibri"/>
                <a:ea typeface="+mj-ea"/>
                <a:cs typeface="+mj-cs"/>
              </a:rPr>
              <a:t/>
            </a:r>
            <a:br>
              <a:rPr lang="ru-RU" sz="3200" dirty="0" smtClean="0">
                <a:solidFill>
                  <a:srgbClr val="DBF5F9"/>
                </a:solidFill>
                <a:latin typeface="Calibri"/>
                <a:ea typeface="+mj-ea"/>
                <a:cs typeface="+mj-cs"/>
              </a:rPr>
            </a:b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5"/>
          <p:cNvSpPr>
            <a:spLocks noChangeArrowheads="1"/>
          </p:cNvSpPr>
          <p:nvPr/>
        </p:nvSpPr>
        <p:spPr bwMode="auto">
          <a:xfrm>
            <a:off x="395536" y="0"/>
            <a:ext cx="821531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Климат островов, находящихся почти на экваторе,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жаркий и сухой. </a:t>
            </a:r>
          </a:p>
          <a:p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4" descr="9"/>
          <p:cNvPicPr>
            <a:picLocks noGrp="1" noChangeAspect="1" noChangeArrowheads="1"/>
          </p:cNvPicPr>
          <p:nvPr>
            <p:ph type="sub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20" y="1071546"/>
            <a:ext cx="8572500" cy="5572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4313"/>
            <a:ext cx="8572500" cy="142875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Уединённость этого архипелага привела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 появлению на нём большого числа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эндемичных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видов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флоры и фауны.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C:\Documents and Settings\Наталья\Мои документы\Мои рисунки\Мои рисунки\0_62c14_52049c69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928802"/>
            <a:ext cx="3857652" cy="3214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1" name="Picture 3" descr="0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714488"/>
            <a:ext cx="2984500" cy="2806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3" name="Picture 5" descr="C:\Documents and Settings\Наталья\Мои документы\Мои рисунки\Мои рисунки\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643314"/>
            <a:ext cx="3357586" cy="32146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galapagos_IMG_2294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4143404" cy="56864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galapagos_CRW_2729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092" y="1844824"/>
            <a:ext cx="4714908" cy="4869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14810" y="332656"/>
            <a:ext cx="49291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Кустарник, названный в честь его первооткрывателя –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Ч. Дарвина.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Дарвина- голотурия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5572140"/>
            <a:ext cx="48577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Главное растение Галапагосских островов - кактус опунция, вырастающий до гигантских размеров.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2-popup-l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6"/>
            <a:ext cx="8424862" cy="53006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5572141"/>
            <a:ext cx="8358246" cy="95410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Среди слоновых черепах встречаются великаны,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весом  400 кг,  и длиной панциря – более метра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galapagos-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034" y="0"/>
            <a:ext cx="79296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Галапагосские  острова  -  единственное  место  на  Земле,  где  живут  морские  игуаны, похожие  на  ископаемых  ящеров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85750"/>
            <a:ext cx="8286750" cy="90011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200" b="1" dirty="0" smtClean="0">
                <a:solidFill>
                  <a:schemeClr val="tx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Морские игуаны добывают себе пищу</a:t>
            </a:r>
            <a:br>
              <a:rPr lang="ru-RU" sz="3200" b="1" dirty="0" smtClean="0">
                <a:solidFill>
                  <a:schemeClr val="tx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море на глубине до 10 метров.</a:t>
            </a:r>
          </a:p>
        </p:txBody>
      </p:sp>
      <p:pic>
        <p:nvPicPr>
          <p:cNvPr id="23555" name="Picture 5" descr="Marine-Iguanas-Suarez-Point-Espanola-Island-Galapagos-Isla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4" y="1628775"/>
            <a:ext cx="5508625" cy="49688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Прямоугольник 4"/>
          <p:cNvSpPr/>
          <p:nvPr/>
        </p:nvSpPr>
        <p:spPr>
          <a:xfrm>
            <a:off x="285720" y="2143116"/>
            <a:ext cx="307183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берегу ящерица греется  на  солнце, удерживаясь 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камнях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помощью мощных когтей. 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2422</TotalTime>
  <Words>398</Words>
  <Application>Microsoft Office PowerPoint</Application>
  <PresentationFormat>Экран (4:3)</PresentationFormat>
  <Paragraphs>73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Проектная работа  ученицы ГБОУ СОШ №1055   4 класса «Б»  Михайловой Алины Руководитель проекта:  Мухачёва Ю.В.</vt:lpstr>
      <vt:lpstr>Слайд 2</vt:lpstr>
      <vt:lpstr>Слайд 3</vt:lpstr>
      <vt:lpstr>Слайд 4</vt:lpstr>
      <vt:lpstr>Уединённость этого архипелага привела  к появлению на нём большого числа эндемичных видов флоры и фауны.</vt:lpstr>
      <vt:lpstr>Слайд 6</vt:lpstr>
      <vt:lpstr>Слайд 7</vt:lpstr>
      <vt:lpstr>Слайд 8</vt:lpstr>
      <vt:lpstr>Морские игуаны добывают себе пищу  в море на глубине до 10 метров.</vt:lpstr>
      <vt:lpstr>Слайд 10</vt:lpstr>
      <vt:lpstr>Слайд 11</vt:lpstr>
      <vt:lpstr>Галапагосские острова – это ещё и царство птиц, здесь обитает 60 видов пернатых, причём половина из них – эндемики. </vt:lpstr>
      <vt:lpstr>Слайд 13</vt:lpstr>
      <vt:lpstr>Слайд 14</vt:lpstr>
      <vt:lpstr>Слайд 15</vt:lpstr>
      <vt:lpstr> </vt:lpstr>
      <vt:lpstr>Слайд 17</vt:lpstr>
      <vt:lpstr>Слайд 18</vt:lpstr>
      <vt:lpstr>Слайд 19</vt:lpstr>
      <vt:lpstr> Экологические проблемы</vt:lpstr>
      <vt:lpstr>Вывод:</vt:lpstr>
      <vt:lpstr>Ресурсы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Острова получили своё название от водившихся на них гигантских морских черепах, по-испански называвшиеся во множественном числе «galápagos» — «водяные черепахи».</dc:title>
  <dc:creator>Наталья</dc:creator>
  <cp:lastModifiedBy>Юля</cp:lastModifiedBy>
  <cp:revision>203</cp:revision>
  <dcterms:created xsi:type="dcterms:W3CDTF">2012-02-04T17:26:52Z</dcterms:created>
  <dcterms:modified xsi:type="dcterms:W3CDTF">2013-02-06T13:20:56Z</dcterms:modified>
</cp:coreProperties>
</file>