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2"/>
  </p:sldMasterIdLst>
  <p:notesMasterIdLst>
    <p:notesMasterId r:id="rId19"/>
  </p:notesMasterIdLst>
  <p:handoutMasterIdLst>
    <p:handoutMasterId r:id="rId20"/>
  </p:handoutMasterIdLst>
  <p:sldIdLst>
    <p:sldId id="256" r:id="rId3"/>
    <p:sldId id="258" r:id="rId4"/>
    <p:sldId id="257" r:id="rId5"/>
    <p:sldId id="262" r:id="rId6"/>
    <p:sldId id="261" r:id="rId7"/>
    <p:sldId id="260" r:id="rId8"/>
    <p:sldId id="269" r:id="rId9"/>
    <p:sldId id="270" r:id="rId10"/>
    <p:sldId id="271" r:id="rId11"/>
    <p:sldId id="273" r:id="rId12"/>
    <p:sldId id="276" r:id="rId13"/>
    <p:sldId id="274" r:id="rId14"/>
    <p:sldId id="277" r:id="rId15"/>
    <p:sldId id="278" r:id="rId16"/>
    <p:sldId id="272" r:id="rId17"/>
    <p:sldId id="268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0FF1CE12-B100-0000-0000-000000000002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445" autoAdjust="0"/>
    <p:restoredTop sz="85772" autoAdjust="0"/>
  </p:normalViewPr>
  <p:slideViewPr>
    <p:cSldViewPr>
      <p:cViewPr>
        <p:scale>
          <a:sx n="50" d="100"/>
          <a:sy n="50" d="100"/>
        </p:scale>
        <p:origin x="-1128" y="-462"/>
      </p:cViewPr>
      <p:guideLst>
        <p:guide orient="horz" pos="2160"/>
        <p:guide pos="2880"/>
      </p:guideLst>
    </p:cSldViewPr>
  </p:slideViewPr>
  <p:outlineViewPr>
    <p:cViewPr>
      <p:scale>
        <a:sx n="1" d="1"/>
        <a:sy n="1" d="1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/>
          <a:lstStyle/>
          <a:p>
            <a:endParaRPr lang="en-US" smtClean="0"/>
          </a:p>
        </p:txBody>
      </p:sp>
      <p:sp>
        <p:nvSpPr>
          <p:cNvPr id="24" name="Rectangle 24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/>
          <a:lstStyle/>
          <a:p>
            <a:fld id="{A849C5AD-4428-4E9C-9C84-11B72C9365FB}" type="datetimeFigureOut">
              <a:rPr lang="en-US" smtClean="0"/>
              <a:pPr/>
              <a:t>4/10/2012</a:t>
            </a:fld>
            <a:endParaRPr lang="en-US" smtClean="0"/>
          </a:p>
        </p:txBody>
      </p:sp>
      <p:sp>
        <p:nvSpPr>
          <p:cNvPr id="30" name="Rectangle 30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/>
          <a:lstStyle/>
          <a:p>
            <a:endParaRPr lang="en-US" smtClean="0"/>
          </a:p>
        </p:txBody>
      </p:sp>
      <p:sp>
        <p:nvSpPr>
          <p:cNvPr id="18" name="Rectangle 18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8C596567-A38F-4CEF-B37F-9B9D120D62CE}" type="slidenum">
              <a:rPr lang="en-US" smtClean="0"/>
              <a:pPr/>
              <a:t>‹#›</a:t>
            </a:fld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4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/>
          <a:lstStyle/>
          <a:p>
            <a:endParaRPr lang="en-US" smtClean="0"/>
          </a:p>
        </p:txBody>
      </p:sp>
      <p:sp>
        <p:nvSpPr>
          <p:cNvPr id="15" name="Rectangle 15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/>
          <a:lstStyle/>
          <a:p>
            <a:fld id="{D7547E60-4BE7-4E4E-9AAA-5EE35AEC995C}" type="datetimeFigureOut">
              <a:rPr lang="en-US" smtClean="0"/>
              <a:pPr/>
              <a:t>4/10/2012</a:t>
            </a:fld>
            <a:endParaRPr lang="en-US" smtClean="0"/>
          </a:p>
        </p:txBody>
      </p:sp>
      <p:sp>
        <p:nvSpPr>
          <p:cNvPr id="23" name="Rectangle 2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anchor="ctr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8" name="Rectangle 18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/>
          <a:lstStyle/>
          <a:p>
            <a:endParaRPr lang="en-US" smtClean="0"/>
          </a:p>
        </p:txBody>
      </p:sp>
      <p:sp>
        <p:nvSpPr>
          <p:cNvPr id="28" name="Rectangle 28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CA077768-21C8-4125-A345-258E48D2EED0}" type="slidenum">
              <a:rPr lang="en-US" smtClean="0"/>
              <a:pPr/>
              <a:t>‹#›</a:t>
            </a:fld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77768-21C8-4125-A345-258E48D2EED0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77768-21C8-4125-A345-258E48D2EED0}" type="slidenum">
              <a:rPr lang="en-US" smtClean="0"/>
              <a:pPr/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77768-21C8-4125-A345-258E48D2EED0}" type="slidenum">
              <a:rPr lang="en-US" smtClean="0"/>
              <a:pPr/>
              <a:t>11</a:t>
            </a:fld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77768-21C8-4125-A345-258E48D2EED0}" type="slidenum">
              <a:rPr lang="en-US" smtClean="0"/>
              <a:pPr/>
              <a:t>12</a:t>
            </a:fld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77768-21C8-4125-A345-258E48D2EED0}" type="slidenum">
              <a:rPr lang="en-US" smtClean="0"/>
              <a:pPr/>
              <a:t>13</a:t>
            </a:fld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77768-21C8-4125-A345-258E48D2EED0}" type="slidenum">
              <a:rPr lang="en-US" smtClean="0"/>
              <a:pPr/>
              <a:t>14</a:t>
            </a:fld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77768-21C8-4125-A345-258E48D2EED0}" type="slidenum">
              <a:rPr lang="en-US" smtClean="0"/>
              <a:pPr/>
              <a:t>15</a:t>
            </a:fld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77768-21C8-4125-A345-258E48D2EED0}" type="slidenum">
              <a:rPr lang="en-US" smtClean="0"/>
              <a:pPr/>
              <a:t>16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77768-21C8-4125-A345-258E48D2EED0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77768-21C8-4125-A345-258E48D2EED0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77768-21C8-4125-A345-258E48D2EED0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77768-21C8-4125-A345-258E48D2EED0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77768-21C8-4125-A345-258E48D2EED0}" type="slidenum">
              <a:rPr lang="en-US" smtClean="0"/>
              <a:pPr/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77768-21C8-4125-A345-258E48D2EED0}" type="slidenum">
              <a:rPr lang="en-US" smtClean="0"/>
              <a:pPr/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77768-21C8-4125-A345-258E48D2EED0}" type="slidenum">
              <a:rPr lang="en-US" smtClean="0"/>
              <a:pPr/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77768-21C8-4125-A345-258E48D2EED0}" type="slidenum">
              <a:rPr lang="en-US" smtClean="0"/>
              <a:pPr/>
              <a:t>9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1.jpg"/>
          <p:cNvPicPr>
            <a:picLocks noChangeAspect="1"/>
          </p:cNvPicPr>
          <p:nvPr/>
        </p:nvPicPr>
        <p:blipFill>
          <a:blip r:embed="rId2" cstate="print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2.png"/>
          <p:cNvPicPr>
            <a:picLocks noChangeAspect="1"/>
          </p:cNvPicPr>
          <p:nvPr/>
        </p:nvPicPr>
        <p:blipFill>
          <a:blip r:embed="rId3" cstate="print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3.png"/>
          <p:cNvPicPr>
            <a:picLocks noChangeAspect="1"/>
          </p:cNvPicPr>
          <p:nvPr/>
        </p:nvPicPr>
        <p:blipFill>
          <a:blip r:embed="rId4" cstate="print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4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Rectangle 31"/>
          <p:cNvSpPr>
            <a:spLocks noGrp="1"/>
          </p:cNvSpPr>
          <p:nvPr>
            <p:ph type="subTitle" idx="1"/>
          </p:nvPr>
        </p:nvSpPr>
        <p:spPr>
          <a:xfrm>
            <a:off x="2492734" y="5094577"/>
            <a:ext cx="6194066" cy="925223"/>
          </a:xfrm>
        </p:spPr>
        <p:txBody>
          <a:bodyPr/>
          <a:lstStyle>
            <a:lvl1pPr marL="0" indent="0" algn="r">
              <a:buNone/>
              <a:defRPr sz="2800"/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ctrTitle"/>
          </p:nvPr>
        </p:nvSpPr>
        <p:spPr>
          <a:xfrm>
            <a:off x="1108986" y="3606800"/>
            <a:ext cx="7577814" cy="1470025"/>
          </a:xfrm>
        </p:spPr>
        <p:txBody>
          <a:bodyPr anchor="b" anchorCtr="0"/>
          <a:lstStyle>
            <a:lvl1pPr algn="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4/10/2012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4/10/2012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4/10/2012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4/10/2012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текст в две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Rectangle 11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4/10/2012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4/10/2012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30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7" name="Rectangle 17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4/10/2012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shade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5.png"/>
          <p:cNvPicPr>
            <a:picLocks noChangeAspect="1"/>
          </p:cNvPicPr>
          <p:nvPr/>
        </p:nvPicPr>
        <p:blipFill>
          <a:blip r:embed="rId9" cstate="print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6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Rectangle 30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Rectangle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6" name="Rectangle 6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+mn-lt"/>
              </a:defRPr>
            </a:lvl1pPr>
          </a:lstStyle>
          <a:p>
            <a:fld id="{5C14FD69-4A85-4715-A222-ABB225B63BC6}" type="datetimeFigureOut">
              <a:rPr lang="en-US" smtClean="0"/>
              <a:pPr/>
              <a:t>4/10/2012</a:t>
            </a:fld>
            <a:endParaRPr lang="en-US" sz="1000" dirty="0" smtClean="0"/>
          </a:p>
        </p:txBody>
      </p:sp>
      <p:sp>
        <p:nvSpPr>
          <p:cNvPr id="20" name="Rectangle 20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algn="ctr">
              <a:defRPr sz="1000">
                <a:latin typeface="+mn-lt"/>
              </a:defRPr>
            </a:lvl1pPr>
          </a:lstStyle>
          <a:p>
            <a:pPr algn="ctr"/>
            <a:endParaRPr lang="en-US" sz="1000" smtClean="0"/>
          </a:p>
        </p:txBody>
      </p:sp>
      <p:sp>
        <p:nvSpPr>
          <p:cNvPr id="21" name="Rectangle 21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+mn-lt"/>
              </a:defRPr>
            </a:lvl1pPr>
          </a:lstStyle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 sz="1000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defPPr>
        <a:defRPr sz="4400">
          <a:solidFill>
            <a:schemeClr val="tx1"/>
          </a:solidFill>
          <a:latin typeface="+mj-lt"/>
          <a:ea typeface="+mj-ea"/>
          <a:cs typeface="+mj-cs"/>
        </a:defRPr>
      </a:defPPr>
      <a:lvl1pPr algn="l" eaLnBrk="1" hangingPunct="1">
        <a:buNone/>
        <a:defRPr sz="3600">
          <a:solidFill>
            <a:schemeClr val="tx1">
              <a:alpha val="100000"/>
            </a:schemeClr>
          </a:solidFill>
          <a:latin typeface="+mj-lt"/>
        </a:defRPr>
      </a:lvl1pPr>
    </p:titleStyle>
    <p:body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342900" indent="-342900" eaLnBrk="1" hangingPunct="1">
        <a:buChar char="•"/>
        <a:defRPr sz="2800">
          <a:latin typeface="+mn-lt"/>
        </a:defRPr>
      </a:lvl1pPr>
      <a:lvl2pPr marL="742950" indent="-285750" eaLnBrk="1" hangingPunct="1">
        <a:buChar char="–"/>
        <a:defRPr sz="2400">
          <a:latin typeface="+mn-lt"/>
        </a:defRPr>
      </a:lvl2pPr>
      <a:lvl3pPr marL="1143000" indent="-228600" eaLnBrk="1" hangingPunct="1">
        <a:buChar char="•"/>
        <a:defRPr sz="2400">
          <a:latin typeface="+mn-lt"/>
        </a:defRPr>
      </a:lvl3pPr>
      <a:lvl4pPr marL="1600200" indent="-228600" eaLnBrk="1" hangingPunct="1">
        <a:buChar char="–"/>
        <a:defRPr sz="2000">
          <a:latin typeface="+mn-lt"/>
        </a:defRPr>
      </a:lvl4pPr>
      <a:lvl5pPr marL="2057400" indent="-228600" eaLnBrk="1" hangingPunct="1">
        <a:buChar char="»"/>
        <a:defRPr sz="2000">
          <a:latin typeface="+mn-lt"/>
        </a:defRPr>
      </a:lvl5pPr>
      <a:lvl6pPr marL="2514600" indent="-228600" eaLnBrk="1" hangingPunct="1">
        <a:buChar char="•"/>
        <a:defRPr sz="2000"/>
      </a:lvl6pPr>
      <a:lvl7pPr marL="2971800" indent="-228600" eaLnBrk="1" hangingPunct="1">
        <a:buChar char="•"/>
        <a:defRPr sz="2000"/>
      </a:lvl7pPr>
      <a:lvl8pPr marL="3429000" indent="-228600" eaLnBrk="1" hangingPunct="1">
        <a:buChar char="•"/>
        <a:defRPr sz="2000"/>
      </a:lvl8pPr>
      <a:lvl9pPr marL="3886200" indent="-228600" eaLnBrk="1" hangingPunct="1">
        <a:buChar char="•"/>
        <a:defRPr sz="2000"/>
      </a:lvl9pPr>
    </p:bodyStyle>
    <p:other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0" eaLnBrk="1" hangingPunct="1"/>
      <a:lvl2pPr marL="457200" eaLnBrk="1" hangingPunct="1"/>
      <a:lvl3pPr marL="914400" eaLnBrk="1" hangingPunct="1"/>
      <a:lvl4pPr marL="1371600" eaLnBrk="1" hangingPunct="1"/>
      <a:lvl5pPr marL="1828800" eaLnBrk="1" hangingPunct="1"/>
      <a:lvl6pPr marL="2286000" eaLnBrk="1" hangingPunct="1"/>
      <a:lvl7pPr marL="2743200" eaLnBrk="1" hangingPunct="1"/>
      <a:lvl8pPr marL="3200400" eaLnBrk="1" hangingPunct="1"/>
      <a:lvl9pPr marL="3657600" eaLnBrk="1" hangingPunct="1"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skydrive.live.com/redir.aspx?cid=2231d7c0416e5768&amp;resid=2231D7C0416E5768!118&amp;parid=2231D7C0416E5768!103&amp;authkey=!ADOVc-TC-YybMyQ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logger.com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/>
              <a:t>План выступления</a:t>
            </a:r>
            <a:r>
              <a:rPr lang="en-US" b="1" dirty="0" smtClean="0"/>
              <a:t>:</a:t>
            </a:r>
            <a:endParaRPr lang="ru-RU" b="1" dirty="0" smtClean="0"/>
          </a:p>
          <a:p>
            <a:pPr algn="ctr">
              <a:buNone/>
            </a:pPr>
            <a:endParaRPr lang="en-US" dirty="0" smtClean="0"/>
          </a:p>
          <a:p>
            <a:pPr algn="just"/>
            <a:r>
              <a:rPr lang="ru-RU" dirty="0" smtClean="0"/>
              <a:t>современные реалии программного обеспечения в школе;</a:t>
            </a:r>
          </a:p>
          <a:p>
            <a:pPr algn="just">
              <a:buNone/>
            </a:pPr>
            <a:endParaRPr lang="ru-RU" dirty="0" smtClean="0"/>
          </a:p>
          <a:p>
            <a:pPr algn="just"/>
            <a:r>
              <a:rPr lang="ru-RU" dirty="0" smtClean="0"/>
              <a:t>использование интерактивных дистанционных технологий в бытовых условиях учителем, сравнение и механизмы регистрации.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926395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Использование ИКТ в образовании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sz="half" idx="1"/>
          </p:nvPr>
        </p:nvSpPr>
        <p:spPr>
          <a:xfrm>
            <a:off x="285720" y="1928802"/>
            <a:ext cx="3857652" cy="452596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2000" b="1" dirty="0" err="1" smtClean="0"/>
              <a:t>GoogleAPPS</a:t>
            </a:r>
            <a:endParaRPr lang="ru-RU" sz="2000" b="1" dirty="0" smtClean="0"/>
          </a:p>
          <a:p>
            <a:pPr algn="ctr">
              <a:buNone/>
            </a:pPr>
            <a:endParaRPr lang="en-US" sz="1100" b="1" dirty="0" smtClean="0"/>
          </a:p>
          <a:p>
            <a:pPr algn="just">
              <a:buNone/>
            </a:pPr>
            <a:r>
              <a:rPr lang="ru-RU" sz="2000" dirty="0" smtClean="0"/>
              <a:t>Набор возможностей</a:t>
            </a:r>
            <a:r>
              <a:rPr lang="en-US" sz="2000" dirty="0" smtClean="0"/>
              <a:t>:</a:t>
            </a:r>
            <a:endParaRPr lang="ru-RU" sz="2000" dirty="0" smtClean="0"/>
          </a:p>
          <a:p>
            <a:pPr algn="just">
              <a:buNone/>
            </a:pPr>
            <a:endParaRPr lang="en-US" sz="1000" dirty="0" smtClean="0"/>
          </a:p>
          <a:p>
            <a:pPr algn="just"/>
            <a:r>
              <a:rPr lang="ru-RU" sz="2000" dirty="0" smtClean="0"/>
              <a:t>Почта </a:t>
            </a:r>
            <a:r>
              <a:rPr lang="en-US" sz="2000" dirty="0" err="1" smtClean="0"/>
              <a:t>gmail</a:t>
            </a:r>
            <a:endParaRPr lang="ru-RU" sz="2000" dirty="0" smtClean="0"/>
          </a:p>
          <a:p>
            <a:pPr algn="just"/>
            <a:r>
              <a:rPr lang="ru-RU" sz="2000" dirty="0" smtClean="0"/>
              <a:t>Календарь </a:t>
            </a:r>
            <a:r>
              <a:rPr lang="en-US" sz="2000" dirty="0" err="1" smtClean="0"/>
              <a:t>google</a:t>
            </a:r>
            <a:endParaRPr lang="en-US" sz="2000" dirty="0" smtClean="0"/>
          </a:p>
          <a:p>
            <a:pPr algn="just"/>
            <a:r>
              <a:rPr lang="en-US" sz="2000" dirty="0" smtClean="0"/>
              <a:t>Google talk</a:t>
            </a:r>
          </a:p>
          <a:p>
            <a:pPr algn="just"/>
            <a:r>
              <a:rPr lang="ru-RU" sz="2000" dirty="0" smtClean="0"/>
              <a:t>Сайт на</a:t>
            </a:r>
            <a:r>
              <a:rPr lang="en-US" sz="2000" dirty="0" smtClean="0"/>
              <a:t> </a:t>
            </a:r>
            <a:r>
              <a:rPr lang="en-US" sz="2000" dirty="0" err="1" smtClean="0"/>
              <a:t>google</a:t>
            </a:r>
            <a:r>
              <a:rPr lang="ru-RU" sz="2000" dirty="0" smtClean="0"/>
              <a:t> (платный для частного лица)</a:t>
            </a:r>
          </a:p>
          <a:p>
            <a:pPr algn="just"/>
            <a:r>
              <a:rPr lang="en-US" sz="2000" dirty="0" smtClean="0"/>
              <a:t>Google </a:t>
            </a:r>
            <a:r>
              <a:rPr lang="ru-RU" sz="2000" dirty="0" smtClean="0"/>
              <a:t>видео для учебных заведений</a:t>
            </a:r>
          </a:p>
          <a:p>
            <a:pPr algn="just"/>
            <a:r>
              <a:rPr lang="ru-RU" sz="2000" dirty="0" smtClean="0"/>
              <a:t>Резервируемое пространство 1 Гб</a:t>
            </a:r>
            <a:endParaRPr lang="ru-RU" sz="20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429124" y="1928802"/>
            <a:ext cx="4500594" cy="452596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2000" b="1" dirty="0" err="1" smtClean="0"/>
              <a:t>Microsofs</a:t>
            </a:r>
            <a:r>
              <a:rPr lang="ru-RU" sz="2000" b="1" dirty="0" smtClean="0"/>
              <a:t> </a:t>
            </a:r>
            <a:r>
              <a:rPr lang="en-US" sz="2000" b="1" dirty="0" smtClean="0"/>
              <a:t>Live</a:t>
            </a:r>
            <a:endParaRPr lang="ru-RU" sz="2000" b="1" dirty="0" smtClean="0"/>
          </a:p>
          <a:p>
            <a:pPr algn="ctr">
              <a:buNone/>
            </a:pPr>
            <a:endParaRPr lang="ru-RU" sz="1100" b="1" dirty="0" smtClean="0"/>
          </a:p>
          <a:p>
            <a:pPr>
              <a:buNone/>
            </a:pPr>
            <a:r>
              <a:rPr lang="ru-RU" sz="2000" dirty="0" smtClean="0"/>
              <a:t>Набор возможностей (кратко)</a:t>
            </a:r>
            <a:r>
              <a:rPr lang="en-US" sz="2000" dirty="0" smtClean="0"/>
              <a:t>:</a:t>
            </a:r>
            <a:endParaRPr lang="ru-RU" sz="2000" dirty="0" smtClean="0"/>
          </a:p>
          <a:p>
            <a:pPr>
              <a:buNone/>
            </a:pPr>
            <a:endParaRPr lang="ru-RU" sz="1000" dirty="0" smtClean="0"/>
          </a:p>
          <a:p>
            <a:pPr algn="just"/>
            <a:r>
              <a:rPr lang="ru-RU" sz="2000" dirty="0" smtClean="0"/>
              <a:t>Почта</a:t>
            </a:r>
            <a:r>
              <a:rPr lang="en-US" sz="2000" dirty="0" smtClean="0"/>
              <a:t> </a:t>
            </a:r>
            <a:endParaRPr lang="ru-RU" sz="2000" dirty="0" smtClean="0"/>
          </a:p>
          <a:p>
            <a:pPr algn="just"/>
            <a:r>
              <a:rPr lang="ru-RU" sz="2000" dirty="0" smtClean="0"/>
              <a:t>Календарь</a:t>
            </a:r>
          </a:p>
          <a:p>
            <a:pPr algn="just"/>
            <a:r>
              <a:rPr lang="ru-RU" sz="2000" dirty="0" smtClean="0"/>
              <a:t>Создание контактов и групп</a:t>
            </a:r>
          </a:p>
          <a:p>
            <a:pPr algn="just"/>
            <a:r>
              <a:rPr lang="ru-RU" sz="2000" dirty="0" smtClean="0"/>
              <a:t>Общая работа с одним документом</a:t>
            </a:r>
          </a:p>
          <a:p>
            <a:pPr algn="just"/>
            <a:r>
              <a:rPr lang="ru-RU" sz="2000" dirty="0" smtClean="0"/>
              <a:t>Демонстрация любым посетителям сети интернет документов</a:t>
            </a:r>
            <a:r>
              <a:rPr lang="en-US" sz="2000" dirty="0" smtClean="0"/>
              <a:t> Word, Excel, PowerPoint</a:t>
            </a:r>
            <a:r>
              <a:rPr lang="ru-RU" sz="2000" dirty="0" smtClean="0"/>
              <a:t>  по ссылке для браузера</a:t>
            </a:r>
          </a:p>
          <a:p>
            <a:pPr algn="l"/>
            <a:r>
              <a:rPr lang="ru-RU" sz="2000" dirty="0" smtClean="0"/>
              <a:t>Синхронизация папок (</a:t>
            </a:r>
            <a:r>
              <a:rPr lang="en-US" sz="2000" dirty="0" err="1" smtClean="0"/>
              <a:t>MicrosoftSharePoint</a:t>
            </a:r>
            <a:r>
              <a:rPr lang="ru-RU" sz="2000" dirty="0" smtClean="0"/>
              <a:t>)</a:t>
            </a:r>
          </a:p>
          <a:p>
            <a:pPr algn="just"/>
            <a:r>
              <a:rPr lang="ru-RU" sz="2000" dirty="0" smtClean="0"/>
              <a:t>Резервируемое пространство 25 Гб</a:t>
            </a:r>
            <a:endParaRPr lang="en-US" sz="2000" dirty="0" smtClean="0"/>
          </a:p>
          <a:p>
            <a:endParaRPr lang="ru-RU" sz="20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643042"/>
          </a:xfrm>
        </p:spPr>
        <p:txBody>
          <a:bodyPr>
            <a:noAutofit/>
          </a:bodyPr>
          <a:lstStyle/>
          <a:p>
            <a:r>
              <a:rPr lang="ru-RU" b="1" dirty="0" smtClean="0"/>
              <a:t>СОЗДАНИЕ СВОЕГО ЛИЧНОГО ПРОСТРАНСТВА В ИНТЕРНЕТА, </a:t>
            </a:r>
            <a:br>
              <a:rPr lang="ru-RU" b="1" dirty="0" smtClean="0"/>
            </a:br>
            <a:r>
              <a:rPr lang="ru-RU" b="1" dirty="0" smtClean="0"/>
              <a:t>КАК ЭТО СДЕЛАТЬ</a:t>
            </a:r>
            <a:r>
              <a:rPr lang="en-US" b="1" dirty="0" smtClean="0"/>
              <a:t>?</a:t>
            </a:r>
            <a:endParaRPr lang="ru-RU" b="1" dirty="0" smtClean="0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sz="half" idx="1"/>
          </p:nvPr>
        </p:nvSpPr>
        <p:spPr>
          <a:xfrm>
            <a:off x="457200" y="2143116"/>
            <a:ext cx="4038600" cy="398304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b="1" dirty="0" err="1" smtClean="0"/>
              <a:t>GoogleAPPS</a:t>
            </a:r>
            <a:endParaRPr lang="ru-RU" b="1" dirty="0" smtClean="0"/>
          </a:p>
          <a:p>
            <a:pPr algn="ctr">
              <a:buNone/>
            </a:pPr>
            <a:endParaRPr lang="en-US" sz="1000" b="1" dirty="0" smtClean="0"/>
          </a:p>
          <a:p>
            <a:pPr algn="ctr">
              <a:buNone/>
            </a:pPr>
            <a:r>
              <a:rPr lang="ru-RU" dirty="0" smtClean="0"/>
              <a:t>Адрес для регистрации</a:t>
            </a:r>
            <a:r>
              <a:rPr lang="en-US" dirty="0" smtClean="0"/>
              <a:t>:</a:t>
            </a:r>
          </a:p>
          <a:p>
            <a:pPr algn="ctr">
              <a:buNone/>
            </a:pPr>
            <a:r>
              <a:rPr lang="en-US" sz="2400" dirty="0" smtClean="0"/>
              <a:t>www.google.com/apps/intl/ru/eduget_apps.html</a:t>
            </a:r>
            <a:endParaRPr lang="ru-RU" sz="2400" dirty="0" smtClean="0"/>
          </a:p>
          <a:p>
            <a:pPr>
              <a:buNone/>
            </a:pPr>
            <a:endParaRPr lang="en-US" sz="2400" dirty="0" smtClean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648200" y="2214554"/>
            <a:ext cx="4038600" cy="3911609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b="1" dirty="0" err="1" smtClean="0"/>
              <a:t>Microsofs</a:t>
            </a:r>
            <a:r>
              <a:rPr lang="ru-RU" b="1" dirty="0" smtClean="0"/>
              <a:t> </a:t>
            </a:r>
            <a:r>
              <a:rPr lang="en-US" b="1" dirty="0" smtClean="0"/>
              <a:t>Live</a:t>
            </a:r>
            <a:endParaRPr lang="ru-RU" b="1" dirty="0" smtClean="0"/>
          </a:p>
          <a:p>
            <a:pPr algn="ctr">
              <a:buNone/>
            </a:pPr>
            <a:endParaRPr lang="ru-RU" sz="1000" b="1" dirty="0" smtClean="0"/>
          </a:p>
          <a:p>
            <a:pPr algn="ctr">
              <a:buNone/>
            </a:pPr>
            <a:r>
              <a:rPr lang="ru-RU" dirty="0" smtClean="0">
                <a:solidFill>
                  <a:schemeClr val="tx1"/>
                </a:solidFill>
              </a:rPr>
              <a:t>Адрес для регистрации</a:t>
            </a:r>
            <a:r>
              <a:rPr lang="en-US" dirty="0" smtClean="0">
                <a:solidFill>
                  <a:schemeClr val="tx1"/>
                </a:solidFill>
              </a:rPr>
              <a:t>:</a:t>
            </a:r>
          </a:p>
          <a:p>
            <a:pPr algn="ctr"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http://home.live.com   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ctr">
              <a:buNone/>
            </a:pPr>
            <a:r>
              <a:rPr lang="ru-RU" dirty="0" smtClean="0">
                <a:solidFill>
                  <a:schemeClr val="tx1"/>
                </a:solidFill>
              </a:rPr>
              <a:t>Дополнительное </a:t>
            </a:r>
          </a:p>
          <a:p>
            <a:pPr algn="ctr">
              <a:buNone/>
            </a:pPr>
            <a:r>
              <a:rPr lang="ru-RU" dirty="0" smtClean="0">
                <a:solidFill>
                  <a:schemeClr val="tx1"/>
                </a:solidFill>
              </a:rPr>
              <a:t>программное </a:t>
            </a:r>
          </a:p>
          <a:p>
            <a:pPr algn="ctr">
              <a:buNone/>
            </a:pPr>
            <a:r>
              <a:rPr lang="ru-RU" dirty="0" smtClean="0">
                <a:solidFill>
                  <a:schemeClr val="tx1"/>
                </a:solidFill>
              </a:rPr>
              <a:t>обеспечение</a:t>
            </a:r>
            <a:r>
              <a:rPr lang="en-US" dirty="0" smtClean="0">
                <a:solidFill>
                  <a:schemeClr val="tx1"/>
                </a:solidFill>
              </a:rPr>
              <a:t>:</a:t>
            </a:r>
          </a:p>
          <a:p>
            <a:pPr algn="ctr">
              <a:buNone/>
            </a:pPr>
            <a:r>
              <a:rPr lang="ru-RU" dirty="0" smtClean="0">
                <a:solidFill>
                  <a:schemeClr val="tx1"/>
                </a:solidFill>
              </a:rPr>
              <a:t>http://windows.microsoft.</a:t>
            </a:r>
          </a:p>
          <a:p>
            <a:pPr algn="ctr">
              <a:buNone/>
            </a:pPr>
            <a:r>
              <a:rPr lang="ru-RU" dirty="0" err="1" smtClean="0">
                <a:solidFill>
                  <a:schemeClr val="tx1"/>
                </a:solidFill>
              </a:rPr>
              <a:t>com</a:t>
            </a:r>
            <a:r>
              <a:rPr lang="ru-RU" dirty="0" smtClean="0">
                <a:solidFill>
                  <a:schemeClr val="tx1"/>
                </a:solidFill>
              </a:rPr>
              <a:t>/</a:t>
            </a:r>
            <a:r>
              <a:rPr lang="ru-RU" dirty="0" err="1" smtClean="0">
                <a:solidFill>
                  <a:schemeClr val="tx1"/>
                </a:solidFill>
              </a:rPr>
              <a:t>ru-RU</a:t>
            </a:r>
            <a:r>
              <a:rPr lang="ru-RU" dirty="0" smtClean="0">
                <a:solidFill>
                  <a:schemeClr val="tx1"/>
                </a:solidFill>
              </a:rPr>
              <a:t>/</a:t>
            </a:r>
            <a:r>
              <a:rPr lang="ru-RU" dirty="0" err="1" smtClean="0">
                <a:solidFill>
                  <a:schemeClr val="tx1"/>
                </a:solidFill>
              </a:rPr>
              <a:t>windows</a:t>
            </a:r>
            <a:r>
              <a:rPr lang="ru-RU" dirty="0" smtClean="0">
                <a:solidFill>
                  <a:schemeClr val="tx1"/>
                </a:solidFill>
              </a:rPr>
              <a:t>-</a:t>
            </a:r>
          </a:p>
          <a:p>
            <a:pPr algn="ctr">
              <a:buNone/>
            </a:pPr>
            <a:r>
              <a:rPr lang="ru-RU" dirty="0" err="1" smtClean="0">
                <a:solidFill>
                  <a:schemeClr val="tx1"/>
                </a:solidFill>
              </a:rPr>
              <a:t>live</a:t>
            </a:r>
            <a:r>
              <a:rPr lang="ru-RU" dirty="0" smtClean="0">
                <a:solidFill>
                  <a:schemeClr val="tx1"/>
                </a:solidFill>
              </a:rPr>
              <a:t>/</a:t>
            </a:r>
            <a:r>
              <a:rPr lang="ru-RU" dirty="0" err="1" smtClean="0">
                <a:solidFill>
                  <a:schemeClr val="tx1"/>
                </a:solidFill>
              </a:rPr>
              <a:t>essentials-home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endParaRPr lang="en-US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7" name="Заголовок 3"/>
          <p:cNvSpPr txBox="1">
            <a:spLocks/>
          </p:cNvSpPr>
          <p:nvPr/>
        </p:nvSpPr>
        <p:spPr>
          <a:xfrm>
            <a:off x="428596" y="214290"/>
            <a:ext cx="8229600" cy="1643042"/>
          </a:xfrm>
          <a:prstGeom prst="rect">
            <a:avLst/>
          </a:prstGeom>
        </p:spPr>
        <p:txBody>
          <a:bodyPr anchor="b" anchorCtr="0">
            <a:normAutofit fontScale="97500" lnSpcReduction="10000"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alpha val="100000"/>
                  </a:schemeClr>
                </a:solidFill>
                <a:effectLst/>
                <a:uLnTx/>
                <a:uFillTx/>
                <a:latin typeface="+mj-lt"/>
              </a:rPr>
              <a:t>СОЗДАНИЕ СВОЕГО ЛИЧНОГО ПРОСТРАНСТВА В ИНТЕРНЕТА, </a:t>
            </a:r>
            <a:b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alpha val="100000"/>
                  </a:schemeClr>
                </a:solidFill>
                <a:effectLst/>
                <a:uLnTx/>
                <a:uFillTx/>
                <a:latin typeface="+mj-lt"/>
              </a:rPr>
            </a:b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alpha val="100000"/>
                  </a:schemeClr>
                </a:solidFill>
                <a:effectLst/>
                <a:uLnTx/>
                <a:uFillTx/>
                <a:latin typeface="+mj-lt"/>
              </a:rPr>
              <a:t>КАК ЭТО СДЕЛАТЬ</a:t>
            </a: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alpha val="100000"/>
                  </a:schemeClr>
                </a:solidFill>
                <a:effectLst/>
                <a:uLnTx/>
                <a:uFillTx/>
                <a:latin typeface="+mj-lt"/>
              </a:rPr>
              <a:t>?</a:t>
            </a:r>
            <a:endParaRPr kumimoji="0" lang="ru-RU" sz="3600" b="1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alpha val="100000"/>
                </a:schemeClr>
              </a:solidFill>
              <a:effectLst/>
              <a:uLnTx/>
              <a:uFillTx/>
              <a:latin typeface="+mj-lt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chemeClr val="tx1"/>
                </a:solidFill>
              </a:rPr>
              <a:t>http://home.live.com  </a:t>
            </a:r>
            <a:endParaRPr lang="en-US" b="1" dirty="0" smtClean="0">
              <a:solidFill>
                <a:schemeClr val="tx1"/>
              </a:solidFill>
            </a:endParaRP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/>
              <a:t>Регистрация на </a:t>
            </a:r>
            <a:r>
              <a:rPr lang="en-US" b="1" dirty="0" smtClean="0"/>
              <a:t>Live.ru       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Как создать</a:t>
            </a:r>
            <a:r>
              <a:rPr lang="en-US" b="1" dirty="0" smtClean="0"/>
              <a:t>?</a:t>
            </a:r>
            <a:endParaRPr lang="ru-RU" b="1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071678"/>
            <a:ext cx="8239125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7200" y="1428736"/>
            <a:ext cx="8229600" cy="4697427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chemeClr val="tx1"/>
                </a:solidFill>
              </a:rPr>
              <a:t>Пройдите регистрацию</a:t>
            </a:r>
            <a:endParaRPr lang="en-US" b="1" dirty="0" smtClean="0">
              <a:solidFill>
                <a:schemeClr val="tx1"/>
              </a:solidFill>
            </a:endParaRP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2032000"/>
            <a:ext cx="6400800" cy="482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Заголовок 3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</p:spPr>
        <p:txBody>
          <a:bodyPr>
            <a:noAutofit/>
          </a:bodyPr>
          <a:lstStyle/>
          <a:p>
            <a:r>
              <a:rPr lang="ru-RU" b="1" dirty="0" smtClean="0"/>
              <a:t>Регистрация на </a:t>
            </a:r>
            <a:r>
              <a:rPr lang="en-US" b="1" dirty="0" smtClean="0"/>
              <a:t>Live.ru       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Как создать</a:t>
            </a:r>
            <a:r>
              <a:rPr lang="en-US" b="1" dirty="0" smtClean="0"/>
              <a:t>?</a:t>
            </a:r>
            <a:endParaRPr lang="ru-RU" b="1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chemeClr val="tx1"/>
                </a:solidFill>
              </a:rPr>
              <a:t>Добро пожаловать в новый мир возможностей!!!</a:t>
            </a:r>
            <a:endParaRPr lang="en-US" b="1" dirty="0" smtClean="0">
              <a:solidFill>
                <a:schemeClr val="tx1"/>
              </a:solidFill>
            </a:endParaRP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 b="14925"/>
          <a:stretch>
            <a:fillRect/>
          </a:stretch>
        </p:blipFill>
        <p:spPr bwMode="auto">
          <a:xfrm>
            <a:off x="428596" y="2071678"/>
            <a:ext cx="8286808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Заголовок 3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</p:spPr>
        <p:txBody>
          <a:bodyPr>
            <a:noAutofit/>
          </a:bodyPr>
          <a:lstStyle/>
          <a:p>
            <a:r>
              <a:rPr lang="ru-RU" b="1" dirty="0" smtClean="0"/>
              <a:t>Регистрация на </a:t>
            </a:r>
            <a:r>
              <a:rPr lang="en-US" b="1" dirty="0" smtClean="0"/>
              <a:t>Live.ru       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Как создать</a:t>
            </a:r>
            <a:r>
              <a:rPr lang="en-US" b="1" dirty="0" smtClean="0"/>
              <a:t>?</a:t>
            </a:r>
            <a:endParaRPr lang="ru-RU" b="1" dirty="0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u="sng" dirty="0" smtClean="0">
                <a:hlinkClick r:id="rId3"/>
              </a:rPr>
              <a:t>https://skydrive.live.com/redir.aspx?cid=2231d7c0416e5768&amp;resid=2231D7C0416E5768!118&amp;parid=2231D7C0416E5768!103&amp;authkey=!ADOVc-TC-YybMyQ</a:t>
            </a:r>
            <a:r>
              <a:rPr lang="ru-RU" u="sng" dirty="0" smtClean="0"/>
              <a:t> 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Демонстрация презентации</a:t>
            </a:r>
            <a:endParaRPr lang="ru-RU" b="1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3600" b="1" dirty="0" smtClean="0"/>
              <a:t>СПАСИБО ЗА ВНИМАНИЕ!!!</a:t>
            </a:r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r>
              <a:rPr lang="ru-RU" sz="1800" b="1" dirty="0" smtClean="0"/>
              <a:t>Если хотя бы 20% будут используют в работе </a:t>
            </a:r>
            <a:r>
              <a:rPr lang="ru-RU" sz="1800" b="1" smtClean="0"/>
              <a:t>вышеозвученные</a:t>
            </a:r>
            <a:r>
              <a:rPr lang="ru-RU" sz="1800" b="1" dirty="0" smtClean="0"/>
              <a:t> </a:t>
            </a:r>
            <a:r>
              <a:rPr lang="ru-RU" sz="1800" b="1" dirty="0" smtClean="0"/>
              <a:t>возможности </a:t>
            </a:r>
          </a:p>
          <a:p>
            <a:pPr algn="ctr">
              <a:buNone/>
            </a:pPr>
            <a:r>
              <a:rPr lang="ru-RU" sz="1800" b="1" dirty="0" smtClean="0"/>
              <a:t>- это станет полезным приобретением на пути к информатизации и повышению компьютерного кругозора</a:t>
            </a:r>
            <a:endParaRPr lang="ru-RU" sz="1800" b="1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Уважаемые коллеги,</a:t>
            </a:r>
            <a:endParaRPr lang="ru-RU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7200" y="1857364"/>
            <a:ext cx="8229600" cy="4268799"/>
          </a:xfrm>
        </p:spPr>
        <p:txBody>
          <a:bodyPr/>
          <a:lstStyle/>
          <a:p>
            <a:pPr algn="l"/>
            <a:r>
              <a:rPr lang="ru-RU" dirty="0" smtClean="0"/>
              <a:t>Официальный срок использования программного обеспечения </a:t>
            </a:r>
            <a:r>
              <a:rPr lang="en-US" dirty="0" smtClean="0"/>
              <a:t>Microsoft</a:t>
            </a:r>
            <a:r>
              <a:rPr lang="ru-RU" dirty="0" smtClean="0"/>
              <a:t> из комплекта </a:t>
            </a:r>
            <a:r>
              <a:rPr lang="en-US" dirty="0" smtClean="0"/>
              <a:t>“</a:t>
            </a:r>
            <a:r>
              <a:rPr lang="ru-RU" dirty="0" smtClean="0"/>
              <a:t>Первая помощь</a:t>
            </a:r>
            <a:r>
              <a:rPr lang="en-US" dirty="0" smtClean="0"/>
              <a:t>”</a:t>
            </a:r>
            <a:r>
              <a:rPr lang="ru-RU" dirty="0" smtClean="0"/>
              <a:t>.</a:t>
            </a:r>
          </a:p>
          <a:p>
            <a:pPr algn="l"/>
            <a:r>
              <a:rPr lang="ru-RU" dirty="0" smtClean="0"/>
              <a:t>Ограничение доступа к информации из Интернет посредством программы </a:t>
            </a:r>
            <a:r>
              <a:rPr lang="en-US" dirty="0" smtClean="0"/>
              <a:t>“</a:t>
            </a:r>
            <a:r>
              <a:rPr lang="en-US" dirty="0" err="1" smtClean="0"/>
              <a:t>icenzor</a:t>
            </a:r>
            <a:r>
              <a:rPr lang="en-US" dirty="0" smtClean="0"/>
              <a:t>”</a:t>
            </a:r>
            <a:r>
              <a:rPr lang="ru-RU" dirty="0" smtClean="0"/>
              <a:t>.</a:t>
            </a:r>
            <a:endParaRPr lang="en-US" dirty="0" smtClean="0"/>
          </a:p>
          <a:p>
            <a:pPr algn="l"/>
            <a:r>
              <a:rPr lang="ru-RU" dirty="0" smtClean="0"/>
              <a:t>Новые возможности </a:t>
            </a:r>
            <a:r>
              <a:rPr lang="en-US" dirty="0" smtClean="0"/>
              <a:t>“</a:t>
            </a:r>
            <a:r>
              <a:rPr lang="ru-RU" dirty="0" smtClean="0"/>
              <a:t>Облачных технологий</a:t>
            </a:r>
            <a:r>
              <a:rPr lang="en-US" dirty="0" smtClean="0"/>
              <a:t>”</a:t>
            </a:r>
            <a:r>
              <a:rPr lang="ru-RU" dirty="0" smtClean="0"/>
              <a:t>.</a:t>
            </a:r>
          </a:p>
          <a:p>
            <a:pPr algn="l"/>
            <a:r>
              <a:rPr lang="ru-RU" dirty="0" smtClean="0"/>
              <a:t>Использование Свободного Программного Обеспечения (СПО).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Современные реалии ПО</a:t>
            </a:r>
            <a:endParaRPr lang="ru-RU" b="1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42910" y="2143116"/>
            <a:ext cx="1000132" cy="714380"/>
          </a:xfrm>
          <a:prstGeom prst="rec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сайт школы</a:t>
            </a: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928794" y="2143116"/>
            <a:ext cx="714380" cy="714380"/>
          </a:xfrm>
          <a:prstGeom prst="rect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свой сайт</a:t>
            </a:r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928926" y="2143116"/>
            <a:ext cx="1214446" cy="1071570"/>
          </a:xfrm>
          <a:prstGeom prst="rect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почта-</a:t>
            </a:r>
          </a:p>
          <a:p>
            <a:pPr algn="ctr"/>
            <a:r>
              <a:rPr lang="ru-RU" b="1" dirty="0" err="1" smtClean="0"/>
              <a:t>блог</a:t>
            </a:r>
            <a:endParaRPr lang="ru-RU" b="1" dirty="0" smtClean="0"/>
          </a:p>
          <a:p>
            <a:pPr algn="ctr"/>
            <a:r>
              <a:rPr lang="ru-RU" b="1" dirty="0" smtClean="0"/>
              <a:t>хранение файлов</a:t>
            </a:r>
            <a:endParaRPr lang="ru-RU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429124" y="2143116"/>
            <a:ext cx="1928826" cy="1428760"/>
          </a:xfrm>
          <a:prstGeom prst="rect">
            <a:avLst/>
          </a:prstGeom>
          <a:ln w="571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создание своего личного пространства в Интернет</a:t>
            </a:r>
            <a:endParaRPr lang="ru-RU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643702" y="2143116"/>
            <a:ext cx="2071702" cy="3143272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создание своего личного локального  пространства (сайта) выдающего наработанную  информационную среду в общий доступ через шлюз-ИНТЕРНЕТ</a:t>
            </a:r>
            <a:endParaRPr lang="ru-RU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71472" y="357166"/>
            <a:ext cx="80010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cap="all" dirty="0" smtClean="0"/>
              <a:t>Использование различных интернет технологий по мере роста мастерства и увеличения контактов</a:t>
            </a:r>
            <a:endParaRPr lang="ru-RU" sz="2800" b="1" cap="all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571472" y="1357298"/>
            <a:ext cx="2500330" cy="157163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Создание групп совместного одновременного редактирования документов</a:t>
            </a:r>
            <a:endParaRPr lang="ru-RU" b="1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71472" y="3000372"/>
            <a:ext cx="2500330" cy="164307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Группы потребления интеллектуальных наработок</a:t>
            </a:r>
            <a:endParaRPr lang="ru-RU" b="1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214546" y="4714884"/>
            <a:ext cx="2143140" cy="142876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Межгрупповое общение</a:t>
            </a:r>
            <a:endParaRPr lang="ru-RU" b="1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500562" y="4714884"/>
            <a:ext cx="2214578" cy="142876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Наглядная демонстрация документов </a:t>
            </a:r>
            <a:r>
              <a:rPr lang="en-US" b="1" dirty="0" smtClean="0"/>
              <a:t>Word, Excel, PowerPoint</a:t>
            </a:r>
            <a:r>
              <a:rPr lang="ru-RU" b="1" dirty="0" smtClean="0"/>
              <a:t> через Интернет</a:t>
            </a:r>
            <a:endParaRPr lang="ru-RU" b="1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000760" y="2928934"/>
            <a:ext cx="2571768" cy="171451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Хранение своих личных и профессиональных данных объемом      (25 Гб)</a:t>
            </a:r>
            <a:endParaRPr lang="ru-RU" b="1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000760" y="1285860"/>
            <a:ext cx="2571768" cy="157163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Создание синхронизированной папки на многих компьютерах (5Гб)</a:t>
            </a:r>
            <a:endParaRPr lang="ru-RU" b="1" dirty="0"/>
          </a:p>
        </p:txBody>
      </p:sp>
      <p:sp>
        <p:nvSpPr>
          <p:cNvPr id="15" name="Овал 14"/>
          <p:cNvSpPr/>
          <p:nvPr/>
        </p:nvSpPr>
        <p:spPr>
          <a:xfrm>
            <a:off x="3357554" y="1785926"/>
            <a:ext cx="2214578" cy="228601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Создание своего личного пространства в интернете</a:t>
            </a:r>
            <a:endParaRPr lang="ru-RU" b="1" dirty="0"/>
          </a:p>
        </p:txBody>
      </p:sp>
      <p:sp>
        <p:nvSpPr>
          <p:cNvPr id="27" name="Стрелка вправо 26"/>
          <p:cNvSpPr/>
          <p:nvPr/>
        </p:nvSpPr>
        <p:spPr>
          <a:xfrm rot="9227845">
            <a:off x="3069836" y="3418787"/>
            <a:ext cx="469020" cy="428628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право 28"/>
          <p:cNvSpPr/>
          <p:nvPr/>
        </p:nvSpPr>
        <p:spPr>
          <a:xfrm rot="3301504">
            <a:off x="4851409" y="3988194"/>
            <a:ext cx="731577" cy="428628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трелка вправо 29"/>
          <p:cNvSpPr/>
          <p:nvPr/>
        </p:nvSpPr>
        <p:spPr>
          <a:xfrm rot="1604090">
            <a:off x="5433920" y="3313139"/>
            <a:ext cx="494011" cy="428628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Двойная стрелка вверх/вниз 30"/>
          <p:cNvSpPr/>
          <p:nvPr/>
        </p:nvSpPr>
        <p:spPr>
          <a:xfrm rot="1767569">
            <a:off x="3462789" y="3848464"/>
            <a:ext cx="428628" cy="831152"/>
          </a:xfrm>
          <a:prstGeom prst="up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Двойная стрелка вверх/вниз 31"/>
          <p:cNvSpPr/>
          <p:nvPr/>
        </p:nvSpPr>
        <p:spPr>
          <a:xfrm rot="3225673">
            <a:off x="5556380" y="1885547"/>
            <a:ext cx="405118" cy="697722"/>
          </a:xfrm>
          <a:prstGeom prst="up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Двойная стрелка вверх/вниз 32"/>
          <p:cNvSpPr/>
          <p:nvPr/>
        </p:nvSpPr>
        <p:spPr>
          <a:xfrm rot="17732939">
            <a:off x="3004262" y="2089294"/>
            <a:ext cx="405118" cy="580732"/>
          </a:xfrm>
          <a:prstGeom prst="up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11" grpId="0" animBg="1"/>
      <p:bldP spid="12" grpId="0" animBg="1"/>
      <p:bldP spid="13" grpId="0" animBg="1"/>
      <p:bldP spid="27" grpId="0" animBg="1"/>
      <p:bldP spid="29" grpId="0" animBg="1"/>
      <p:bldP spid="30" grpId="0" animBg="1"/>
      <p:bldP spid="31" grpId="0" animBg="1"/>
      <p:bldP spid="32" grpId="0" animBg="1"/>
      <p:bldP spid="3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1571604" y="1000108"/>
            <a:ext cx="5857916" cy="2214578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normAutofit lnSpcReduction="10000"/>
          </a:bodyPr>
          <a:lstStyle/>
          <a:p>
            <a:pPr algn="ctr">
              <a:buNone/>
            </a:pPr>
            <a:r>
              <a:rPr lang="ru-RU" b="1" dirty="0" smtClean="0"/>
              <a:t>создание своего личного </a:t>
            </a:r>
          </a:p>
          <a:p>
            <a:pPr algn="ctr">
              <a:buNone/>
            </a:pPr>
            <a:r>
              <a:rPr lang="ru-RU" b="1" dirty="0" smtClean="0"/>
              <a:t>локального  пространства </a:t>
            </a:r>
          </a:p>
          <a:p>
            <a:pPr algn="ctr">
              <a:buNone/>
            </a:pPr>
            <a:r>
              <a:rPr lang="ru-RU" b="1" dirty="0" smtClean="0"/>
              <a:t>выдающего наработанную  </a:t>
            </a:r>
          </a:p>
          <a:p>
            <a:pPr algn="ctr">
              <a:buNone/>
            </a:pPr>
            <a:r>
              <a:rPr lang="ru-RU" b="1" dirty="0" smtClean="0"/>
              <a:t>информационную среду в общий </a:t>
            </a:r>
          </a:p>
          <a:p>
            <a:pPr algn="ctr">
              <a:buNone/>
            </a:pPr>
            <a:r>
              <a:rPr lang="ru-RU" b="1" dirty="0" smtClean="0"/>
              <a:t>доступ через шлюз-ИНТЕРНЕТ</a:t>
            </a:r>
            <a:endParaRPr lang="ru-RU" b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785918" y="3929066"/>
            <a:ext cx="5500726" cy="2071702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Создание сайта на своем компьютере с предоставлением доступа на него как на обычный сайт (включает функции предыдущего слайда. Требуется прямой </a:t>
            </a:r>
            <a:r>
              <a:rPr lang="en-US" sz="2400" b="1" dirty="0" smtClean="0"/>
              <a:t>IP)</a:t>
            </a:r>
            <a:r>
              <a:rPr lang="ru-RU" sz="2400" b="1" dirty="0" smtClean="0"/>
              <a:t> </a:t>
            </a:r>
            <a:endParaRPr lang="ru-RU" sz="2400" b="1" dirty="0"/>
          </a:p>
        </p:txBody>
      </p:sp>
      <p:sp>
        <p:nvSpPr>
          <p:cNvPr id="8" name="Стрелка вниз 7"/>
          <p:cNvSpPr/>
          <p:nvPr/>
        </p:nvSpPr>
        <p:spPr>
          <a:xfrm>
            <a:off x="4214810" y="3286124"/>
            <a:ext cx="642942" cy="642942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b="1" dirty="0" smtClean="0"/>
              <a:t>САЙТ ШКОЛЫ</a:t>
            </a:r>
            <a:r>
              <a:rPr lang="en-US" b="1" dirty="0" smtClean="0"/>
              <a:t>:</a:t>
            </a:r>
            <a:endParaRPr lang="ru-RU" b="1" dirty="0" smtClean="0"/>
          </a:p>
          <a:p>
            <a:pPr algn="ctr">
              <a:buNone/>
            </a:pPr>
            <a:endParaRPr lang="en-US" dirty="0" smtClean="0"/>
          </a:p>
          <a:p>
            <a:r>
              <a:rPr lang="ru-RU" dirty="0" smtClean="0"/>
              <a:t>Конструктор сайтов;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Предоставление услуг размещения сайта на платной основе.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Как создать</a:t>
            </a:r>
            <a:r>
              <a:rPr lang="en-US" b="1" dirty="0" smtClean="0"/>
              <a:t>?</a:t>
            </a:r>
            <a:endParaRPr lang="ru-RU" b="1" dirty="0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472518" cy="4686320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3000" b="1" dirty="0" smtClean="0"/>
              <a:t>САЙТ УЧИТЕЛЯ</a:t>
            </a:r>
            <a:r>
              <a:rPr lang="en-US" sz="3000" b="1" dirty="0" smtClean="0"/>
              <a:t>:</a:t>
            </a:r>
            <a:endParaRPr lang="ru-RU" sz="3000" b="1" dirty="0" smtClean="0"/>
          </a:p>
          <a:p>
            <a:pPr algn="ctr">
              <a:buNone/>
            </a:pPr>
            <a:endParaRPr lang="ru-RU" sz="3000" b="1" dirty="0" smtClean="0"/>
          </a:p>
          <a:p>
            <a:pPr algn="just">
              <a:buNone/>
            </a:pPr>
            <a:r>
              <a:rPr lang="ru-RU" sz="3000" dirty="0" smtClean="0"/>
              <a:t>Самый простой вариант-создание почтового ящика </a:t>
            </a:r>
          </a:p>
          <a:p>
            <a:pPr algn="just">
              <a:buNone/>
            </a:pPr>
            <a:r>
              <a:rPr lang="ru-RU" sz="3000" dirty="0" smtClean="0"/>
              <a:t>на </a:t>
            </a:r>
            <a:r>
              <a:rPr lang="en-US" sz="3000" dirty="0" smtClean="0"/>
              <a:t>yandex.ru</a:t>
            </a:r>
            <a:endParaRPr lang="ru-RU" sz="3000" dirty="0" smtClean="0"/>
          </a:p>
          <a:p>
            <a:pPr>
              <a:buNone/>
            </a:pPr>
            <a:r>
              <a:rPr lang="ru-RU" sz="3000" b="1" dirty="0" smtClean="0"/>
              <a:t>Плюсы</a:t>
            </a:r>
            <a:r>
              <a:rPr lang="en-US" sz="3000" b="1" dirty="0" smtClean="0"/>
              <a:t>: </a:t>
            </a:r>
            <a:endParaRPr lang="ru-RU" sz="3000" b="1" dirty="0" smtClean="0"/>
          </a:p>
          <a:p>
            <a:pPr algn="just">
              <a:buNone/>
            </a:pPr>
            <a:r>
              <a:rPr lang="ru-RU" sz="3000" dirty="0" smtClean="0"/>
              <a:t> </a:t>
            </a:r>
            <a:r>
              <a:rPr lang="en-US" sz="3000" dirty="0" smtClean="0"/>
              <a:t>1</a:t>
            </a:r>
            <a:r>
              <a:rPr lang="ru-RU" sz="3000" dirty="0" smtClean="0"/>
              <a:t>. бесплатный сайт на </a:t>
            </a:r>
            <a:r>
              <a:rPr lang="en-US" sz="3000" dirty="0" err="1" smtClean="0"/>
              <a:t>Narod</a:t>
            </a:r>
            <a:r>
              <a:rPr lang="ru-RU" sz="3000" dirty="0" smtClean="0"/>
              <a:t>;</a:t>
            </a:r>
          </a:p>
          <a:p>
            <a:pPr algn="just">
              <a:buNone/>
            </a:pPr>
            <a:r>
              <a:rPr lang="ru-RU" sz="3000" dirty="0" smtClean="0"/>
              <a:t>2. хранение неограниченного количества файлов.</a:t>
            </a:r>
          </a:p>
          <a:p>
            <a:pPr>
              <a:buNone/>
            </a:pPr>
            <a:r>
              <a:rPr lang="ru-RU" sz="3000" b="1" dirty="0" smtClean="0"/>
              <a:t>Минусы</a:t>
            </a:r>
            <a:r>
              <a:rPr lang="en-US" sz="3000" b="1" dirty="0" smtClean="0"/>
              <a:t>:</a:t>
            </a:r>
            <a:endParaRPr lang="ru-RU" sz="3000" b="1" dirty="0" smtClean="0"/>
          </a:p>
          <a:p>
            <a:pPr algn="just">
              <a:buNone/>
            </a:pPr>
            <a:r>
              <a:rPr lang="ru-RU" sz="3000" dirty="0" smtClean="0"/>
              <a:t>Нельзя выложить в виде документа который </a:t>
            </a:r>
          </a:p>
          <a:p>
            <a:pPr algn="just">
              <a:buNone/>
            </a:pPr>
            <a:r>
              <a:rPr lang="ru-RU" sz="3000" dirty="0" smtClean="0"/>
              <a:t>скачивается одним нажатием кнопки. Либо </a:t>
            </a:r>
          </a:p>
          <a:p>
            <a:pPr algn="just">
              <a:buNone/>
            </a:pPr>
            <a:r>
              <a:rPr lang="ru-RU" sz="3000" dirty="0" smtClean="0"/>
              <a:t>текстовое отображение документа либо графическое </a:t>
            </a:r>
          </a:p>
          <a:p>
            <a:pPr algn="just">
              <a:buNone/>
            </a:pPr>
            <a:r>
              <a:rPr lang="ru-RU" sz="3000" dirty="0" smtClean="0"/>
              <a:t>либо ссылка для скачивания</a:t>
            </a:r>
            <a:endParaRPr lang="ru-RU" sz="30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</p:spPr>
        <p:txBody>
          <a:bodyPr/>
          <a:lstStyle/>
          <a:p>
            <a:r>
              <a:rPr lang="ru-RU" b="1" dirty="0" smtClean="0"/>
              <a:t>Как создать</a:t>
            </a:r>
            <a:r>
              <a:rPr lang="en-US" b="1" dirty="0" smtClean="0"/>
              <a:t>?</a:t>
            </a:r>
            <a:endParaRPr lang="ru-RU" b="1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b="1" dirty="0" smtClean="0"/>
              <a:t>ЭЛЕКТРОННАЯ ПОЧТА</a:t>
            </a:r>
            <a:r>
              <a:rPr lang="en-US" b="1" dirty="0" smtClean="0"/>
              <a:t>:</a:t>
            </a:r>
            <a:endParaRPr lang="ru-RU" b="1" dirty="0" smtClean="0"/>
          </a:p>
          <a:p>
            <a:pPr algn="ctr">
              <a:buNone/>
            </a:pPr>
            <a:endParaRPr lang="ru-RU" b="1" dirty="0" smtClean="0"/>
          </a:p>
          <a:p>
            <a:pPr algn="just">
              <a:buNone/>
            </a:pPr>
            <a:r>
              <a:rPr lang="ru-RU" dirty="0" smtClean="0"/>
              <a:t>Регистрация на одном из почтовых серверов </a:t>
            </a:r>
          </a:p>
          <a:p>
            <a:pPr algn="just">
              <a:buNone/>
            </a:pPr>
            <a:r>
              <a:rPr lang="ru-RU" dirty="0" smtClean="0"/>
              <a:t>(</a:t>
            </a:r>
            <a:r>
              <a:rPr lang="en-US" dirty="0" smtClean="0"/>
              <a:t>mail.ru</a:t>
            </a:r>
            <a:r>
              <a:rPr lang="ru-RU" dirty="0" smtClean="0"/>
              <a:t>, </a:t>
            </a:r>
            <a:r>
              <a:rPr lang="en-US" dirty="0" smtClean="0"/>
              <a:t>yandex.ru</a:t>
            </a:r>
            <a:r>
              <a:rPr lang="ru-RU" dirty="0" smtClean="0"/>
              <a:t>,</a:t>
            </a:r>
            <a:r>
              <a:rPr lang="en-US" dirty="0" smtClean="0"/>
              <a:t> gmail.com</a:t>
            </a:r>
            <a:r>
              <a:rPr lang="ru-RU" dirty="0" smtClean="0"/>
              <a:t>,</a:t>
            </a:r>
            <a:r>
              <a:rPr lang="en-US" dirty="0" smtClean="0"/>
              <a:t> rambler.ru </a:t>
            </a:r>
            <a:r>
              <a:rPr lang="ru-RU" dirty="0" smtClean="0"/>
              <a:t>и др.)</a:t>
            </a:r>
          </a:p>
          <a:p>
            <a:pPr algn="just">
              <a:buNone/>
            </a:pPr>
            <a:r>
              <a:rPr lang="ru-RU" b="1" dirty="0" smtClean="0"/>
              <a:t>Плюсы</a:t>
            </a:r>
            <a:r>
              <a:rPr lang="en-US" b="1" dirty="0" smtClean="0"/>
              <a:t>:</a:t>
            </a:r>
            <a:r>
              <a:rPr lang="ru-RU" b="1" dirty="0" smtClean="0"/>
              <a:t> </a:t>
            </a:r>
          </a:p>
          <a:p>
            <a:pPr algn="just">
              <a:buNone/>
            </a:pPr>
            <a:r>
              <a:rPr lang="ru-RU" dirty="0" smtClean="0"/>
              <a:t>почти мгновенная передача писем и документов в </a:t>
            </a:r>
          </a:p>
          <a:p>
            <a:pPr algn="just">
              <a:buNone/>
            </a:pPr>
            <a:r>
              <a:rPr lang="ru-RU" dirty="0" smtClean="0"/>
              <a:t>электронном виде)</a:t>
            </a:r>
          </a:p>
          <a:p>
            <a:pPr algn="just">
              <a:buNone/>
            </a:pPr>
            <a:r>
              <a:rPr lang="ru-RU" b="1" dirty="0" smtClean="0"/>
              <a:t>Минусы</a:t>
            </a:r>
            <a:r>
              <a:rPr lang="en-US" b="1" dirty="0" smtClean="0"/>
              <a:t>:</a:t>
            </a:r>
            <a:endParaRPr lang="ru-RU" b="1" dirty="0" smtClean="0"/>
          </a:p>
          <a:p>
            <a:pPr marL="514350" indent="-514350" algn="just">
              <a:buAutoNum type="arabicPeriod"/>
            </a:pPr>
            <a:r>
              <a:rPr lang="ru-RU" dirty="0" smtClean="0"/>
              <a:t>ограничение на объем письма (не более 20 </a:t>
            </a:r>
            <a:r>
              <a:rPr lang="ru-RU" dirty="0" err="1" smtClean="0"/>
              <a:t>мб</a:t>
            </a:r>
            <a:r>
              <a:rPr lang="ru-RU" dirty="0" smtClean="0"/>
              <a:t>);</a:t>
            </a:r>
          </a:p>
          <a:p>
            <a:pPr marL="514350" indent="-514350" algn="just">
              <a:buAutoNum type="arabicPeriod"/>
            </a:pPr>
            <a:r>
              <a:rPr lang="ru-RU" dirty="0" smtClean="0"/>
              <a:t>необходимо знать адрес получателя письма.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Как создать</a:t>
            </a:r>
            <a:r>
              <a:rPr lang="en-US" b="1" dirty="0" smtClean="0"/>
              <a:t>?</a:t>
            </a:r>
            <a:endParaRPr lang="ru-RU" b="1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b="1" dirty="0" smtClean="0"/>
              <a:t>БЛОГ</a:t>
            </a:r>
            <a:r>
              <a:rPr lang="en-US" b="1" dirty="0" smtClean="0"/>
              <a:t>:</a:t>
            </a:r>
            <a:endParaRPr lang="ru-RU" b="1" dirty="0" smtClean="0"/>
          </a:p>
          <a:p>
            <a:pPr algn="ctr">
              <a:buNone/>
            </a:pPr>
            <a:endParaRPr lang="en-US" dirty="0" smtClean="0"/>
          </a:p>
          <a:p>
            <a:pPr>
              <a:buNone/>
            </a:pPr>
            <a:r>
              <a:rPr lang="ru-RU" dirty="0" smtClean="0"/>
              <a:t>Адрес для регистрации</a:t>
            </a:r>
            <a:r>
              <a:rPr lang="en-US" dirty="0" smtClean="0"/>
              <a:t>: </a:t>
            </a:r>
            <a:r>
              <a:rPr lang="en-US" dirty="0" smtClean="0">
                <a:hlinkClick r:id="rId3"/>
              </a:rPr>
              <a:t>www.blogger.com</a:t>
            </a:r>
            <a:r>
              <a:rPr lang="ru-RU" dirty="0" smtClean="0"/>
              <a:t> </a:t>
            </a:r>
          </a:p>
          <a:p>
            <a:pPr>
              <a:buNone/>
            </a:pPr>
            <a:r>
              <a:rPr lang="ru-RU" b="1" dirty="0" smtClean="0"/>
              <a:t>Плюсы</a:t>
            </a:r>
            <a:r>
              <a:rPr lang="en-US" b="1" dirty="0" smtClean="0"/>
              <a:t>: </a:t>
            </a:r>
          </a:p>
          <a:p>
            <a:pPr>
              <a:buNone/>
            </a:pPr>
            <a:r>
              <a:rPr lang="ru-RU" dirty="0" smtClean="0"/>
              <a:t>Бесплатная страница в интернете идущая сплошным </a:t>
            </a:r>
          </a:p>
          <a:p>
            <a:pPr>
              <a:buNone/>
            </a:pPr>
            <a:r>
              <a:rPr lang="ru-RU" dirty="0" smtClean="0"/>
              <a:t>потоком вниз по мере оставления отзывов всех </a:t>
            </a:r>
          </a:p>
          <a:p>
            <a:pPr>
              <a:buNone/>
            </a:pPr>
            <a:r>
              <a:rPr lang="ru-RU" dirty="0" smtClean="0"/>
              <a:t>желающих и ответов создателя.</a:t>
            </a:r>
          </a:p>
          <a:p>
            <a:pPr>
              <a:buNone/>
            </a:pPr>
            <a:r>
              <a:rPr lang="ru-RU" b="1" dirty="0" smtClean="0"/>
              <a:t>Минусы</a:t>
            </a:r>
            <a:r>
              <a:rPr lang="en-US" b="1" dirty="0" smtClean="0"/>
              <a:t>:</a:t>
            </a:r>
            <a:endParaRPr lang="ru-RU" b="1" dirty="0" smtClean="0"/>
          </a:p>
          <a:p>
            <a:pPr>
              <a:buNone/>
            </a:pPr>
            <a:r>
              <a:rPr lang="ru-RU" dirty="0" smtClean="0"/>
              <a:t>Приходится читать все отзывы и вопросы и убирать </a:t>
            </a:r>
          </a:p>
          <a:p>
            <a:pPr>
              <a:buNone/>
            </a:pPr>
            <a:r>
              <a:rPr lang="ru-RU" dirty="0" smtClean="0"/>
              <a:t>нежелательные.</a:t>
            </a:r>
          </a:p>
          <a:p>
            <a:pPr>
              <a:buNone/>
            </a:pPr>
            <a:r>
              <a:rPr lang="ru-RU" b="1" dirty="0" smtClean="0"/>
              <a:t>Спорный момент</a:t>
            </a:r>
            <a:r>
              <a:rPr lang="en-US" b="1" dirty="0" smtClean="0"/>
              <a:t>:</a:t>
            </a:r>
            <a:endParaRPr lang="ru-RU" b="1" dirty="0" smtClean="0"/>
          </a:p>
          <a:p>
            <a:pPr>
              <a:buNone/>
            </a:pPr>
            <a:r>
              <a:rPr lang="ru-RU" dirty="0" smtClean="0"/>
              <a:t>Переписка (вопросы и ответы) видны всем.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Как создать</a:t>
            </a:r>
            <a:r>
              <a:rPr lang="en-US" b="1" dirty="0" smtClean="0"/>
              <a:t>?</a:t>
            </a:r>
            <a:endParaRPr lang="ru-RU" b="1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sig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 Effects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40000">
              <a:schemeClr val="phClr">
                <a:tint val="100000"/>
                <a:shade val="70000"/>
                <a:satMod val="145000"/>
              </a:schemeClr>
            </a:gs>
            <a:gs pos="100000">
              <a:schemeClr val="phClr">
                <a:tint val="85000"/>
                <a:shade val="100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30000">
              <a:schemeClr val="phClr">
                <a:tint val="100000"/>
                <a:shade val="65000"/>
                <a:satMod val="155000"/>
              </a:schemeClr>
            </a:gs>
            <a:gs pos="100000">
              <a:schemeClr val="phClr">
                <a:tint val="60000"/>
                <a:shade val="10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Office Colors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 Fonts">
      <a:majorFont>
        <a:latin typeface="Calibri"/>
        <a:ea typeface="MS PGothic"/>
        <a:cs typeface=""/>
      </a:majorFont>
      <a:minorFont>
        <a:latin typeface="Calibri"/>
        <a:ea typeface="MS PGothic"/>
        <a:cs typeface=""/>
      </a:minorFont>
    </a:fontScheme>
    <a:fmtScheme name="Office Effects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40000">
              <a:schemeClr val="phClr">
                <a:tint val="100000"/>
                <a:shade val="70000"/>
                <a:satMod val="145000"/>
              </a:schemeClr>
            </a:gs>
            <a:gs pos="100000">
              <a:schemeClr val="phClr">
                <a:tint val="85000"/>
                <a:shade val="100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30000">
              <a:schemeClr val="phClr">
                <a:tint val="100000"/>
                <a:shade val="65000"/>
                <a:satMod val="155000"/>
              </a:schemeClr>
            </a:gs>
            <a:gs pos="100000">
              <a:schemeClr val="phClr">
                <a:tint val="60000"/>
                <a:shade val="10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Office Colors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 Fonts">
      <a:majorFont>
        <a:latin typeface="Calibri"/>
        <a:ea typeface="MS PGothic"/>
        <a:cs typeface=""/>
      </a:majorFont>
      <a:minorFont>
        <a:latin typeface="Calibri"/>
        <a:ea typeface="MS PGothic"/>
        <a:cs typeface=""/>
      </a:minorFont>
    </a:fontScheme>
    <a:fmtScheme name="Office Effects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40000">
              <a:schemeClr val="phClr">
                <a:tint val="100000"/>
                <a:shade val="70000"/>
                <a:satMod val="145000"/>
              </a:schemeClr>
            </a:gs>
            <a:gs pos="100000">
              <a:schemeClr val="phClr">
                <a:tint val="85000"/>
                <a:shade val="100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30000">
              <a:schemeClr val="phClr">
                <a:tint val="100000"/>
                <a:shade val="65000"/>
                <a:satMod val="155000"/>
              </a:schemeClr>
            </a:gs>
            <a:gs pos="100000">
              <a:schemeClr val="phClr">
                <a:tint val="60000"/>
                <a:shade val="10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A16154E-A0DF-4D27-AFD4-D3380C43446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DesignTemplate</Template>
  <TotalTime>0</TotalTime>
  <Words>560</Words>
  <Application>Microsoft Office PowerPoint</Application>
  <PresentationFormat>Экран (4:3)</PresentationFormat>
  <Paragraphs>149</Paragraphs>
  <Slides>16</Slides>
  <Notes>16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DesignTemplate</vt:lpstr>
      <vt:lpstr>Использование ИКТ в образовании</vt:lpstr>
      <vt:lpstr>Современные реалии ПО</vt:lpstr>
      <vt:lpstr>Слайд 3</vt:lpstr>
      <vt:lpstr>Слайд 4</vt:lpstr>
      <vt:lpstr>Слайд 5</vt:lpstr>
      <vt:lpstr>Как создать?</vt:lpstr>
      <vt:lpstr>Как создать?</vt:lpstr>
      <vt:lpstr>Как создать?</vt:lpstr>
      <vt:lpstr>Как создать?</vt:lpstr>
      <vt:lpstr>СОЗДАНИЕ СВОЕГО ЛИЧНОГО ПРОСТРАНСТВА В ИНТЕРНЕТА,  КАК ЭТО СДЕЛАТЬ?</vt:lpstr>
      <vt:lpstr>Слайд 11</vt:lpstr>
      <vt:lpstr>Регистрация на Live.ru         Как создать?</vt:lpstr>
      <vt:lpstr>Регистрация на Live.ru         Как создать?</vt:lpstr>
      <vt:lpstr>Регистрация на Live.ru         Как создать?</vt:lpstr>
      <vt:lpstr>Демонстрация презентации</vt:lpstr>
      <vt:lpstr>Уважаемые коллеги,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2012-04-09T13:37:52Z</dcterms:created>
  <dcterms:modified xsi:type="dcterms:W3CDTF">2012-04-09T20:49:22Z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TC100738469990</vt:lpwstr>
  </property>
</Properties>
</file>