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15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04.02.2013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04.02.2013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04.02.2013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04.02.2013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ru.wikipedia.org/wiki/&#1059;&#1080;&#1083;&#1100;&#1103;&#1084;_&#1064;&#1077;&#1082;&#1089;&#1087;&#1080;&#1088;" TargetMode="External"/><Relationship Id="rId2" Type="http://schemas.openxmlformats.org/officeDocument/2006/relationships/hyperlink" Target="http://ru.wikipedia.org/wiki/&#1040;&#1075;&#1072;&#1090;&#1072;_&#1050;&#1088;&#1080;&#1089;&#1090;&#1080;" TargetMode="External"/><Relationship Id="rId1" Type="http://schemas.openxmlformats.org/officeDocument/2006/relationships/slideLayout" Target="../slideLayouts/slideLayout2.xml"/><Relationship Id="rId5" Type="http://schemas.openxmlformats.org/officeDocument/2006/relationships/hyperlink" Target="http://ru.wikipedia.org/wiki/&#1064;&#1072;&#1088;&#1083;&#1086;&#1090;&#1090;&#1072;_&#1041;&#1088;&#1086;&#1085;&#1090;&#1077;" TargetMode="External"/><Relationship Id="rId4" Type="http://schemas.openxmlformats.org/officeDocument/2006/relationships/hyperlink" Target="http://ru.wikipedia.org/wiki/&#1051;&#1100;&#1102;&#1080;&#1089;_&#1050;&#1101;&#1088;&#1088;&#1086;&#1083;&#108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619" y="16934"/>
            <a:ext cx="9144000" cy="6857999"/>
          </a:xfrm>
        </p:spPr>
        <p:style>
          <a:lnRef idx="0">
            <a:scrgbClr r="0" g="0" b="0"/>
          </a:lnRef>
          <a:fillRef idx="1003">
            <a:schemeClr val="lt2"/>
          </a:fillRef>
          <a:effectRef idx="0">
            <a:scrgbClr r="0" g="0" b="0"/>
          </a:effectRef>
          <a:fontRef idx="major"/>
        </p:style>
        <p:txBody>
          <a:bodyPr>
            <a:normAutofit/>
          </a:bodyPr>
          <a:lstStyle/>
          <a:p>
            <a:r>
              <a:rPr lang="en-US" sz="7200" dirty="0" smtClean="0">
                <a:solidFill>
                  <a:schemeClr val="tx2">
                    <a:lumMod val="60000"/>
                    <a:lumOff val="40000"/>
                  </a:schemeClr>
                </a:solidFill>
              </a:rPr>
              <a:t>Writers</a:t>
            </a:r>
            <a:endParaRPr lang="ru-RU" sz="7200" dirty="0">
              <a:solidFill>
                <a:schemeClr val="tx2">
                  <a:lumMod val="60000"/>
                  <a:lumOff val="40000"/>
                </a:schemeClr>
              </a:solidFill>
            </a:endParaRPr>
          </a:p>
        </p:txBody>
      </p:sp>
      <p:sp>
        <p:nvSpPr>
          <p:cNvPr id="3" name="Подзаголовок 2"/>
          <p:cNvSpPr>
            <a:spLocks noGrp="1"/>
          </p:cNvSpPr>
          <p:nvPr>
            <p:ph type="subTitle" idx="1"/>
          </p:nvPr>
        </p:nvSpPr>
        <p:spPr/>
        <p:txBody>
          <a:bodyPr>
            <a:normAutofit fontScale="85000" lnSpcReduction="10000"/>
          </a:bodyPr>
          <a:lstStyle/>
          <a:p>
            <a:r>
              <a:rPr lang="ru-RU" dirty="0" smtClean="0">
                <a:solidFill>
                  <a:schemeClr val="tx1"/>
                </a:solidFill>
              </a:rPr>
              <a:t>Презентация учеников 6 «Б» класса, школы № 180</a:t>
            </a:r>
            <a:br>
              <a:rPr lang="ru-RU" dirty="0" smtClean="0">
                <a:solidFill>
                  <a:schemeClr val="tx1"/>
                </a:solidFill>
              </a:rPr>
            </a:br>
            <a:r>
              <a:rPr lang="ru-RU" dirty="0" smtClean="0">
                <a:solidFill>
                  <a:schemeClr val="tx1"/>
                </a:solidFill>
              </a:rPr>
              <a:t>Кураленко </a:t>
            </a:r>
            <a:r>
              <a:rPr lang="ru-RU" dirty="0" err="1" smtClean="0">
                <a:solidFill>
                  <a:schemeClr val="tx1"/>
                </a:solidFill>
              </a:rPr>
              <a:t>Аня,Акулова</a:t>
            </a:r>
            <a:r>
              <a:rPr lang="ru-RU" dirty="0" smtClean="0">
                <a:solidFill>
                  <a:schemeClr val="tx1"/>
                </a:solidFill>
              </a:rPr>
              <a:t> </a:t>
            </a:r>
            <a:r>
              <a:rPr lang="ru-RU" dirty="0" err="1" smtClean="0">
                <a:solidFill>
                  <a:schemeClr val="tx1"/>
                </a:solidFill>
              </a:rPr>
              <a:t>Кристина,Верман</a:t>
            </a:r>
            <a:r>
              <a:rPr lang="ru-RU" dirty="0" smtClean="0">
                <a:solidFill>
                  <a:schemeClr val="tx1"/>
                </a:solidFill>
              </a:rPr>
              <a:t> </a:t>
            </a:r>
            <a:r>
              <a:rPr lang="ru-RU" dirty="0" err="1" smtClean="0">
                <a:solidFill>
                  <a:schemeClr val="tx1"/>
                </a:solidFill>
              </a:rPr>
              <a:t>Настя,Шаклеина</a:t>
            </a:r>
            <a:r>
              <a:rPr lang="ru-RU" dirty="0" smtClean="0">
                <a:solidFill>
                  <a:schemeClr val="tx1"/>
                </a:solidFill>
              </a:rPr>
              <a:t> Лиза</a:t>
            </a:r>
            <a:r>
              <a:rPr lang="en-US" dirty="0">
                <a:solidFill>
                  <a:schemeClr val="tx1"/>
                </a:solidFill>
              </a:rPr>
              <a:t>.</a:t>
            </a:r>
            <a:endParaRPr lang="ru-RU" dirty="0">
              <a:solidFill>
                <a:schemeClr val="tx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6633"/>
            <a:ext cx="1762300" cy="2232247"/>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96519"/>
            <a:ext cx="1656184" cy="234074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83767" y="131730"/>
            <a:ext cx="1987377" cy="2252361"/>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4288" y="113256"/>
            <a:ext cx="1656184" cy="2394483"/>
          </a:xfrm>
          <a:prstGeom prst="rect">
            <a:avLst/>
          </a:prstGeom>
        </p:spPr>
      </p:pic>
    </p:spTree>
    <p:extLst>
      <p:ext uri="{BB962C8B-B14F-4D97-AF65-F5344CB8AC3E}">
        <p14:creationId xmlns:p14="http://schemas.microsoft.com/office/powerpoint/2010/main" val="3487033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style>
          <a:lnRef idx="1">
            <a:schemeClr val="accent3"/>
          </a:lnRef>
          <a:fillRef idx="2">
            <a:schemeClr val="accent3"/>
          </a:fillRef>
          <a:effectRef idx="1">
            <a:schemeClr val="accent3"/>
          </a:effectRef>
          <a:fontRef idx="minor">
            <a:schemeClr val="dk1"/>
          </a:fontRef>
        </p:style>
        <p:txBody>
          <a:bodyPr>
            <a:normAutofit/>
          </a:bodyPr>
          <a:lstStyle/>
          <a:p>
            <a:r>
              <a:rPr lang="en-US" sz="2400" dirty="0"/>
              <a:t>Learn began at home, showed himself intelligent and smart. Was left-handed; according to unconfirmed reports, he was forbidden to write with the left hand, the injured young psyche (presumably, this has led to </a:t>
            </a:r>
            <a:r>
              <a:rPr lang="en-US" sz="2400" dirty="0" err="1"/>
              <a:t>заиканию</a:t>
            </a:r>
            <a:r>
              <a:rPr lang="en-US" sz="2400" dirty="0"/>
              <a:t>). At twelve years of age enrolled in a small private school not far from Richmond. He liked it there. But in 1845 he had to go to school Rugby, where he enjoyed considerably less. In the beginning of the year 1851 he moved to Oxford, where he enrolled in Christ Church. Writing career began during the training in the College. Writing poems and short stories, sending them to various magazines under the pseudonym Lewis Carroll. The pseudonym «Lewis Carroll» is formed from the present name of the author of «Charles </a:t>
            </a:r>
            <a:r>
              <a:rPr lang="en-US" sz="2400" dirty="0" err="1"/>
              <a:t>Latwige</a:t>
            </a:r>
            <a:r>
              <a:rPr lang="en-US" sz="2400" dirty="0"/>
              <a:t> », which are correspondences name «Carl» and «Louis.» Dodgson chose the other English of the compliance of these same names and changed their places.</a:t>
            </a:r>
            <a:endParaRPr lang="ru-RU" sz="2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2280" y="4797152"/>
            <a:ext cx="1382719" cy="1999112"/>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1920" y="4888473"/>
            <a:ext cx="2687839" cy="181647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616" y="5161217"/>
            <a:ext cx="2088232" cy="1566174"/>
          </a:xfrm>
          <a:prstGeom prst="rect">
            <a:avLst/>
          </a:prstGeom>
        </p:spPr>
      </p:pic>
    </p:spTree>
    <p:extLst>
      <p:ext uri="{BB962C8B-B14F-4D97-AF65-F5344CB8AC3E}">
        <p14:creationId xmlns:p14="http://schemas.microsoft.com/office/powerpoint/2010/main" val="2992100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
            <a:ext cx="9144000" cy="6829896"/>
          </a:xfrm>
        </p:spPr>
        <p:style>
          <a:lnRef idx="1">
            <a:schemeClr val="accent3"/>
          </a:lnRef>
          <a:fillRef idx="2">
            <a:schemeClr val="accent3"/>
          </a:fillRef>
          <a:effectRef idx="1">
            <a:schemeClr val="accent3"/>
          </a:effectRef>
          <a:fontRef idx="minor">
            <a:schemeClr val="dk1"/>
          </a:fontRef>
        </p:style>
        <p:txBody>
          <a:bodyPr>
            <a:normAutofit/>
          </a:bodyPr>
          <a:lstStyle/>
          <a:p>
            <a:r>
              <a:rPr lang="en-US" sz="2400" dirty="0"/>
              <a:t>Gradually gained popularity. From 1854 his work began to appear in the major English language editions: «the Comedian times In 1856, the College has a new Dean - Henry Liddell ,together with which they had come to his wife and five children, among whom was the 4-year-old Alice. In 1864, he wrote the famous work of «Alice in </a:t>
            </a:r>
            <a:r>
              <a:rPr lang="en-US" sz="2400" dirty="0" err="1"/>
              <a:t>Wonderland»IN</a:t>
            </a:r>
            <a:r>
              <a:rPr lang="en-US" sz="2400" dirty="0"/>
              <a:t> 1867, the deacon of the Church of England Dodgson together with the theologian Reverend Henry visited Russia. This trip he himself wrote in the Diary of travels in Russia 1867.» Died on January 14, 1898 in Guildford, Surrey.</a:t>
            </a:r>
            <a:endParaRPr lang="ru-RU" sz="2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2996952"/>
            <a:ext cx="2448272" cy="3639022"/>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3403766"/>
            <a:ext cx="2238910" cy="3236979"/>
          </a:xfrm>
          <a:prstGeom prst="rect">
            <a:avLst/>
          </a:prstGeom>
        </p:spPr>
      </p:pic>
    </p:spTree>
    <p:extLst>
      <p:ext uri="{BB962C8B-B14F-4D97-AF65-F5344CB8AC3E}">
        <p14:creationId xmlns:p14="http://schemas.microsoft.com/office/powerpoint/2010/main" val="2209915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0" y="0"/>
            <a:ext cx="9144000" cy="6858000"/>
          </a:xfrm>
        </p:spPr>
        <p:style>
          <a:lnRef idx="1">
            <a:schemeClr val="accent3"/>
          </a:lnRef>
          <a:fillRef idx="2">
            <a:schemeClr val="accent3"/>
          </a:fillRef>
          <a:effectRef idx="1">
            <a:schemeClr val="accent3"/>
          </a:effectRef>
          <a:fontRef idx="minor">
            <a:schemeClr val="dk1"/>
          </a:fontRef>
        </p:style>
        <p:txBody>
          <a:bodyPr>
            <a:normAutofit/>
          </a:bodyPr>
          <a:lstStyle/>
          <a:p>
            <a:r>
              <a:rPr lang="ru-RU" sz="4800" dirty="0" smtClean="0"/>
              <a:t>Источники</a:t>
            </a:r>
            <a:r>
              <a:rPr lang="ru-RU" sz="4800" dirty="0" smtClean="0"/>
              <a:t>:</a:t>
            </a:r>
          </a:p>
          <a:p>
            <a:pPr marL="0" indent="0">
              <a:buNone/>
            </a:pPr>
            <a:r>
              <a:rPr lang="en-GB" sz="2000" dirty="0" smtClean="0">
                <a:hlinkClick r:id="rId2"/>
              </a:rPr>
              <a:t>http</a:t>
            </a:r>
            <a:r>
              <a:rPr lang="en-GB" sz="2000" dirty="0">
                <a:hlinkClick r:id="rId2"/>
              </a:rPr>
              <a:t>://ru.wikipedia.org/wiki/</a:t>
            </a:r>
            <a:r>
              <a:rPr lang="ru-RU" sz="2000" dirty="0" err="1" smtClean="0">
                <a:hlinkClick r:id="rId2"/>
              </a:rPr>
              <a:t>Агата_Кристи</a:t>
            </a:r>
            <a:endParaRPr lang="ru-RU" sz="2000" dirty="0" smtClean="0"/>
          </a:p>
          <a:p>
            <a:pPr marL="0" indent="0">
              <a:buNone/>
            </a:pPr>
            <a:r>
              <a:rPr lang="en-GB" sz="2000" dirty="0" smtClean="0">
                <a:hlinkClick r:id="rId3"/>
              </a:rPr>
              <a:t>http</a:t>
            </a:r>
            <a:r>
              <a:rPr lang="en-GB" sz="2000" dirty="0">
                <a:hlinkClick r:id="rId3"/>
              </a:rPr>
              <a:t>://ru.wikipedia.org/wiki/</a:t>
            </a:r>
            <a:r>
              <a:rPr lang="ru-RU" sz="2000" dirty="0" err="1" smtClean="0">
                <a:hlinkClick r:id="rId3"/>
              </a:rPr>
              <a:t>Уильям_Шекспир</a:t>
            </a:r>
            <a:r>
              <a:rPr lang="ru-RU" sz="2000" dirty="0" smtClean="0"/>
              <a:t/>
            </a:r>
            <a:br>
              <a:rPr lang="ru-RU" sz="2000" dirty="0" smtClean="0"/>
            </a:br>
            <a:r>
              <a:rPr lang="en-GB" sz="2000" dirty="0">
                <a:hlinkClick r:id="rId4"/>
              </a:rPr>
              <a:t>http://ru.wikipedia.org/wiki/</a:t>
            </a:r>
            <a:r>
              <a:rPr lang="ru-RU" sz="2000" dirty="0" err="1" smtClean="0">
                <a:hlinkClick r:id="rId4"/>
              </a:rPr>
              <a:t>Льюис_Кэрролл</a:t>
            </a:r>
            <a:r>
              <a:rPr lang="ru-RU" sz="2000" dirty="0" smtClean="0"/>
              <a:t/>
            </a:r>
            <a:br>
              <a:rPr lang="ru-RU" sz="2000" dirty="0" smtClean="0"/>
            </a:br>
            <a:r>
              <a:rPr lang="en-GB" sz="2000" dirty="0">
                <a:hlinkClick r:id="rId5"/>
              </a:rPr>
              <a:t>http://ru.wikipedia.org/wiki/</a:t>
            </a:r>
            <a:r>
              <a:rPr lang="ru-RU" sz="2000" smtClean="0">
                <a:hlinkClick r:id="rId5"/>
              </a:rPr>
              <a:t>Шарлотта_Бронте</a:t>
            </a:r>
            <a:endParaRPr lang="ru-RU" sz="2000" dirty="0" smtClean="0"/>
          </a:p>
        </p:txBody>
      </p:sp>
    </p:spTree>
    <p:extLst>
      <p:ext uri="{BB962C8B-B14F-4D97-AF65-F5344CB8AC3E}">
        <p14:creationId xmlns:p14="http://schemas.microsoft.com/office/powerpoint/2010/main" val="2963701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0" y="0"/>
            <a:ext cx="9324528" cy="7118648"/>
          </a:xfrm>
        </p:spPr>
        <p:style>
          <a:lnRef idx="0">
            <a:scrgbClr r="0" g="0" b="0"/>
          </a:lnRef>
          <a:fillRef idx="1002">
            <a:schemeClr val="dk2"/>
          </a:fillRef>
          <a:effectRef idx="0">
            <a:scrgbClr r="0" g="0" b="0"/>
          </a:effectRef>
          <a:fontRef idx="major"/>
        </p:style>
        <p:txBody>
          <a:bodyPr>
            <a:normAutofit/>
          </a:bodyPr>
          <a:lstStyle/>
          <a:p>
            <a:r>
              <a:rPr lang="en-US" sz="4400" dirty="0" smtClean="0"/>
              <a:t>Agatha Christie</a:t>
            </a:r>
            <a:endParaRPr lang="ru-RU" sz="4400" dirty="0"/>
          </a:p>
        </p:txBody>
      </p:sp>
      <p:sp>
        <p:nvSpPr>
          <p:cNvPr id="4" name="Текст 3"/>
          <p:cNvSpPr>
            <a:spLocks noGrp="1"/>
          </p:cNvSpPr>
          <p:nvPr>
            <p:ph type="body" sz="half" idx="2"/>
          </p:nvPr>
        </p:nvSpPr>
        <p:spPr>
          <a:xfrm>
            <a:off x="179512" y="692696"/>
            <a:ext cx="3600400" cy="5904656"/>
          </a:xfrm>
        </p:spPr>
        <p:txBody>
          <a:bodyPr>
            <a:normAutofit fontScale="92500"/>
          </a:bodyPr>
          <a:lstStyle/>
          <a:p>
            <a:r>
              <a:rPr lang="en-US" sz="2400" dirty="0"/>
              <a:t>Refers to the number of the world's most famous authors of detective fiction and is one of the most published writers in the history of mankind. She also holds the record for the maximum number of theatrical performances of the work. Was born 15 September 1890. Her parents were wealthy people. She was the youngest daughter in the family. Agatha received a good education at home while the First world war Agatha worked as a nurse in the hospital .</a:t>
            </a:r>
            <a:endParaRPr lang="ru-RU" sz="24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39952" y="476672"/>
            <a:ext cx="4464496" cy="6105293"/>
          </a:xfrm>
          <a:prstGeom prst="rect">
            <a:avLst/>
          </a:prstGeom>
        </p:spPr>
      </p:pic>
    </p:spTree>
    <p:extLst>
      <p:ext uri="{BB962C8B-B14F-4D97-AF65-F5344CB8AC3E}">
        <p14:creationId xmlns:p14="http://schemas.microsoft.com/office/powerpoint/2010/main" val="1128657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style>
          <a:lnRef idx="0">
            <a:scrgbClr r="0" g="0" b="0"/>
          </a:lnRef>
          <a:fillRef idx="1002">
            <a:schemeClr val="dk2"/>
          </a:fillRef>
          <a:effectRef idx="0">
            <a:scrgbClr r="0" g="0" b="0"/>
          </a:effectRef>
          <a:fontRef idx="major"/>
        </p:style>
        <p:txBody>
          <a:bodyPr>
            <a:normAutofit/>
          </a:bodyPr>
          <a:lstStyle/>
          <a:p>
            <a:r>
              <a:rPr lang="en-US" sz="2400" dirty="0"/>
              <a:t>It also worked as a pharmacist at a pharmacy. the first time Agatha married on Christmas eve in 1914, for the Colonel Archibald Christie, who had been in love already a few years ago, when he was a Lieutenant. They had a daughter, Rosalind. This period was the beginning of a creative way of Agatha Christie. In 1926 mother died Agatha. At the end of the same year, the husband of Agatha Christie Archibald confessed to infidelity and asked for a divorce IN 1930, traveling on Iraq, on the excavations at Ur she met her future husband - archaeologist . He was younger than 15 years . The writer died on January 12, 1976 at home.</a:t>
            </a:r>
            <a:endParaRPr lang="ru-RU" sz="2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898734"/>
            <a:ext cx="2621400" cy="2703319"/>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3533" y="3501008"/>
            <a:ext cx="2136680" cy="3213239"/>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3612" y="3904978"/>
            <a:ext cx="1970516" cy="2697075"/>
          </a:xfrm>
          <a:prstGeom prst="rect">
            <a:avLst/>
          </a:prstGeom>
        </p:spPr>
      </p:pic>
    </p:spTree>
    <p:extLst>
      <p:ext uri="{BB962C8B-B14F-4D97-AF65-F5344CB8AC3E}">
        <p14:creationId xmlns:p14="http://schemas.microsoft.com/office/powerpoint/2010/main" val="405763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0" y="0"/>
            <a:ext cx="9144000" cy="6858000"/>
          </a:xfrm>
        </p:spPr>
        <p:style>
          <a:lnRef idx="0">
            <a:scrgbClr r="0" g="0" b="0"/>
          </a:lnRef>
          <a:fillRef idx="1002">
            <a:schemeClr val="dk1"/>
          </a:fillRef>
          <a:effectRef idx="0">
            <a:scrgbClr r="0" g="0" b="0"/>
          </a:effectRef>
          <a:fontRef idx="major"/>
        </p:style>
        <p:txBody>
          <a:bodyPr>
            <a:normAutofit/>
          </a:bodyPr>
          <a:lstStyle/>
          <a:p>
            <a:r>
              <a:rPr lang="en-GB" sz="4000" dirty="0"/>
              <a:t>William Shakespeare</a:t>
            </a:r>
            <a:endParaRPr lang="ru-RU" sz="4000" dirty="0"/>
          </a:p>
        </p:txBody>
      </p:sp>
      <p:sp>
        <p:nvSpPr>
          <p:cNvPr id="4" name="Текст 3"/>
          <p:cNvSpPr>
            <a:spLocks noGrp="1"/>
          </p:cNvSpPr>
          <p:nvPr>
            <p:ph type="body" sz="half" idx="2"/>
          </p:nvPr>
        </p:nvSpPr>
        <p:spPr>
          <a:xfrm>
            <a:off x="179512" y="692696"/>
            <a:ext cx="3600400" cy="5904656"/>
          </a:xfrm>
        </p:spPr>
        <p:txBody>
          <a:bodyPr>
            <a:noAutofit/>
          </a:bodyPr>
          <a:lstStyle/>
          <a:p>
            <a:r>
              <a:rPr lang="en-US" sz="2400" dirty="0"/>
              <a:t>William Shakespeare - the great English playwright and poet, one of the most famous playwrights of the world, the author (according to Shakespeare's Canon) at least 12 tragedies, 16 comedies, 6 historical Chronicles - including consisting of several parts, 4 poems and a cycle of 154 sonnets. </a:t>
            </a:r>
            <a:endParaRPr lang="ru-RU" sz="2400" dirty="0"/>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548680"/>
            <a:ext cx="4304714" cy="5950634"/>
          </a:xfrm>
          <a:prstGeom prst="rect">
            <a:avLst/>
          </a:prstGeom>
        </p:spPr>
      </p:pic>
    </p:spTree>
    <p:extLst>
      <p:ext uri="{BB962C8B-B14F-4D97-AF65-F5344CB8AC3E}">
        <p14:creationId xmlns:p14="http://schemas.microsoft.com/office/powerpoint/2010/main" val="2204115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style>
          <a:lnRef idx="0">
            <a:scrgbClr r="0" g="0" b="0"/>
          </a:lnRef>
          <a:fillRef idx="1002">
            <a:schemeClr val="dk1"/>
          </a:fillRef>
          <a:effectRef idx="0">
            <a:scrgbClr r="0" g="0" b="0"/>
          </a:effectRef>
          <a:fontRef idx="major"/>
        </p:style>
        <p:txBody>
          <a:bodyPr>
            <a:normAutofit/>
          </a:bodyPr>
          <a:lstStyle/>
          <a:p>
            <a:r>
              <a:rPr lang="en-US" sz="2800" dirty="0"/>
              <a:t>William Shakespeare was born in the town of Stratford-upon-Avon in 1564, baptized on April 26, the exact day of birth is unknown. Tradition places the his appearance in the light of the April 23, this date coincides with exactly known the day of his death. Name of </a:t>
            </a:r>
            <a:r>
              <a:rPr lang="ru-RU" sz="2800" dirty="0" smtClean="0"/>
              <a:t>«</a:t>
            </a:r>
            <a:r>
              <a:rPr lang="en-US" sz="2800" dirty="0" smtClean="0"/>
              <a:t>Shakespeare</a:t>
            </a:r>
            <a:r>
              <a:rPr lang="ru-RU" sz="2800" dirty="0" smtClean="0"/>
              <a:t>»</a:t>
            </a:r>
            <a:r>
              <a:rPr lang="en-US" sz="2800" dirty="0" smtClean="0"/>
              <a:t> </a:t>
            </a:r>
            <a:r>
              <a:rPr lang="en-US" sz="2800" dirty="0"/>
              <a:t>can be translated to English as «amazing with a spear». His father, John Shakespeare (1530--1601), a wealthy craftsman. Mother of Shakespeare, nee Mary Arden (1537-1608), belonged to one of the oldest Saxon families. It is believed that Shakespeare studied in Stratford «grammar school». </a:t>
            </a:r>
            <a:endParaRPr lang="ru-RU" sz="2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4361987"/>
            <a:ext cx="1584176" cy="2308608"/>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6216" y="4365104"/>
            <a:ext cx="2037006" cy="2308608"/>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7864" y="4304272"/>
            <a:ext cx="1872208" cy="2527481"/>
          </a:xfrm>
          <a:prstGeom prst="rect">
            <a:avLst/>
          </a:prstGeom>
        </p:spPr>
      </p:pic>
    </p:spTree>
    <p:extLst>
      <p:ext uri="{BB962C8B-B14F-4D97-AF65-F5344CB8AC3E}">
        <p14:creationId xmlns:p14="http://schemas.microsoft.com/office/powerpoint/2010/main" val="300581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0" y="0"/>
            <a:ext cx="9144000" cy="6858000"/>
          </a:xfrm>
        </p:spPr>
        <p:style>
          <a:lnRef idx="0">
            <a:scrgbClr r="0" g="0" b="0"/>
          </a:lnRef>
          <a:fillRef idx="1002">
            <a:schemeClr val="dk1"/>
          </a:fillRef>
          <a:effectRef idx="0">
            <a:scrgbClr r="0" g="0" b="0"/>
          </a:effectRef>
          <a:fontRef idx="major"/>
        </p:style>
        <p:txBody>
          <a:bodyPr/>
          <a:lstStyle/>
          <a:p>
            <a:r>
              <a:rPr lang="en-US" dirty="0"/>
              <a:t>Some scientists claim that Shakespeare attended school, king Edward VI. In 1582, he married Anne Hathaway. In 1583 they had a daughter Susan, in 1585 - the twins: the son of </a:t>
            </a:r>
            <a:r>
              <a:rPr lang="en-US" dirty="0" err="1"/>
              <a:t>Hement</a:t>
            </a:r>
            <a:r>
              <a:rPr lang="en-US" dirty="0"/>
              <a:t> , who died in childhood (1596), and the daughter </a:t>
            </a:r>
            <a:r>
              <a:rPr lang="en-US" dirty="0" smtClean="0"/>
              <a:t>of </a:t>
            </a:r>
            <a:r>
              <a:rPr lang="en-US" dirty="0" err="1" smtClean="0"/>
              <a:t>Judit.He</a:t>
            </a:r>
            <a:r>
              <a:rPr lang="en-US" dirty="0" smtClean="0"/>
              <a:t> </a:t>
            </a:r>
            <a:r>
              <a:rPr lang="en-US" dirty="0"/>
              <a:t>wrote many famous works: Romeo and Juliet, Othello, hamlet, and so on. He was not only a </a:t>
            </a:r>
            <a:r>
              <a:rPr lang="en-US" dirty="0" err="1"/>
              <a:t>writer,but</a:t>
            </a:r>
            <a:r>
              <a:rPr lang="en-US" dirty="0"/>
              <a:t> also an actor.</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3429000"/>
            <a:ext cx="2225422" cy="3321525"/>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3919050"/>
            <a:ext cx="2160240" cy="2831475"/>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3974876"/>
            <a:ext cx="1954907" cy="2759212"/>
          </a:xfrm>
          <a:prstGeom prst="rect">
            <a:avLst/>
          </a:prstGeom>
        </p:spPr>
      </p:pic>
    </p:spTree>
    <p:extLst>
      <p:ext uri="{BB962C8B-B14F-4D97-AF65-F5344CB8AC3E}">
        <p14:creationId xmlns:p14="http://schemas.microsoft.com/office/powerpoint/2010/main" val="3988186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0"/>
            <a:ext cx="9144000" cy="6858000"/>
          </a:xfrm>
        </p:spPr>
        <p:style>
          <a:lnRef idx="1">
            <a:schemeClr val="accent4"/>
          </a:lnRef>
          <a:fillRef idx="2">
            <a:schemeClr val="accent4"/>
          </a:fillRef>
          <a:effectRef idx="1">
            <a:schemeClr val="accent4"/>
          </a:effectRef>
          <a:fontRef idx="minor">
            <a:schemeClr val="dk1"/>
          </a:fontRef>
        </p:style>
        <p:txBody>
          <a:bodyPr>
            <a:normAutofit/>
          </a:bodyPr>
          <a:lstStyle/>
          <a:p>
            <a:r>
              <a:rPr lang="en-GB" sz="4000" dirty="0"/>
              <a:t>Charlotte Bronte </a:t>
            </a:r>
            <a:endParaRPr lang="ru-RU" sz="4000" dirty="0"/>
          </a:p>
        </p:txBody>
      </p:sp>
      <p:sp>
        <p:nvSpPr>
          <p:cNvPr id="4" name="Текст 3"/>
          <p:cNvSpPr>
            <a:spLocks noGrp="1"/>
          </p:cNvSpPr>
          <p:nvPr>
            <p:ph type="body" sz="half" idx="2"/>
          </p:nvPr>
        </p:nvSpPr>
        <p:spPr>
          <a:xfrm>
            <a:off x="179512" y="692696"/>
            <a:ext cx="4104456" cy="6048672"/>
          </a:xfrm>
        </p:spPr>
        <p:txBody>
          <a:bodyPr>
            <a:normAutofit/>
          </a:bodyPr>
          <a:lstStyle/>
          <a:p>
            <a:r>
              <a:rPr lang="en-US" sz="2400" dirty="0"/>
              <a:t>Charlotte Bronte (pseudonym </a:t>
            </a:r>
            <a:r>
              <a:rPr lang="en-US" sz="2400" dirty="0" err="1"/>
              <a:t>Currer</a:t>
            </a:r>
            <a:r>
              <a:rPr lang="en-US" sz="2400" dirty="0"/>
              <a:t> Bell) - the English poet and novelist. Charlotte was born on April 21, 1816 in West Yorkshire and was the </a:t>
            </a:r>
            <a:r>
              <a:rPr lang="en-US" sz="2400" dirty="0" smtClean="0"/>
              <a:t>third </a:t>
            </a:r>
            <a:r>
              <a:rPr lang="en-US" sz="2400" dirty="0" err="1" smtClean="0"/>
              <a:t>child.In</a:t>
            </a:r>
            <a:r>
              <a:rPr lang="en-US" sz="2400" dirty="0" smtClean="0"/>
              <a:t> </a:t>
            </a:r>
            <a:r>
              <a:rPr lang="en-US" sz="2400" dirty="0"/>
              <a:t>1820, the family moved to Haworth. Mrs. Bronte died of cancer on September 15, 1821. In August 1824, his father sent her to school for daughters of the clergy (her two older sisters, Mary and Elizabeth, were sent there in July 1824, and the youngest, Emily, in November).</a:t>
            </a:r>
            <a:endParaRPr lang="ru-RU" sz="24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476671"/>
            <a:ext cx="4176464" cy="5902736"/>
          </a:xfrm>
          <a:prstGeom prst="rect">
            <a:avLst/>
          </a:prstGeom>
        </p:spPr>
      </p:pic>
    </p:spTree>
    <p:extLst>
      <p:ext uri="{BB962C8B-B14F-4D97-AF65-F5344CB8AC3E}">
        <p14:creationId xmlns:p14="http://schemas.microsoft.com/office/powerpoint/2010/main" val="2671986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
            <a:ext cx="9144000" cy="6858000"/>
          </a:xfrm>
        </p:spPr>
        <p:style>
          <a:lnRef idx="1">
            <a:schemeClr val="accent4"/>
          </a:lnRef>
          <a:fillRef idx="2">
            <a:schemeClr val="accent4"/>
          </a:fillRef>
          <a:effectRef idx="1">
            <a:schemeClr val="accent4"/>
          </a:effectRef>
          <a:fontRef idx="minor">
            <a:schemeClr val="dk1"/>
          </a:fontRef>
        </p:style>
        <p:txBody>
          <a:bodyPr>
            <a:noAutofit/>
          </a:bodyPr>
          <a:lstStyle/>
          <a:p>
            <a:r>
              <a:rPr lang="en-US" sz="2000" dirty="0"/>
              <a:t>When you receive in the school magazine was made the following entry on knowledge eight-year-old </a:t>
            </a:r>
            <a:r>
              <a:rPr lang="en-US" sz="2000" dirty="0" err="1"/>
              <a:t>Charlotte:Charlotte</a:t>
            </a:r>
            <a:r>
              <a:rPr lang="en-US" sz="2000" dirty="0"/>
              <a:t> Bronte. Received 10 August 1824. Writes unclear. A little considers, sewing carefully. </a:t>
            </a:r>
            <a:r>
              <a:rPr lang="en-US" sz="2000" dirty="0" smtClean="0"/>
              <a:t>Left </a:t>
            </a:r>
            <a:r>
              <a:rPr lang="en-US" sz="2000" dirty="0"/>
              <a:t>school June 1, 1825. In June 1839, she received her first post of governess in the family (how quickly left because of ill-treatment). in 1841, the second, the family of Mr. and Mrs</a:t>
            </a:r>
            <a:r>
              <a:rPr lang="en-US" sz="2000" dirty="0" smtClean="0"/>
              <a:t>. White may</a:t>
            </a:r>
            <a:r>
              <a:rPr lang="en-US" sz="2000" dirty="0"/>
              <a:t>, 1846, Charlotte, Emily and Anne published at his own expense joint collection of poems under the pseudonym </a:t>
            </a:r>
            <a:r>
              <a:rPr lang="en-US" sz="2000" dirty="0" err="1"/>
              <a:t>currer</a:t>
            </a:r>
            <a:r>
              <a:rPr lang="en-US" sz="2000" dirty="0"/>
              <a:t>, Ellis and Acton bell. In spite of the fact, that was sold only two copies of the book, the sisters continued to write, bearing in mind the subsequent publication. By publishing the first book on the family's resources, Charlotte hereinafter didn't want to spend money on the publication, and, on the contrary, receive the opportunity to earn a literary work</a:t>
            </a:r>
            <a:r>
              <a:rPr lang="en-US" sz="2000" dirty="0" smtClean="0"/>
              <a:t>. </a:t>
            </a:r>
            <a:r>
              <a:rPr lang="en-US" sz="2000" dirty="0"/>
              <a:t>Charlotte married in June, 1854. In January 1855, the state of her health rapidly deteriorated. Charlotte was tormented by constant nausea, lack of appetite, extreme weakness, which led to the rapid depletion of reserves. Charlotte died March 31, 1855, at the age of 38 years.</a:t>
            </a:r>
            <a:endParaRPr lang="ru-RU" sz="20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200" y="4352941"/>
            <a:ext cx="1621337" cy="2453869"/>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4343400"/>
            <a:ext cx="1723026" cy="2439805"/>
          </a:xfrm>
          <a:prstGeom prst="rect">
            <a:avLst/>
          </a:prstGeom>
        </p:spPr>
      </p:pic>
    </p:spTree>
    <p:extLst>
      <p:ext uri="{BB962C8B-B14F-4D97-AF65-F5344CB8AC3E}">
        <p14:creationId xmlns:p14="http://schemas.microsoft.com/office/powerpoint/2010/main" val="658140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0" y="0"/>
            <a:ext cx="9144000" cy="6858000"/>
          </a:xfrm>
        </p:spPr>
        <p:style>
          <a:lnRef idx="1">
            <a:schemeClr val="accent3"/>
          </a:lnRef>
          <a:fillRef idx="2">
            <a:schemeClr val="accent3"/>
          </a:fillRef>
          <a:effectRef idx="1">
            <a:schemeClr val="accent3"/>
          </a:effectRef>
          <a:fontRef idx="minor">
            <a:schemeClr val="dk1"/>
          </a:fontRef>
        </p:style>
        <p:txBody>
          <a:bodyPr>
            <a:normAutofit/>
          </a:bodyPr>
          <a:lstStyle/>
          <a:p>
            <a:r>
              <a:rPr lang="en-GB" sz="4400" dirty="0"/>
              <a:t>Lewis Carroll</a:t>
            </a:r>
            <a:endParaRPr lang="ru-RU" sz="4400" dirty="0"/>
          </a:p>
        </p:txBody>
      </p:sp>
      <p:sp>
        <p:nvSpPr>
          <p:cNvPr id="4" name="Текст 3"/>
          <p:cNvSpPr>
            <a:spLocks noGrp="1"/>
          </p:cNvSpPr>
          <p:nvPr>
            <p:ph type="body" sz="half" idx="2"/>
          </p:nvPr>
        </p:nvSpPr>
        <p:spPr>
          <a:xfrm>
            <a:off x="179512" y="692696"/>
            <a:ext cx="3384376" cy="6048672"/>
          </a:xfrm>
        </p:spPr>
        <p:txBody>
          <a:bodyPr>
            <a:normAutofit/>
          </a:bodyPr>
          <a:lstStyle/>
          <a:p>
            <a:r>
              <a:rPr lang="en-US" sz="2400" dirty="0"/>
              <a:t>Lewis Carroll, the real name of Charles </a:t>
            </a:r>
            <a:r>
              <a:rPr lang="en-US" sz="2400" dirty="0" err="1"/>
              <a:t>Lutvidge</a:t>
            </a:r>
            <a:r>
              <a:rPr lang="en-US" sz="2400" dirty="0"/>
              <a:t> Dodgson - English author, mathematician, logician, philosopher, a deacon and a photographer. The most famous works - «Alice in Wonderland» and «Alice in Wonderland», as well as a humorous poem «the Hunting of the </a:t>
            </a:r>
            <a:r>
              <a:rPr lang="en-US" sz="2400" dirty="0" err="1"/>
              <a:t>Snark</a:t>
            </a:r>
            <a:r>
              <a:rPr lang="en-US" sz="2400" dirty="0"/>
              <a:t>». Was born on 27 January 1832 in the house of the parish priest in the village of </a:t>
            </a:r>
            <a:r>
              <a:rPr lang="en-US" sz="2400" dirty="0" err="1"/>
              <a:t>Dersberi</a:t>
            </a:r>
            <a:r>
              <a:rPr lang="en-US" sz="2400" dirty="0"/>
              <a:t> , Cheshire. </a:t>
            </a:r>
            <a:endParaRPr lang="ru-RU" sz="24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6278" y="332656"/>
            <a:ext cx="5132580" cy="6173759"/>
          </a:xfrm>
          <a:prstGeom prst="rect">
            <a:avLst/>
          </a:prstGeom>
        </p:spPr>
      </p:pic>
    </p:spTree>
    <p:extLst>
      <p:ext uri="{BB962C8B-B14F-4D97-AF65-F5344CB8AC3E}">
        <p14:creationId xmlns:p14="http://schemas.microsoft.com/office/powerpoint/2010/main" val="354690266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1169</Words>
  <Application>Microsoft Office PowerPoint</Application>
  <PresentationFormat>Экран (4:3)</PresentationFormat>
  <Paragraphs>19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Writers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Writers</dc:title>
  <dc:creator>123</dc:creator>
  <cp:lastModifiedBy>123</cp:lastModifiedBy>
  <cp:revision>19</cp:revision>
  <dcterms:created xsi:type="dcterms:W3CDTF">2013-02-02T12:42:50Z</dcterms:created>
  <dcterms:modified xsi:type="dcterms:W3CDTF">2013-02-04T16:27:40Z</dcterms:modified>
</cp:coreProperties>
</file>