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3"/>
  </p:notesMasterIdLst>
  <p:sldIdLst>
    <p:sldId id="256" r:id="rId2"/>
    <p:sldId id="265" r:id="rId3"/>
    <p:sldId id="267" r:id="rId4"/>
    <p:sldId id="268" r:id="rId5"/>
    <p:sldId id="269" r:id="rId6"/>
    <p:sldId id="270" r:id="rId7"/>
    <p:sldId id="271" r:id="rId8"/>
    <p:sldId id="273" r:id="rId9"/>
    <p:sldId id="274" r:id="rId10"/>
    <p:sldId id="283" r:id="rId11"/>
    <p:sldId id="28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31A7FA-9BD8-4AE7-B63C-765BC24F0E08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9B00D-90D8-47CC-874B-D69B4FACEF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12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076732" cy="2132808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FFFF00"/>
                </a:solidFill>
              </a:rPr>
              <a:t>Родительское собрание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1 класс</a:t>
            </a:r>
            <a:endParaRPr lang="ru-RU" sz="40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Учебник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" name="Содержимое 4" descr="Изображение 18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1500" y="1600200"/>
            <a:ext cx="3492475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ru-RU" dirty="0" err="1" smtClean="0"/>
              <a:t>И.Л.Бим</a:t>
            </a:r>
            <a:r>
              <a:rPr lang="ru-RU" dirty="0" smtClean="0"/>
              <a:t>, Л.И.Рыжова</a:t>
            </a:r>
          </a:p>
          <a:p>
            <a:pPr algn="just">
              <a:buNone/>
            </a:pPr>
            <a:r>
              <a:rPr lang="ru-RU" dirty="0" smtClean="0"/>
              <a:t>«Первые шаги», учебник для 2 класса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2 части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Рабочая тетрадь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" name="Содержимое 4" descr="Изображение 18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22497"/>
            <a:ext cx="3521075" cy="448136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/>
              <a:t>И.Л.Бим</a:t>
            </a:r>
            <a:r>
              <a:rPr lang="ru-RU" dirty="0" smtClean="0"/>
              <a:t>, Л.И.Рыжова</a:t>
            </a:r>
          </a:p>
          <a:p>
            <a:pPr>
              <a:buNone/>
            </a:pPr>
            <a:r>
              <a:rPr lang="ru-RU" dirty="0" smtClean="0"/>
              <a:t>Рабочая тетрадь в 2-х частях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927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Почему стоит изучать немецкий язык?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Что бы Вы ни планировали на будущее, со знаниями немецкого языка возможности могут расширяться до бесконечности.</a:t>
            </a:r>
          </a:p>
          <a:p>
            <a:pPr>
              <a:buNone/>
            </a:pPr>
            <a:endParaRPr lang="ru-RU" sz="2800" b="1" dirty="0" smtClean="0"/>
          </a:p>
          <a:p>
            <a:r>
              <a:rPr lang="ru-RU" sz="2800" b="1" dirty="0" smtClean="0"/>
              <a:t>Изучать немецкий язык означает овладевать способностями, которые смогут улучшить профессиональный и личный уровень жизни</a:t>
            </a:r>
            <a:endParaRPr lang="ru-RU" sz="28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390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Где необходим немецкий язык?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Бизнес, карьера (деловая жизнь)</a:t>
            </a:r>
          </a:p>
          <a:p>
            <a:r>
              <a:rPr lang="ru-RU" sz="3200" b="1" dirty="0" smtClean="0"/>
              <a:t>Туризм и гостиничный бизнес</a:t>
            </a:r>
          </a:p>
          <a:p>
            <a:r>
              <a:rPr lang="ru-RU" sz="3200" b="1" dirty="0" smtClean="0"/>
              <a:t>Наука и научные исследования</a:t>
            </a:r>
          </a:p>
          <a:p>
            <a:r>
              <a:rPr lang="ru-RU" sz="3200" b="1" dirty="0" smtClean="0"/>
              <a:t>Коммуникация</a:t>
            </a:r>
          </a:p>
          <a:p>
            <a:r>
              <a:rPr lang="ru-RU" sz="3200" b="1" dirty="0" smtClean="0"/>
              <a:t>Культурное взаимопонимание</a:t>
            </a:r>
          </a:p>
          <a:p>
            <a:r>
              <a:rPr lang="ru-RU" sz="3200" b="1" dirty="0" smtClean="0"/>
              <a:t>Путешествия</a:t>
            </a:r>
          </a:p>
          <a:p>
            <a:r>
              <a:rPr lang="ru-RU" sz="3200" b="1" dirty="0" smtClean="0"/>
              <a:t>Обучение и работа в Германии</a:t>
            </a:r>
          </a:p>
          <a:p>
            <a:r>
              <a:rPr lang="ru-RU" sz="3200" b="1" dirty="0" smtClean="0"/>
              <a:t>Литература, музыка, искусство</a:t>
            </a:r>
            <a:endParaRPr lang="ru-RU" sz="32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Коммуникация</a:t>
            </a:r>
            <a:endParaRPr lang="ru-RU" dirty="0">
              <a:solidFill>
                <a:schemeClr val="tx2"/>
              </a:solidFill>
            </a:endParaRPr>
          </a:p>
        </p:txBody>
      </p:sp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Развитие на сегодняшний день </a:t>
            </a:r>
            <a:r>
              <a:rPr lang="ru-RU" b="1" dirty="0" err="1" smtClean="0"/>
              <a:t>медийных</a:t>
            </a:r>
            <a:r>
              <a:rPr lang="ru-RU" b="1" dirty="0" smtClean="0"/>
              <a:t>, информационных и коммуникационных технологий делают </a:t>
            </a:r>
            <a:r>
              <a:rPr lang="ru-RU" b="1" dirty="0" err="1" smtClean="0"/>
              <a:t>мультилингвальную</a:t>
            </a:r>
            <a:r>
              <a:rPr lang="ru-RU" b="1" dirty="0" smtClean="0"/>
              <a:t> коммуникацию востребованной.</a:t>
            </a:r>
          </a:p>
          <a:p>
            <a:r>
              <a:rPr lang="ru-RU" b="1" dirty="0" smtClean="0"/>
              <a:t> Целый ряд важнейших web-сайтов предоставляет информацию на немецком языке. (</a:t>
            </a:r>
            <a:r>
              <a:rPr lang="ru-RU" i="1" dirty="0" smtClean="0">
                <a:solidFill>
                  <a:srgbClr val="FF0000"/>
                </a:solidFill>
              </a:rPr>
              <a:t>Сегодня немецкий язык занимает 2-е место в Интернете</a:t>
            </a:r>
            <a:r>
              <a:rPr lang="ru-RU" dirty="0" smtClean="0"/>
              <a:t>)</a:t>
            </a:r>
            <a:endParaRPr lang="ru-RU" b="1" dirty="0" smtClean="0"/>
          </a:p>
          <a:p>
            <a:r>
              <a:rPr lang="ru-RU" b="1" dirty="0" smtClean="0"/>
              <a:t>Каждая десятая книга издается на немецком. Знания немецкого языка открывают широкий доступ к различной информации</a:t>
            </a:r>
            <a:endParaRPr lang="ru-RU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487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Путешествия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Знания немецкого позволяют расширить список стран, которые можно посетить и тем самым обогатить свои путевые заметки не только о </a:t>
            </a:r>
            <a:r>
              <a:rPr lang="ru-RU" b="1" dirty="0" err="1" smtClean="0"/>
              <a:t>немецкоговорящих</a:t>
            </a:r>
            <a:r>
              <a:rPr lang="ru-RU" b="1" dirty="0" smtClean="0"/>
              <a:t> странах, но и других странах Европы.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Обучение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/>
          </a:bodyPr>
          <a:lstStyle/>
          <a:p>
            <a:r>
              <a:rPr lang="ru-RU" b="1" dirty="0" smtClean="0"/>
              <a:t>Германия предлагает большое количество стипендий для обучения в различных вузах страны.</a:t>
            </a:r>
          </a:p>
          <a:p>
            <a:r>
              <a:rPr lang="ru-RU" b="1" dirty="0" smtClean="0"/>
              <a:t> Для молодых людей из-за рубежа предусмотрены специальные туристические визы с разрешением на работу</a:t>
            </a:r>
          </a:p>
          <a:p>
            <a:r>
              <a:rPr lang="ru-RU" b="1" dirty="0" smtClean="0"/>
              <a:t>Программы обмена: между Германией и многими странами мира, в том числе и с Российской Федерацией, заключены соглашения по школьным и студенческим обменам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Немецкий язык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 fontScale="47500" lnSpcReduction="20000"/>
          </a:bodyPr>
          <a:lstStyle/>
          <a:p>
            <a:r>
              <a:rPr lang="ru-RU" sz="4000" b="1" dirty="0" smtClean="0"/>
              <a:t>Один из основных языков мира и самый распространенный язык в Европейском Союзе</a:t>
            </a:r>
          </a:p>
          <a:p>
            <a:r>
              <a:rPr lang="ru-RU" sz="4000" b="1" dirty="0" smtClean="0"/>
              <a:t>Является официальным языком Германии, Австрии, Бельгии, Швейцарии и Люксембурга, на нем говорят в Канаде, США, Российской Федерации и некоторых странах Южной Америки.</a:t>
            </a:r>
          </a:p>
          <a:p>
            <a:r>
              <a:rPr lang="ru-RU" sz="4000" b="1" dirty="0" smtClean="0"/>
              <a:t>20 миллионов человек изучают немецкий язык как иностранный</a:t>
            </a:r>
          </a:p>
          <a:p>
            <a:r>
              <a:rPr lang="ru-RU" sz="4000" b="1" dirty="0" smtClean="0"/>
              <a:t>Общее число говорящих на немецком языке во всем мире около 100 миллионов человек</a:t>
            </a:r>
          </a:p>
          <a:p>
            <a:r>
              <a:rPr lang="ru-RU" sz="4000" b="1" dirty="0" smtClean="0"/>
              <a:t> Самый большой процент людей, изучающих немецкий, приходится на Россию (примерно 4,7 миллиона человек – возможно, это связано и с тем, что на территории РФ проживет около 600 тыс. российских немцев, для которых немецкий язык является вторым, а для некоторых первым родным языком).</a:t>
            </a:r>
          </a:p>
          <a:p>
            <a:pPr>
              <a:buNone/>
            </a:pPr>
            <a:r>
              <a:rPr lang="ru-RU" sz="40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1507" name="Содержимое 3" descr="PICT00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60350"/>
            <a:ext cx="7974013" cy="6337300"/>
          </a:xfrm>
        </p:spPr>
      </p:pic>
      <p:sp>
        <p:nvSpPr>
          <p:cNvPr id="4" name="Прямоугольная выноска 3"/>
          <p:cNvSpPr/>
          <p:nvPr/>
        </p:nvSpPr>
        <p:spPr>
          <a:xfrm>
            <a:off x="4140200" y="404813"/>
            <a:ext cx="3671888" cy="1116012"/>
          </a:xfrm>
          <a:prstGeom prst="wedge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Deutsch? </a:t>
            </a:r>
            <a:r>
              <a:rPr lang="en-US" dirty="0" err="1">
                <a:solidFill>
                  <a:srgbClr val="FF0000"/>
                </a:solidFill>
              </a:rPr>
              <a:t>Warum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nicht</a:t>
            </a:r>
            <a:r>
              <a:rPr lang="en-US" dirty="0">
                <a:solidFill>
                  <a:srgbClr val="FF0000"/>
                </a:solidFill>
              </a:rPr>
              <a:t>? Das </a:t>
            </a:r>
            <a:r>
              <a:rPr lang="en-US" dirty="0" err="1">
                <a:solidFill>
                  <a:srgbClr val="FF0000"/>
                </a:solidFill>
              </a:rPr>
              <a:t>ist</a:t>
            </a:r>
            <a:r>
              <a:rPr lang="en-US" dirty="0">
                <a:solidFill>
                  <a:srgbClr val="FF0000"/>
                </a:solidFill>
              </a:rPr>
              <a:t> toll! </a:t>
            </a:r>
            <a:r>
              <a:rPr lang="en-US" dirty="0" err="1">
                <a:solidFill>
                  <a:srgbClr val="FF0000"/>
                </a:solidFill>
              </a:rPr>
              <a:t>Klasse</a:t>
            </a:r>
            <a:r>
              <a:rPr lang="en-US" dirty="0">
                <a:solidFill>
                  <a:srgbClr val="FF0000"/>
                </a:solidFill>
              </a:rPr>
              <a:t>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ICT00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7920880" cy="5940660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221</TotalTime>
  <Words>364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Родительское собрание</vt:lpstr>
      <vt:lpstr>Почему стоит изучать немецкий язык?</vt:lpstr>
      <vt:lpstr>Где необходим немецкий язык?</vt:lpstr>
      <vt:lpstr>Коммуникация</vt:lpstr>
      <vt:lpstr>Путешествия</vt:lpstr>
      <vt:lpstr>Обучение</vt:lpstr>
      <vt:lpstr>Немецкий язык</vt:lpstr>
      <vt:lpstr>Презентация PowerPoint</vt:lpstr>
      <vt:lpstr>Презентация PowerPoint</vt:lpstr>
      <vt:lpstr>Учебник</vt:lpstr>
      <vt:lpstr>Рабочая тетрадь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cp:lastModifiedBy>Белоусова</cp:lastModifiedBy>
  <cp:revision>24</cp:revision>
  <dcterms:modified xsi:type="dcterms:W3CDTF">2013-02-06T10:53:27Z</dcterms:modified>
</cp:coreProperties>
</file>