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  <p:sldId id="269" r:id="rId6"/>
    <p:sldId id="264" r:id="rId7"/>
    <p:sldId id="265" r:id="rId8"/>
    <p:sldId id="267" r:id="rId9"/>
    <p:sldId id="268" r:id="rId10"/>
    <p:sldId id="270" r:id="rId11"/>
    <p:sldId id="257" r:id="rId12"/>
    <p:sldId id="258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98F1D58-15F1-48DA-A319-3F78EDD1D74B}" type="datetimeFigureOut">
              <a:rPr lang="ru-RU" smtClean="0"/>
              <a:pPr/>
              <a:t>05.02.2013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AAF93E3-6A29-4D30-A5B6-6B5D01BAA1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12576" y="188640"/>
            <a:ext cx="9756576" cy="2924944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Comparative   degrees   of   adjectives</a:t>
            </a:r>
            <a:br>
              <a:rPr lang="en-US" sz="5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sz="5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(</a:t>
            </a:r>
            <a:r>
              <a:rPr lang="ru-RU" sz="5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степени сравнения прилагательных</a:t>
            </a:r>
            <a:r>
              <a:rPr lang="en-US" sz="5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)</a:t>
            </a:r>
            <a:endParaRPr lang="ru-RU" sz="5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4941168"/>
            <a:ext cx="3491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Kazantseva Alyona</a:t>
            </a:r>
          </a:p>
          <a:p>
            <a:r>
              <a:rPr lang="en-US" dirty="0" smtClean="0"/>
              <a:t>Form 9.1</a:t>
            </a:r>
          </a:p>
          <a:p>
            <a:r>
              <a:rPr lang="en-US" dirty="0" smtClean="0"/>
              <a:t>School </a:t>
            </a:r>
            <a:r>
              <a:rPr lang="ru-RU" dirty="0" smtClean="0"/>
              <a:t>№ 36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3) Конечная гласная</a:t>
            </a:r>
            <a:r>
              <a:rPr lang="en-US" sz="3200" dirty="0" smtClean="0"/>
              <a:t> </a:t>
            </a:r>
            <a:r>
              <a:rPr lang="en-US" sz="3200" i="1" u="sng" dirty="0" smtClean="0"/>
              <a:t>e</a:t>
            </a:r>
            <a:r>
              <a:rPr lang="en-US" sz="3200" dirty="0" smtClean="0"/>
              <a:t> </a:t>
            </a:r>
            <a:r>
              <a:rPr lang="ru-RU" sz="3200" dirty="0" smtClean="0"/>
              <a:t>опускается перед суффиксами –</a:t>
            </a:r>
            <a:r>
              <a:rPr lang="en-US" sz="3200" dirty="0" err="1" smtClean="0"/>
              <a:t>er</a:t>
            </a:r>
            <a:r>
              <a:rPr lang="en-US" sz="3200" dirty="0" smtClean="0"/>
              <a:t> </a:t>
            </a:r>
            <a:r>
              <a:rPr lang="ru-RU" sz="3200" dirty="0" smtClean="0"/>
              <a:t>и</a:t>
            </a:r>
            <a:r>
              <a:rPr lang="en-US" sz="3200" dirty="0" smtClean="0"/>
              <a:t> –</a:t>
            </a:r>
            <a:r>
              <a:rPr lang="en-US" sz="3200" dirty="0" err="1" smtClean="0"/>
              <a:t>est</a:t>
            </a:r>
            <a:r>
              <a:rPr lang="ru-RU" sz="3200" dirty="0" smtClean="0"/>
              <a:t>:</a:t>
            </a:r>
            <a:r>
              <a:rPr lang="en-US" sz="3200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420888"/>
          <a:ext cx="9144000" cy="1365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651128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large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larger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the largest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14707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white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whiter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the whitest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2. Второй способ образования степеней сравнения заключается в прибавлении специальных слов. В сравнительной степени прибавляется слово </a:t>
            </a:r>
            <a:r>
              <a:rPr lang="en-US" sz="3200" b="1" i="1" u="sng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more</a:t>
            </a:r>
            <a:r>
              <a:rPr lang="en-U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, </a:t>
            </a:r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в превосходной слово </a:t>
            </a:r>
            <a:r>
              <a:rPr lang="en-US" sz="3200" b="1" i="1" u="sng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most</a:t>
            </a:r>
            <a:r>
              <a:rPr lang="en-U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.</a:t>
            </a:r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Так образуются степени сравнения большинства двусложных и всех многосложных прилагательных.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4509120"/>
          <a:ext cx="9144000" cy="234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8296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useful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more useful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most useful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8296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difficult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more difficult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most difficult</a:t>
                      </a:r>
                      <a:r>
                        <a:rPr lang="en-US" sz="2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8296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numerous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more numerous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most numerous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Для выражения степеней сравнения, указывающих уменьшение качества или свойства предмета, употребляются слова </a:t>
            </a:r>
            <a:r>
              <a:rPr lang="en-US" sz="3200" b="1" i="1" u="sng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less</a:t>
            </a:r>
            <a:r>
              <a:rPr lang="en-U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в сравнительной и </a:t>
            </a:r>
            <a:r>
              <a:rPr lang="en-US" sz="3200" b="1" i="1" u="sng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least</a:t>
            </a:r>
            <a:r>
              <a:rPr lang="en-U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в превосходной.</a:t>
            </a:r>
            <a:endParaRPr lang="ru-RU" sz="32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4005064"/>
          <a:ext cx="9144000" cy="1749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874896">
                <a:tc>
                  <a:txBody>
                    <a:bodyPr/>
                    <a:lstStyle/>
                    <a:p>
                      <a:r>
                        <a:rPr lang="en-US" sz="2500" b="1" dirty="0" smtClean="0">
                          <a:solidFill>
                            <a:schemeClr val="bg1"/>
                          </a:solidFill>
                        </a:rPr>
                        <a:t>difficult</a:t>
                      </a:r>
                      <a:endParaRPr lang="ru-RU" sz="25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b="1" dirty="0" smtClean="0">
                          <a:solidFill>
                            <a:schemeClr val="bg1"/>
                          </a:solidFill>
                        </a:rPr>
                        <a:t>less difficult</a:t>
                      </a:r>
                      <a:endParaRPr lang="ru-RU" sz="25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b="1" dirty="0" smtClean="0">
                          <a:solidFill>
                            <a:schemeClr val="bg1"/>
                          </a:solidFill>
                        </a:rPr>
                        <a:t>least difficult</a:t>
                      </a:r>
                      <a:endParaRPr lang="ru-RU" sz="25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874896">
                <a:tc>
                  <a:txBody>
                    <a:bodyPr/>
                    <a:lstStyle/>
                    <a:p>
                      <a:r>
                        <a:rPr lang="en-US" sz="2500" b="1" dirty="0" smtClean="0">
                          <a:solidFill>
                            <a:schemeClr val="bg1"/>
                          </a:solidFill>
                        </a:rPr>
                        <a:t>considerable</a:t>
                      </a:r>
                      <a:endParaRPr lang="ru-RU" sz="25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b="1" dirty="0" smtClean="0">
                          <a:solidFill>
                            <a:schemeClr val="bg1"/>
                          </a:solidFill>
                        </a:rPr>
                        <a:t>less considerable</a:t>
                      </a:r>
                      <a:endParaRPr lang="ru-RU" sz="25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b="1" dirty="0" smtClean="0">
                          <a:solidFill>
                            <a:schemeClr val="bg1"/>
                          </a:solidFill>
                        </a:rPr>
                        <a:t>least considerable</a:t>
                      </a:r>
                      <a:endParaRPr lang="ru-RU" sz="25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12776"/>
          <a:ext cx="9144000" cy="2498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509776">
                <a:tc>
                  <a:txBody>
                    <a:bodyPr/>
                    <a:lstStyle/>
                    <a:p>
                      <a:r>
                        <a:rPr lang="en-US" dirty="0" smtClean="0"/>
                        <a:t>good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best</a:t>
                      </a:r>
                      <a:endParaRPr lang="ru-RU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bad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worst</a:t>
                      </a:r>
                      <a:endParaRPr lang="ru-RU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little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least</a:t>
                      </a:r>
                      <a:endParaRPr lang="ru-RU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many,</a:t>
                      </a:r>
                      <a:r>
                        <a:rPr lang="en-US" baseline="0" dirty="0" smtClean="0"/>
                        <a:t> much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most</a:t>
                      </a:r>
                      <a:endParaRPr lang="ru-RU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far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farther, further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farthest, furthest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ИСКЛЮЧЕНИЯ!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3965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Имена прилагательные в английском языке имеют три степени сравнения:</a:t>
            </a:r>
            <a:endParaRPr lang="en-US" sz="3200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endParaRPr lang="ru-RU" sz="3200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положительную (</a:t>
            </a:r>
            <a:r>
              <a:rPr lang="en-US" sz="3200" dirty="0" smtClean="0"/>
              <a:t>the positive degree</a:t>
            </a:r>
            <a:r>
              <a:rPr lang="ru-RU" sz="3200" dirty="0" smtClean="0"/>
              <a:t>)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endParaRPr lang="ru-RU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сравнительную (</a:t>
            </a:r>
            <a:r>
              <a:rPr lang="en-US" sz="3200" dirty="0" smtClean="0"/>
              <a:t>the comparative degree</a:t>
            </a:r>
            <a:r>
              <a:rPr lang="ru-RU" sz="3200" dirty="0" smtClean="0"/>
              <a:t>)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endParaRPr lang="ru-RU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превосходную (</a:t>
            </a:r>
            <a:r>
              <a:rPr lang="en-US" sz="3200" dirty="0" smtClean="0"/>
              <a:t>the superlative degree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Сравнительная и превосходная степени в английском языке образуются двумя способами:</a:t>
            </a:r>
          </a:p>
          <a:p>
            <a:pPr algn="just"/>
            <a:endParaRPr lang="ru-RU" sz="3200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marL="514350" indent="-514350" algn="just">
              <a:buFont typeface="+mj-lt"/>
              <a:buAutoNum type="alphaLcPeriod"/>
            </a:pPr>
            <a:r>
              <a:rPr lang="ru-RU" sz="3200" dirty="0" smtClean="0"/>
              <a:t>посредством прибавления суффиксов</a:t>
            </a:r>
          </a:p>
          <a:p>
            <a:pPr marL="514350" indent="-514350" algn="just">
              <a:buFont typeface="+mj-lt"/>
              <a:buAutoNum type="alphaLcPeriod"/>
            </a:pPr>
            <a:endParaRPr lang="ru-RU" sz="3200" dirty="0" smtClean="0"/>
          </a:p>
          <a:p>
            <a:pPr marL="514350" indent="-514350" algn="just">
              <a:buFont typeface="+mj-lt"/>
              <a:buAutoNum type="alphaLcPeriod"/>
            </a:pPr>
            <a:r>
              <a:rPr lang="ru-RU" sz="3200" dirty="0" smtClean="0"/>
              <a:t>с помощью специальных слов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Степени сравнения односложных прилагательных образуются путём прибавления суффиксов к прилагательным:</a:t>
            </a:r>
          </a:p>
          <a:p>
            <a:pPr marL="342900" indent="-342900" algn="just">
              <a:buAutoNum type="arabicPeriod"/>
            </a:pPr>
            <a:endParaRPr lang="ru-RU" sz="32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3200" dirty="0" smtClean="0"/>
              <a:t>в сравнительной степени прибавляется суффикс –</a:t>
            </a:r>
            <a:r>
              <a:rPr lang="en-US" sz="3200" dirty="0" err="1" smtClean="0"/>
              <a:t>er</a:t>
            </a:r>
            <a:endParaRPr lang="ru-RU" sz="3200" dirty="0" smtClean="0"/>
          </a:p>
          <a:p>
            <a:pPr marL="342900" indent="-342900" algn="just">
              <a:buFont typeface="Arial" pitchFamily="34" charset="0"/>
              <a:buChar char="•"/>
            </a:pPr>
            <a:endParaRPr lang="ru-RU" sz="32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3200" dirty="0" smtClean="0"/>
              <a:t>в превосходной степени прибавляется суффикс –</a:t>
            </a:r>
            <a:r>
              <a:rPr lang="en-US" sz="3200" dirty="0" err="1" smtClean="0"/>
              <a:t>est</a:t>
            </a:r>
            <a:endParaRPr lang="ru-RU" sz="32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484784"/>
          <a:ext cx="9144000" cy="2880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92089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low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lower</a:t>
                      </a:r>
                    </a:p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the lowest</a:t>
                      </a:r>
                    </a:p>
                  </a:txBody>
                  <a:tcPr/>
                </a:tc>
              </a:tr>
              <a:tr h="877417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nice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nicer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the nicest</a:t>
                      </a:r>
                      <a:endParaRPr lang="ru-RU" sz="3200" b="1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hot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hotter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the hottest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Примеры односложных прилагательных:</a:t>
            </a:r>
            <a:endParaRPr lang="ru-RU" sz="32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Так же образуются степени сравнения двусложных прилагательных, оканчивающихся: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/>
              <a:t> на </a:t>
            </a:r>
            <a:r>
              <a:rPr lang="en-US" sz="3200" dirty="0" smtClean="0"/>
              <a:t>–le</a:t>
            </a:r>
            <a:endParaRPr lang="ru-RU" sz="3200" dirty="0" smtClean="0"/>
          </a:p>
          <a:p>
            <a:pPr algn="just"/>
            <a:r>
              <a:rPr lang="en-US" sz="3200" dirty="0" smtClean="0"/>
              <a:t>simple-</a:t>
            </a:r>
            <a:r>
              <a:rPr lang="ru-RU" sz="3200" dirty="0" smtClean="0"/>
              <a:t>простой, </a:t>
            </a:r>
            <a:r>
              <a:rPr lang="en-US" sz="3200" dirty="0" smtClean="0"/>
              <a:t>humble-</a:t>
            </a:r>
            <a:r>
              <a:rPr lang="ru-RU" sz="3200" dirty="0" smtClean="0"/>
              <a:t>скромный</a:t>
            </a:r>
          </a:p>
          <a:p>
            <a:pPr algn="just"/>
            <a:endParaRPr lang="ru-RU" sz="32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3200" b="1" dirty="0" smtClean="0"/>
              <a:t> </a:t>
            </a:r>
            <a:r>
              <a:rPr lang="ru-RU" sz="3200" dirty="0" smtClean="0"/>
              <a:t>на –</a:t>
            </a:r>
            <a:r>
              <a:rPr lang="en-US" sz="3200" dirty="0" smtClean="0"/>
              <a:t>y</a:t>
            </a:r>
          </a:p>
          <a:p>
            <a:pPr algn="just"/>
            <a:r>
              <a:rPr lang="en-US" sz="3200" dirty="0" smtClean="0"/>
              <a:t>happy-</a:t>
            </a:r>
            <a:r>
              <a:rPr lang="ru-RU" sz="3200" dirty="0" smtClean="0"/>
              <a:t>счастливый</a:t>
            </a:r>
            <a:r>
              <a:rPr lang="en-US" sz="3200" dirty="0" smtClean="0"/>
              <a:t>, heavy-</a:t>
            </a:r>
            <a:r>
              <a:rPr lang="ru-RU" sz="3200" dirty="0" smtClean="0"/>
              <a:t>тяжёлый</a:t>
            </a:r>
          </a:p>
          <a:p>
            <a:pPr algn="just"/>
            <a:endParaRPr lang="en-US" sz="32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/>
              <a:t> на</a:t>
            </a:r>
            <a:r>
              <a:rPr lang="en-US" sz="3200" dirty="0" smtClean="0"/>
              <a:t> -</a:t>
            </a:r>
            <a:r>
              <a:rPr lang="en-US" sz="3200" dirty="0" err="1" smtClean="0"/>
              <a:t>er</a:t>
            </a:r>
            <a:endParaRPr lang="en-US" sz="3200" dirty="0" smtClean="0"/>
          </a:p>
          <a:p>
            <a:pPr algn="just"/>
            <a:r>
              <a:rPr lang="en-US" sz="3200" dirty="0" smtClean="0"/>
              <a:t>clever-</a:t>
            </a:r>
            <a:r>
              <a:rPr lang="ru-RU" sz="3200" dirty="0" smtClean="0"/>
              <a:t>умный</a:t>
            </a:r>
            <a:r>
              <a:rPr lang="en-US" sz="3200" dirty="0" smtClean="0"/>
              <a:t>, bitter-</a:t>
            </a:r>
            <a:r>
              <a:rPr lang="ru-RU" sz="3200" dirty="0" smtClean="0"/>
              <a:t>горький</a:t>
            </a:r>
          </a:p>
          <a:p>
            <a:pPr algn="just"/>
            <a:endParaRPr lang="en-US" sz="32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/>
              <a:t> на</a:t>
            </a:r>
            <a:r>
              <a:rPr lang="en-US" sz="3200" dirty="0" smtClean="0"/>
              <a:t> -</a:t>
            </a:r>
            <a:r>
              <a:rPr lang="en-US" sz="3200" dirty="0" err="1" smtClean="0"/>
              <a:t>ow</a:t>
            </a:r>
            <a:endParaRPr lang="en-US" sz="3200" dirty="0" smtClean="0"/>
          </a:p>
          <a:p>
            <a:pPr algn="just"/>
            <a:r>
              <a:rPr lang="en-US" sz="3200" dirty="0" smtClean="0"/>
              <a:t>narrow-</a:t>
            </a:r>
            <a:r>
              <a:rPr lang="ru-RU" sz="3200" dirty="0" smtClean="0"/>
              <a:t>узкий</a:t>
            </a:r>
            <a:r>
              <a:rPr lang="en-US" sz="3200" dirty="0" smtClean="0"/>
              <a:t>, shallow-</a:t>
            </a:r>
            <a:r>
              <a:rPr lang="ru-RU" sz="3200" dirty="0" smtClean="0"/>
              <a:t>мелкий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988840"/>
          <a:ext cx="9144000" cy="486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608645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simple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simpler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the simplest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086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humble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humbler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 humblest</a:t>
                      </a:r>
                      <a:endParaRPr lang="ru-RU" b="1" dirty="0"/>
                    </a:p>
                  </a:txBody>
                  <a:tcPr/>
                </a:tc>
              </a:tr>
              <a:tr h="6086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happy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happier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 happiest</a:t>
                      </a:r>
                      <a:endParaRPr lang="ru-RU" b="1" dirty="0"/>
                    </a:p>
                  </a:txBody>
                  <a:tcPr/>
                </a:tc>
              </a:tr>
              <a:tr h="6086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heavy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heavier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 heaviest</a:t>
                      </a:r>
                      <a:endParaRPr lang="ru-RU" b="1" dirty="0"/>
                    </a:p>
                  </a:txBody>
                  <a:tcPr/>
                </a:tc>
              </a:tr>
              <a:tr h="6086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clever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cleverer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</a:t>
                      </a:r>
                      <a:r>
                        <a:rPr lang="en-US" b="1" baseline="0" dirty="0" smtClean="0"/>
                        <a:t> c</a:t>
                      </a:r>
                      <a:r>
                        <a:rPr lang="en-US" b="1" dirty="0" smtClean="0"/>
                        <a:t>leverest </a:t>
                      </a:r>
                      <a:endParaRPr lang="ru-RU" b="1" dirty="0"/>
                    </a:p>
                  </a:txBody>
                  <a:tcPr/>
                </a:tc>
              </a:tr>
              <a:tr h="6086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bitter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bitterer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 bitterest </a:t>
                      </a:r>
                      <a:endParaRPr lang="ru-RU" b="1" dirty="0"/>
                    </a:p>
                  </a:txBody>
                  <a:tcPr/>
                </a:tc>
              </a:tr>
              <a:tr h="6086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narrow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narrower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 narrowest </a:t>
                      </a:r>
                      <a:endParaRPr lang="ru-RU" b="1" dirty="0"/>
                    </a:p>
                  </a:txBody>
                  <a:tcPr/>
                </a:tc>
              </a:tr>
              <a:tr h="6086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shallow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shallower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 shallowest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Примеры двусложных прилагательных:</a:t>
            </a:r>
            <a:endParaRPr lang="ru-RU" sz="32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При прибавлении степеней сравнения  прилагательных путём прибавления суффиксов –</a:t>
            </a:r>
            <a:r>
              <a:rPr lang="en-US" sz="32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er</a:t>
            </a:r>
            <a:r>
              <a:rPr lang="en-U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и </a:t>
            </a:r>
            <a:r>
              <a:rPr lang="en-U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–</a:t>
            </a:r>
            <a:r>
              <a:rPr lang="en-US" sz="32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est</a:t>
            </a:r>
            <a:r>
              <a:rPr lang="ru-RU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происходят следующие орфографические изменения:</a:t>
            </a:r>
            <a:endParaRPr lang="ru-RU" sz="3200" dirty="0" smtClean="0"/>
          </a:p>
          <a:p>
            <a:pPr marL="342900" indent="-342900" algn="just">
              <a:buFont typeface="+mj-lt"/>
              <a:buAutoNum type="arabicParenR"/>
            </a:pPr>
            <a:r>
              <a:rPr lang="ru-RU" sz="3200" dirty="0" smtClean="0"/>
              <a:t>Конечная согласная буква удваивается, если односложное прилагательное оканчивается на одну согласную с предшествующим кратким гласным звуком: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4941168"/>
          <a:ext cx="9144000" cy="1916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638944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hot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hotter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the</a:t>
                      </a:r>
                      <a:r>
                        <a:rPr lang="en-US" sz="3200" b="1" baseline="0" dirty="0" smtClean="0">
                          <a:solidFill>
                            <a:schemeClr val="bg1"/>
                          </a:solidFill>
                        </a:rPr>
                        <a:t> h</a:t>
                      </a:r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ottest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38944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big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bigger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the biggest</a:t>
                      </a:r>
                      <a:endParaRPr lang="ru-RU" sz="3200" b="1" dirty="0"/>
                    </a:p>
                  </a:txBody>
                  <a:tcPr/>
                </a:tc>
              </a:tr>
              <a:tr h="638944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flat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flatter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the flattest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en-US" sz="3200" dirty="0" smtClean="0"/>
              <a:t>2)</a:t>
            </a:r>
            <a:r>
              <a:rPr lang="ru-RU" sz="3200" dirty="0" smtClean="0"/>
              <a:t>Конечная гласная </a:t>
            </a:r>
            <a:r>
              <a:rPr lang="en-US" sz="3200" i="1" u="sng" dirty="0" smtClean="0"/>
              <a:t>y</a:t>
            </a:r>
            <a:r>
              <a:rPr lang="ru-RU" sz="3200" dirty="0" smtClean="0"/>
              <a:t> меняется на </a:t>
            </a:r>
            <a:r>
              <a:rPr lang="en-US" sz="3200" i="1" u="sng" dirty="0" err="1" smtClean="0"/>
              <a:t>i</a:t>
            </a:r>
            <a:r>
              <a:rPr lang="ru-RU" sz="3200" dirty="0" smtClean="0"/>
              <a:t> перед суффиксами </a:t>
            </a:r>
            <a:r>
              <a:rPr lang="en-US" sz="3200" dirty="0" smtClean="0"/>
              <a:t>–</a:t>
            </a:r>
            <a:r>
              <a:rPr lang="en-US" sz="3200" dirty="0" err="1" smtClean="0"/>
              <a:t>er</a:t>
            </a:r>
            <a:r>
              <a:rPr lang="en-US" sz="3200" dirty="0" smtClean="0"/>
              <a:t> </a:t>
            </a:r>
            <a:r>
              <a:rPr lang="ru-RU" sz="3200" dirty="0" smtClean="0"/>
              <a:t>и</a:t>
            </a:r>
            <a:r>
              <a:rPr lang="en-US" sz="3200" dirty="0" smtClean="0"/>
              <a:t> –</a:t>
            </a:r>
            <a:r>
              <a:rPr lang="en-US" sz="3200" dirty="0" err="1" smtClean="0"/>
              <a:t>est</a:t>
            </a:r>
            <a:r>
              <a:rPr lang="ru-RU" sz="3200" dirty="0" smtClean="0"/>
              <a:t>, если гласной </a:t>
            </a:r>
            <a:r>
              <a:rPr lang="en-US" sz="3200" i="1" u="sng" dirty="0" smtClean="0"/>
              <a:t>y</a:t>
            </a:r>
            <a:r>
              <a:rPr lang="ru-RU" sz="3200" dirty="0" smtClean="0"/>
              <a:t> предшествует согласная буква: </a:t>
            </a:r>
            <a:endParaRPr lang="en-US" sz="3200" dirty="0" smtClean="0"/>
          </a:p>
          <a:p>
            <a:pPr marL="342900" indent="-342900"/>
            <a:endParaRPr lang="en-US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204864"/>
          <a:ext cx="9144000" cy="2426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674932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happy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happier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the happiest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84306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dry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drier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the driest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84306">
                <a:tc>
                  <a:txBody>
                    <a:bodyPr/>
                    <a:lstStyle/>
                    <a:p>
                      <a:r>
                        <a:rPr lang="ru-RU" sz="3200" b="1" i="1" u="sng" dirty="0" smtClean="0">
                          <a:solidFill>
                            <a:schemeClr val="bg1"/>
                          </a:solidFill>
                        </a:rPr>
                        <a:t>НО:</a:t>
                      </a:r>
                      <a:endParaRPr lang="en-US" sz="3200" b="1" i="1" u="sng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grey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greyer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the greyest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401</TotalTime>
  <Words>399</Words>
  <Application>Microsoft Office PowerPoint</Application>
  <PresentationFormat>Экран (4:3)</PresentationFormat>
  <Paragraphs>132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  Comparative   degrees   of   adjectives (степени сравнения прилагательных)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 degrees of adjectives</dc:title>
  <dc:creator>Я</dc:creator>
  <cp:lastModifiedBy>Я</cp:lastModifiedBy>
  <cp:revision>17</cp:revision>
  <dcterms:created xsi:type="dcterms:W3CDTF">2013-02-02T18:31:59Z</dcterms:created>
  <dcterms:modified xsi:type="dcterms:W3CDTF">2013-02-05T00:54:50Z</dcterms:modified>
</cp:coreProperties>
</file>