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33"/>
  </p:notesMasterIdLst>
  <p:sldIdLst>
    <p:sldId id="256" r:id="rId2"/>
    <p:sldId id="260" r:id="rId3"/>
    <p:sldId id="259" r:id="rId4"/>
    <p:sldId id="258" r:id="rId5"/>
    <p:sldId id="261" r:id="rId6"/>
    <p:sldId id="262" r:id="rId7"/>
    <p:sldId id="263" r:id="rId8"/>
    <p:sldId id="28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4" r:id="rId29"/>
    <p:sldId id="286" r:id="rId30"/>
    <p:sldId id="287" r:id="rId31"/>
    <p:sldId id="285" r:id="rId3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BDB6F0-FEF6-404D-9424-E22071846241}" type="datetimeFigureOut">
              <a:rPr lang="ru-RU" smtClean="0"/>
              <a:pPr/>
              <a:t>24.11.2012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075565-1108-43B8-BD51-8E79204DCB23}"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8FF53F07-25B9-4B89-9E64-E197E981C481}" type="datetimeFigureOut">
              <a:rPr lang="ru-RU" smtClean="0"/>
              <a:pPr/>
              <a:t>24.11.2012</a:t>
            </a:fld>
            <a:endParaRPr lang="ru-RU"/>
          </a:p>
        </p:txBody>
      </p:sp>
      <p:sp>
        <p:nvSpPr>
          <p:cNvPr id="16" name="Номер слайда 15"/>
          <p:cNvSpPr>
            <a:spLocks noGrp="1"/>
          </p:cNvSpPr>
          <p:nvPr>
            <p:ph type="sldNum" sz="quarter" idx="11"/>
          </p:nvPr>
        </p:nvSpPr>
        <p:spPr/>
        <p:txBody>
          <a:bodyPr/>
          <a:lstStyle/>
          <a:p>
            <a:fld id="{5287FEF7-3C85-4950-A233-DFD6E34A03C2}"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FF53F07-25B9-4B89-9E64-E197E981C481}" type="datetimeFigureOut">
              <a:rPr lang="ru-RU" smtClean="0"/>
              <a:pPr/>
              <a:t>24.11.2012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287FEF7-3C85-4950-A233-DFD6E34A03C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FF53F07-25B9-4B89-9E64-E197E981C481}" type="datetimeFigureOut">
              <a:rPr lang="ru-RU" smtClean="0"/>
              <a:pPr/>
              <a:t>24.11.2012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287FEF7-3C85-4950-A233-DFD6E34A03C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8FF53F07-25B9-4B89-9E64-E197E981C481}" type="datetimeFigureOut">
              <a:rPr lang="ru-RU" smtClean="0"/>
              <a:pPr/>
              <a:t>24.11.2012</a:t>
            </a:fld>
            <a:endParaRPr lang="ru-RU"/>
          </a:p>
        </p:txBody>
      </p:sp>
      <p:sp>
        <p:nvSpPr>
          <p:cNvPr id="15" name="Номер слайда 14"/>
          <p:cNvSpPr>
            <a:spLocks noGrp="1"/>
          </p:cNvSpPr>
          <p:nvPr>
            <p:ph type="sldNum" sz="quarter" idx="15"/>
          </p:nvPr>
        </p:nvSpPr>
        <p:spPr/>
        <p:txBody>
          <a:bodyPr/>
          <a:lstStyle>
            <a:lvl1pPr algn="ctr">
              <a:defRPr/>
            </a:lvl1pPr>
          </a:lstStyle>
          <a:p>
            <a:fld id="{5287FEF7-3C85-4950-A233-DFD6E34A03C2}"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8FF53F07-25B9-4B89-9E64-E197E981C481}" type="datetimeFigureOut">
              <a:rPr lang="ru-RU" smtClean="0"/>
              <a:pPr/>
              <a:t>24.11.2012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287FEF7-3C85-4950-A233-DFD6E34A03C2}"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8FF53F07-25B9-4B89-9E64-E197E981C481}" type="datetimeFigureOut">
              <a:rPr lang="ru-RU" smtClean="0"/>
              <a:pPr/>
              <a:t>24.11.2012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287FEF7-3C85-4950-A233-DFD6E34A03C2}"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5287FEF7-3C85-4950-A233-DFD6E34A03C2}"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8FF53F07-25B9-4B89-9E64-E197E981C481}" type="datetimeFigureOut">
              <a:rPr lang="ru-RU" smtClean="0"/>
              <a:pPr/>
              <a:t>24.11.2012</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8FF53F07-25B9-4B89-9E64-E197E981C481}" type="datetimeFigureOut">
              <a:rPr lang="ru-RU" smtClean="0"/>
              <a:pPr/>
              <a:t>24.11.2012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287FEF7-3C85-4950-A233-DFD6E34A03C2}"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FF53F07-25B9-4B89-9E64-E197E981C481}" type="datetimeFigureOut">
              <a:rPr lang="ru-RU" smtClean="0"/>
              <a:pPr/>
              <a:t>24.11.2012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287FEF7-3C85-4950-A233-DFD6E34A03C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8FF53F07-25B9-4B89-9E64-E197E981C481}" type="datetimeFigureOut">
              <a:rPr lang="ru-RU" smtClean="0"/>
              <a:pPr/>
              <a:t>24.11.2012</a:t>
            </a:fld>
            <a:endParaRPr lang="ru-RU"/>
          </a:p>
        </p:txBody>
      </p:sp>
      <p:sp>
        <p:nvSpPr>
          <p:cNvPr id="9" name="Номер слайда 8"/>
          <p:cNvSpPr>
            <a:spLocks noGrp="1"/>
          </p:cNvSpPr>
          <p:nvPr>
            <p:ph type="sldNum" sz="quarter" idx="15"/>
          </p:nvPr>
        </p:nvSpPr>
        <p:spPr/>
        <p:txBody>
          <a:bodyPr/>
          <a:lstStyle/>
          <a:p>
            <a:fld id="{5287FEF7-3C85-4950-A233-DFD6E34A03C2}"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8FF53F07-25B9-4B89-9E64-E197E981C481}" type="datetimeFigureOut">
              <a:rPr lang="ru-RU" smtClean="0"/>
              <a:pPr/>
              <a:t>24.11.2012</a:t>
            </a:fld>
            <a:endParaRPr lang="ru-RU"/>
          </a:p>
        </p:txBody>
      </p:sp>
      <p:sp>
        <p:nvSpPr>
          <p:cNvPr id="9" name="Номер слайда 8"/>
          <p:cNvSpPr>
            <a:spLocks noGrp="1"/>
          </p:cNvSpPr>
          <p:nvPr>
            <p:ph type="sldNum" sz="quarter" idx="11"/>
          </p:nvPr>
        </p:nvSpPr>
        <p:spPr/>
        <p:txBody>
          <a:bodyPr/>
          <a:lstStyle/>
          <a:p>
            <a:fld id="{5287FEF7-3C85-4950-A233-DFD6E34A03C2}"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8FF53F07-25B9-4B89-9E64-E197E981C481}" type="datetimeFigureOut">
              <a:rPr lang="ru-RU" smtClean="0"/>
              <a:pPr/>
              <a:t>24.11.2012</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5287FEF7-3C85-4950-A233-DFD6E34A03C2}"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_____Microsoft_Office_Excel_97-20031.xls"/><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21.xml.rels><?xml version="1.0" encoding="UTF-8" standalone="yes"?>
<Relationships xmlns="http://schemas.openxmlformats.org/package/2006/relationships"><Relationship Id="rId3" Type="http://schemas.openxmlformats.org/officeDocument/2006/relationships/oleObject" Target="../embeddings/_____Microsoft_Office_Excel_97-20032.xls"/><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22.xml.rels><?xml version="1.0" encoding="UTF-8" standalone="yes"?>
<Relationships xmlns="http://schemas.openxmlformats.org/package/2006/relationships"><Relationship Id="rId3" Type="http://schemas.openxmlformats.org/officeDocument/2006/relationships/oleObject" Target="../embeddings/_____Microsoft_Office_Excel_97-20033.xls"/><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23.xml.rels><?xml version="1.0" encoding="UTF-8" standalone="yes"?>
<Relationships xmlns="http://schemas.openxmlformats.org/package/2006/relationships"><Relationship Id="rId3" Type="http://schemas.openxmlformats.org/officeDocument/2006/relationships/oleObject" Target="../embeddings/_____Microsoft_Office_Excel_97-20034.xls"/><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24.xml.rels><?xml version="1.0" encoding="UTF-8" standalone="yes"?>
<Relationships xmlns="http://schemas.openxmlformats.org/package/2006/relationships"><Relationship Id="rId3" Type="http://schemas.openxmlformats.org/officeDocument/2006/relationships/oleObject" Target="../embeddings/_____Microsoft_Office_Excel_97-20035.xls"/><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25.xml.rels><?xml version="1.0" encoding="UTF-8" standalone="yes"?>
<Relationships xmlns="http://schemas.openxmlformats.org/package/2006/relationships"><Relationship Id="rId3" Type="http://schemas.openxmlformats.org/officeDocument/2006/relationships/oleObject" Target="../embeddings/_____Microsoft_Office_Excel_97-20036.xls"/><Relationship Id="rId2" Type="http://schemas.openxmlformats.org/officeDocument/2006/relationships/slideLayout" Target="../slideLayouts/slideLayout7.xml"/><Relationship Id="rId1" Type="http://schemas.openxmlformats.org/officeDocument/2006/relationships/vmlDrawing" Target="../drawings/vmlDrawing6.vml"/></Relationships>
</file>

<file path=ppt/slides/_rels/slide26.xml.rels><?xml version="1.0" encoding="UTF-8" standalone="yes"?>
<Relationships xmlns="http://schemas.openxmlformats.org/package/2006/relationships"><Relationship Id="rId3" Type="http://schemas.openxmlformats.org/officeDocument/2006/relationships/oleObject" Target="../embeddings/_____Microsoft_Office_Excel_97-20037.xls"/><Relationship Id="rId2" Type="http://schemas.openxmlformats.org/officeDocument/2006/relationships/slideLayout" Target="../slideLayouts/slideLayout7.xml"/><Relationship Id="rId1" Type="http://schemas.openxmlformats.org/officeDocument/2006/relationships/vmlDrawing" Target="../drawings/vmlDrawing7.v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3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081336" y="4725144"/>
            <a:ext cx="8062664" cy="1401569"/>
          </a:xfrm>
        </p:spPr>
        <p:txBody>
          <a:bodyPr>
            <a:noAutofit/>
          </a:bodyPr>
          <a:lstStyle/>
          <a:p>
            <a:pPr algn="r"/>
            <a:r>
              <a:rPr lang="ru-RU" sz="2400" b="1" dirty="0" smtClean="0">
                <a:solidFill>
                  <a:schemeClr val="bg1"/>
                </a:solidFill>
                <a:latin typeface="Monotype Corsiva" pitchFamily="66" charset="0"/>
              </a:rPr>
              <a:t>Выполнила: ученица 11 МБК класса</a:t>
            </a:r>
          </a:p>
          <a:p>
            <a:pPr algn="r"/>
            <a:r>
              <a:rPr lang="ru-RU" sz="2400" b="1" dirty="0" smtClean="0">
                <a:solidFill>
                  <a:schemeClr val="bg1"/>
                </a:solidFill>
                <a:latin typeface="Monotype Corsiva" pitchFamily="66" charset="0"/>
              </a:rPr>
              <a:t>       РЫЧКОВА Дарья Игоревна  </a:t>
            </a:r>
          </a:p>
          <a:p>
            <a:pPr algn="r"/>
            <a:r>
              <a:rPr lang="ru-RU" sz="2400" b="1" dirty="0" smtClean="0">
                <a:solidFill>
                  <a:schemeClr val="bg1"/>
                </a:solidFill>
                <a:latin typeface="Monotype Corsiva" pitchFamily="66" charset="0"/>
              </a:rPr>
              <a:t>         Руководитель: учитель литературы </a:t>
            </a:r>
          </a:p>
          <a:p>
            <a:pPr algn="r"/>
            <a:r>
              <a:rPr lang="ru-RU" sz="2400" b="1" dirty="0" smtClean="0">
                <a:solidFill>
                  <a:schemeClr val="bg1"/>
                </a:solidFill>
                <a:latin typeface="Monotype Corsiva" pitchFamily="66" charset="0"/>
              </a:rPr>
              <a:t>ТРУСОВА Анжела Николаевна</a:t>
            </a:r>
          </a:p>
          <a:p>
            <a:endParaRPr lang="ru-RU" sz="2400" b="1" dirty="0">
              <a:solidFill>
                <a:schemeClr val="bg1"/>
              </a:solidFill>
            </a:endParaRPr>
          </a:p>
        </p:txBody>
      </p:sp>
      <p:sp>
        <p:nvSpPr>
          <p:cNvPr id="2" name="Заголовок 1"/>
          <p:cNvSpPr>
            <a:spLocks noGrp="1"/>
          </p:cNvSpPr>
          <p:nvPr>
            <p:ph type="ctrTitle"/>
          </p:nvPr>
        </p:nvSpPr>
        <p:spPr>
          <a:xfrm>
            <a:off x="1691680" y="1700808"/>
            <a:ext cx="6172200" cy="1894362"/>
          </a:xfrm>
        </p:spPr>
        <p:txBody>
          <a:bodyPr>
            <a:noAutofit/>
          </a:bodyPr>
          <a:lstStyle/>
          <a:p>
            <a:pPr algn="ctr"/>
            <a:r>
              <a:rPr lang="ru-RU" sz="4000" b="1" dirty="0" smtClean="0">
                <a:solidFill>
                  <a:schemeClr val="bg1"/>
                </a:solidFill>
                <a:effectLst/>
                <a:latin typeface="Monotype Corsiva" pitchFamily="66" charset="0"/>
              </a:rPr>
              <a:t>Трансформация образа врача в русской литературе </a:t>
            </a:r>
            <a:r>
              <a:rPr lang="en-US" sz="4000" b="1" dirty="0" smtClean="0">
                <a:solidFill>
                  <a:schemeClr val="bg1"/>
                </a:solidFill>
                <a:effectLst/>
                <a:latin typeface="Monotype Corsiva" pitchFamily="66" charset="0"/>
              </a:rPr>
              <a:t>XIX-XX </a:t>
            </a:r>
            <a:r>
              <a:rPr lang="ru-RU" sz="4000" b="1" dirty="0" smtClean="0">
                <a:solidFill>
                  <a:schemeClr val="bg1"/>
                </a:solidFill>
                <a:effectLst/>
                <a:latin typeface="Monotype Corsiva" pitchFamily="66" charset="0"/>
              </a:rPr>
              <a:t>веков</a:t>
            </a:r>
            <a:r>
              <a:rPr lang="en-US" sz="4000" b="1" dirty="0" smtClean="0">
                <a:solidFill>
                  <a:schemeClr val="bg1"/>
                </a:solidFill>
                <a:effectLst/>
                <a:latin typeface="Monotype Corsiva" pitchFamily="66" charset="0"/>
              </a:rPr>
              <a:t> </a:t>
            </a:r>
            <a:endParaRPr lang="ru-RU" sz="4000" b="1" dirty="0">
              <a:solidFill>
                <a:schemeClr val="bg1"/>
              </a:solidFill>
              <a:effectLst/>
              <a:latin typeface="Monotype Corsiva" pitchFamily="66" charset="0"/>
            </a:endParaRPr>
          </a:p>
        </p:txBody>
      </p:sp>
      <p:sp>
        <p:nvSpPr>
          <p:cNvPr id="4" name="TextBox 3"/>
          <p:cNvSpPr txBox="1"/>
          <p:nvPr/>
        </p:nvSpPr>
        <p:spPr>
          <a:xfrm>
            <a:off x="2555776" y="476672"/>
            <a:ext cx="4450257" cy="461665"/>
          </a:xfrm>
          <a:prstGeom prst="rect">
            <a:avLst/>
          </a:prstGeom>
          <a:noFill/>
        </p:spPr>
        <p:txBody>
          <a:bodyPr wrap="none" rtlCol="0">
            <a:spAutoFit/>
          </a:bodyPr>
          <a:lstStyle/>
          <a:p>
            <a:r>
              <a:rPr lang="ru-RU" sz="2400" b="1" dirty="0" smtClean="0">
                <a:solidFill>
                  <a:schemeClr val="bg1"/>
                </a:solidFill>
                <a:latin typeface="Monotype Corsiva" pitchFamily="66" charset="0"/>
              </a:rPr>
              <a:t>Поисково-исследовательская работа </a:t>
            </a:r>
            <a:endParaRPr lang="ru-RU" sz="2400" b="1" dirty="0">
              <a:solidFill>
                <a:schemeClr val="bg1"/>
              </a:solidFill>
              <a:latin typeface="Monotype Corsiva" pitchFamily="66"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Рисунок 16" descr="http://forumcinemaslv.blob.core.windows.net/1012/Event_6543/gallery/f15e4af72f.jpg"/>
          <p:cNvPicPr>
            <a:picLocks noChangeAspect="1" noChangeArrowheads="1"/>
          </p:cNvPicPr>
          <p:nvPr/>
        </p:nvPicPr>
        <p:blipFill>
          <a:blip r:embed="rId2" cstate="print"/>
          <a:srcRect l="14102" r="7053"/>
          <a:stretch>
            <a:fillRect/>
          </a:stretch>
        </p:blipFill>
        <p:spPr bwMode="auto">
          <a:xfrm>
            <a:off x="467544" y="692696"/>
            <a:ext cx="4320480" cy="3762385"/>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71683" name="Rectangle 3"/>
          <p:cNvSpPr>
            <a:spLocks noChangeArrowheads="1"/>
          </p:cNvSpPr>
          <p:nvPr/>
        </p:nvSpPr>
        <p:spPr bwMode="auto">
          <a:xfrm>
            <a:off x="104930" y="4509120"/>
            <a:ext cx="4716016"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bg1"/>
                </a:solidFill>
                <a:effectLst/>
                <a:latin typeface="Monotype Corsiva" pitchFamily="66" charset="0"/>
                <a:ea typeface="Calibri" pitchFamily="34" charset="0"/>
                <a:cs typeface="Times New Roman" pitchFamily="18" charset="0"/>
              </a:rPr>
              <a:t>Герцен А.И «Доктор Крупов»</a:t>
            </a:r>
          </a:p>
          <a:p>
            <a:pPr marL="0" marR="0" lvl="0" indent="0" algn="ctr" defTabSz="914400" rtl="0" eaLnBrk="1" fontAlgn="base" latinLnBrk="0" hangingPunct="1">
              <a:lnSpc>
                <a:spcPct val="100000"/>
              </a:lnSpc>
              <a:spcBef>
                <a:spcPct val="0"/>
              </a:spcBef>
              <a:spcAft>
                <a:spcPct val="0"/>
              </a:spcAft>
              <a:buClrTx/>
              <a:buSzTx/>
              <a:buFontTx/>
              <a:buNone/>
              <a:tabLst/>
            </a:pPr>
            <a:r>
              <a:rPr lang="ru-RU" sz="2800" b="1" dirty="0" smtClean="0">
                <a:solidFill>
                  <a:schemeClr val="bg1"/>
                </a:solidFill>
                <a:latin typeface="Monotype Corsiva" pitchFamily="66" charset="0"/>
                <a:cs typeface="Times New Roman" pitchFamily="18" charset="0"/>
              </a:rPr>
              <a:t>Доктор Крупов</a:t>
            </a:r>
            <a:endParaRPr kumimoji="0" lang="ru-RU" sz="2800" b="1" i="0" u="none" strike="noStrike" cap="none" normalizeH="0" baseline="0" dirty="0" smtClean="0">
              <a:ln>
                <a:noFill/>
              </a:ln>
              <a:solidFill>
                <a:schemeClr val="bg1"/>
              </a:solidFill>
              <a:effectLst/>
              <a:latin typeface="Monotype Corsiva" pitchFamily="66" charset="0"/>
              <a:cs typeface="Arial" pitchFamily="34" charset="0"/>
            </a:endParaRPr>
          </a:p>
        </p:txBody>
      </p:sp>
      <p:sp>
        <p:nvSpPr>
          <p:cNvPr id="4" name="Прямоугольник 3"/>
          <p:cNvSpPr/>
          <p:nvPr/>
        </p:nvSpPr>
        <p:spPr>
          <a:xfrm>
            <a:off x="4860032" y="1844824"/>
            <a:ext cx="4067944" cy="2123658"/>
          </a:xfrm>
          <a:prstGeom prst="rect">
            <a:avLst/>
          </a:prstGeom>
        </p:spPr>
        <p:txBody>
          <a:bodyPr wrap="square">
            <a:spAutoFit/>
          </a:bodyPr>
          <a:lstStyle/>
          <a:p>
            <a:pPr algn="ctr"/>
            <a:r>
              <a:rPr lang="ru-RU" sz="2400" b="1" dirty="0">
                <a:solidFill>
                  <a:schemeClr val="bg1"/>
                </a:solidFill>
                <a:latin typeface="Palatino Linotype" pitchFamily="18" charset="0"/>
                <a:cs typeface="Times New Roman" pitchFamily="18" charset="0"/>
              </a:rPr>
              <a:t>Крупов, который начал свою карьеру </a:t>
            </a:r>
            <a:r>
              <a:rPr lang="ru-RU" sz="2400" b="1" dirty="0" smtClean="0">
                <a:solidFill>
                  <a:schemeClr val="bg1"/>
                </a:solidFill>
                <a:latin typeface="Palatino Linotype" pitchFamily="18" charset="0"/>
                <a:cs typeface="Times New Roman" pitchFamily="18" charset="0"/>
              </a:rPr>
              <a:t>врача, движимый </a:t>
            </a:r>
            <a:r>
              <a:rPr lang="ru-RU" sz="2400" b="1" dirty="0">
                <a:solidFill>
                  <a:schemeClr val="bg1"/>
                </a:solidFill>
                <a:latin typeface="Palatino Linotype" pitchFamily="18" charset="0"/>
                <a:cs typeface="Times New Roman" pitchFamily="18" charset="0"/>
              </a:rPr>
              <a:t>желанием помогать людям. </a:t>
            </a:r>
            <a:endParaRPr lang="ru-RU" sz="2400" b="1" dirty="0" smtClean="0">
              <a:latin typeface="Palatino Linotype" pitchFamily="18" charset="0"/>
            </a:endParaRPr>
          </a:p>
          <a:p>
            <a:endParaRPr lang="ru-RU" b="1" dirty="0" smtClean="0">
              <a:latin typeface="Palatino Linotype" pitchFamily="18" charset="0"/>
              <a:cs typeface="Times New Roman" pitchFamily="18" charset="0"/>
            </a:endParaRPr>
          </a:p>
          <a:p>
            <a:endParaRPr lang="ru-RU" b="1" dirty="0">
              <a:latin typeface="Palatino Linotype"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Рисунок 4" descr="http://pics.kz/s5/55/de/f9/55def9359973f5883bcb803ef75dfb82.jpg"/>
          <p:cNvPicPr>
            <a:picLocks noChangeAspect="1" noChangeArrowheads="1"/>
          </p:cNvPicPr>
          <p:nvPr/>
        </p:nvPicPr>
        <p:blipFill>
          <a:blip r:embed="rId2" cstate="print"/>
          <a:srcRect/>
          <a:stretch>
            <a:fillRect/>
          </a:stretch>
        </p:blipFill>
        <p:spPr bwMode="auto">
          <a:xfrm>
            <a:off x="395536" y="260648"/>
            <a:ext cx="4211960" cy="5544678"/>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3" name="Прямоугольник 2"/>
          <p:cNvSpPr/>
          <p:nvPr/>
        </p:nvSpPr>
        <p:spPr>
          <a:xfrm>
            <a:off x="395536" y="5903893"/>
            <a:ext cx="4288353" cy="954107"/>
          </a:xfrm>
          <a:prstGeom prst="rect">
            <a:avLst/>
          </a:prstGeom>
        </p:spPr>
        <p:txBody>
          <a:bodyPr wrap="none">
            <a:spAutoFit/>
          </a:bodyPr>
          <a:lstStyle/>
          <a:p>
            <a:pPr algn="ctr"/>
            <a:r>
              <a:rPr lang="ru-RU" sz="2800" b="1" dirty="0">
                <a:solidFill>
                  <a:schemeClr val="bg1"/>
                </a:solidFill>
                <a:latin typeface="Monotype Corsiva" pitchFamily="66" charset="0"/>
              </a:rPr>
              <a:t>Тургенев И.С «Отцы и дети» </a:t>
            </a:r>
            <a:endParaRPr lang="ru-RU" sz="2800" b="1" dirty="0" smtClean="0">
              <a:solidFill>
                <a:schemeClr val="bg1"/>
              </a:solidFill>
              <a:latin typeface="Monotype Corsiva" pitchFamily="66" charset="0"/>
            </a:endParaRPr>
          </a:p>
          <a:p>
            <a:pPr algn="ctr"/>
            <a:r>
              <a:rPr lang="ru-RU" sz="2800" b="1" dirty="0" smtClean="0">
                <a:solidFill>
                  <a:schemeClr val="bg1"/>
                </a:solidFill>
                <a:latin typeface="Monotype Corsiva" pitchFamily="66" charset="0"/>
              </a:rPr>
              <a:t>Базаров</a:t>
            </a:r>
            <a:endParaRPr lang="ru-RU" sz="2800" b="1" dirty="0">
              <a:solidFill>
                <a:schemeClr val="bg1"/>
              </a:solidFill>
              <a:latin typeface="Monotype Corsiva" pitchFamily="66" charset="0"/>
            </a:endParaRPr>
          </a:p>
        </p:txBody>
      </p:sp>
      <p:sp>
        <p:nvSpPr>
          <p:cNvPr id="4" name="Прямоугольник 3"/>
          <p:cNvSpPr/>
          <p:nvPr/>
        </p:nvSpPr>
        <p:spPr>
          <a:xfrm>
            <a:off x="4932040" y="1772816"/>
            <a:ext cx="3635896" cy="3416320"/>
          </a:xfrm>
          <a:prstGeom prst="rect">
            <a:avLst/>
          </a:prstGeom>
        </p:spPr>
        <p:txBody>
          <a:bodyPr wrap="square">
            <a:spAutoFit/>
          </a:bodyPr>
          <a:lstStyle/>
          <a:p>
            <a:pPr algn="ctr"/>
            <a:r>
              <a:rPr lang="ru-RU" sz="2400" b="1" dirty="0">
                <a:solidFill>
                  <a:schemeClr val="bg1"/>
                </a:solidFill>
                <a:latin typeface="Palatino Linotype" pitchFamily="18" charset="0"/>
              </a:rPr>
              <a:t>К медицине Базаров относится не больше как к развлечению. Так от скуки начал участвовать в «практике» своего отца, как всегда посмеиваясь над </a:t>
            </a:r>
            <a:r>
              <a:rPr lang="ru-RU" sz="2400" b="1" dirty="0" smtClean="0">
                <a:solidFill>
                  <a:schemeClr val="bg1"/>
                </a:solidFill>
                <a:latin typeface="Palatino Linotype" pitchFamily="18" charset="0"/>
              </a:rPr>
              <a:t>медициной.</a:t>
            </a:r>
            <a:endParaRPr lang="ru-RU" sz="2400" b="1" dirty="0">
              <a:solidFill>
                <a:schemeClr val="bg1"/>
              </a:solidFill>
              <a:latin typeface="Palatino Linotype"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Рисунок 10" descr="http://www.mega-stars.ru/img/actors/pictures/papanov/vokrug/medium_d.jpg"/>
          <p:cNvPicPr>
            <a:picLocks noChangeAspect="1" noChangeArrowheads="1"/>
          </p:cNvPicPr>
          <p:nvPr/>
        </p:nvPicPr>
        <p:blipFill>
          <a:blip r:embed="rId2" cstate="print"/>
          <a:srcRect/>
          <a:stretch>
            <a:fillRect/>
          </a:stretch>
        </p:blipFill>
        <p:spPr bwMode="auto">
          <a:xfrm>
            <a:off x="467544" y="332656"/>
            <a:ext cx="3926384" cy="5232759"/>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73731" name="Rectangle 3"/>
          <p:cNvSpPr>
            <a:spLocks noChangeArrowheads="1"/>
          </p:cNvSpPr>
          <p:nvPr/>
        </p:nvSpPr>
        <p:spPr bwMode="auto">
          <a:xfrm>
            <a:off x="755576" y="5589240"/>
            <a:ext cx="3456384"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dirty="0" smtClean="0">
                <a:ln>
                  <a:noFill/>
                </a:ln>
                <a:solidFill>
                  <a:schemeClr val="bg1"/>
                </a:solidFill>
                <a:effectLst/>
                <a:latin typeface="Monotype Corsiva" pitchFamily="66" charset="0"/>
                <a:ea typeface="Calibri" pitchFamily="34" charset="0"/>
                <a:cs typeface="Times New Roman" pitchFamily="18" charset="0"/>
              </a:rPr>
              <a:t>Чехов А.П «</a:t>
            </a:r>
            <a:r>
              <a:rPr kumimoji="0" lang="ru-RU" sz="3200" b="1" i="0" u="none" strike="noStrike" cap="none" normalizeH="0" baseline="0" dirty="0" err="1" smtClean="0">
                <a:ln>
                  <a:noFill/>
                </a:ln>
                <a:solidFill>
                  <a:schemeClr val="bg1"/>
                </a:solidFill>
                <a:effectLst/>
                <a:latin typeface="Monotype Corsiva" pitchFamily="66" charset="0"/>
                <a:ea typeface="Calibri" pitchFamily="34" charset="0"/>
                <a:cs typeface="Times New Roman" pitchFamily="18" charset="0"/>
              </a:rPr>
              <a:t>Ионыч</a:t>
            </a:r>
            <a:r>
              <a:rPr kumimoji="0" lang="ru-RU" sz="3200" b="1" i="0" u="none" strike="noStrike" cap="none" normalizeH="0" baseline="0" dirty="0" smtClean="0">
                <a:ln>
                  <a:noFill/>
                </a:ln>
                <a:solidFill>
                  <a:schemeClr val="bg1"/>
                </a:solidFill>
                <a:effectLst/>
                <a:latin typeface="Monotype Corsiva" pitchFamily="66" charset="0"/>
                <a:ea typeface="Calibri" pitchFamily="34" charset="0"/>
                <a:cs typeface="Times New Roman" pitchFamily="18" charset="0"/>
              </a:rPr>
              <a:t>»</a:t>
            </a:r>
          </a:p>
          <a:p>
            <a:pPr marL="0" marR="0" lvl="0" indent="0" algn="l" defTabSz="914400" rtl="0" eaLnBrk="1" fontAlgn="base" latinLnBrk="0" hangingPunct="1">
              <a:lnSpc>
                <a:spcPct val="100000"/>
              </a:lnSpc>
              <a:spcBef>
                <a:spcPct val="0"/>
              </a:spcBef>
              <a:spcAft>
                <a:spcPct val="0"/>
              </a:spcAft>
              <a:buClrTx/>
              <a:buSzTx/>
              <a:buFontTx/>
              <a:buNone/>
              <a:tabLst/>
            </a:pPr>
            <a:r>
              <a:rPr lang="ru-RU" sz="3200" b="1" dirty="0" smtClean="0">
                <a:solidFill>
                  <a:schemeClr val="bg1"/>
                </a:solidFill>
                <a:latin typeface="Monotype Corsiva" pitchFamily="66" charset="0"/>
                <a:cs typeface="Times New Roman" pitchFamily="18" charset="0"/>
              </a:rPr>
              <a:t>Доктор Старцев</a:t>
            </a:r>
            <a:endParaRPr kumimoji="0" lang="ru-RU" sz="3200" b="1" i="0" u="none" strike="noStrike" cap="none" normalizeH="0" baseline="0" dirty="0" smtClean="0">
              <a:ln>
                <a:noFill/>
              </a:ln>
              <a:solidFill>
                <a:schemeClr val="bg1"/>
              </a:solidFill>
              <a:effectLst/>
              <a:latin typeface="Monotype Corsiva" pitchFamily="66" charset="0"/>
              <a:cs typeface="Arial" pitchFamily="34" charset="0"/>
            </a:endParaRPr>
          </a:p>
        </p:txBody>
      </p:sp>
      <p:sp>
        <p:nvSpPr>
          <p:cNvPr id="4" name="Прямоугольник 3"/>
          <p:cNvSpPr/>
          <p:nvPr/>
        </p:nvSpPr>
        <p:spPr>
          <a:xfrm>
            <a:off x="4644008" y="1052736"/>
            <a:ext cx="4283968" cy="4524315"/>
          </a:xfrm>
          <a:prstGeom prst="rect">
            <a:avLst/>
          </a:prstGeom>
        </p:spPr>
        <p:txBody>
          <a:bodyPr wrap="square">
            <a:spAutoFit/>
          </a:bodyPr>
          <a:lstStyle/>
          <a:p>
            <a:pPr algn="ctr"/>
            <a:r>
              <a:rPr lang="ru-RU" sz="2400" b="1" dirty="0">
                <a:solidFill>
                  <a:schemeClr val="bg1"/>
                </a:solidFill>
                <a:latin typeface="Palatino Linotype" pitchFamily="18" charset="0"/>
              </a:rPr>
              <a:t>Душевный слом </a:t>
            </a:r>
            <a:r>
              <a:rPr lang="ru-RU" sz="2400" b="1" dirty="0" err="1">
                <a:solidFill>
                  <a:schemeClr val="bg1"/>
                </a:solidFill>
                <a:latin typeface="Palatino Linotype" pitchFamily="18" charset="0"/>
              </a:rPr>
              <a:t>Старцева</a:t>
            </a:r>
            <a:r>
              <a:rPr lang="ru-RU" sz="2400" b="1" dirty="0">
                <a:solidFill>
                  <a:schemeClr val="bg1"/>
                </a:solidFill>
                <a:latin typeface="Palatino Linotype" pitchFamily="18" charset="0"/>
              </a:rPr>
              <a:t> </a:t>
            </a:r>
            <a:r>
              <a:rPr lang="ru-RU" sz="2400" b="1" dirty="0" smtClean="0">
                <a:solidFill>
                  <a:schemeClr val="bg1"/>
                </a:solidFill>
                <a:latin typeface="Palatino Linotype" pitchFamily="18" charset="0"/>
              </a:rPr>
              <a:t>ведет к осознанию </a:t>
            </a:r>
            <a:r>
              <a:rPr lang="ru-RU" sz="2400" b="1" dirty="0">
                <a:solidFill>
                  <a:schemeClr val="bg1"/>
                </a:solidFill>
                <a:latin typeface="Palatino Linotype" pitchFamily="18" charset="0"/>
              </a:rPr>
              <a:t>неустойчивости всего прекрасного и духовного этот персонаж начинает вести жизнь земную, телесную, постепенно обрастать деньгами, недвижимостью. Теперь его интересуют только самые приземленные вещи.</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Рисунок 13" descr="http://kinofuck.net/uploads/posts/2011-01/1296297004_300.jpg"/>
          <p:cNvPicPr>
            <a:picLocks noChangeAspect="1" noChangeArrowheads="1"/>
          </p:cNvPicPr>
          <p:nvPr/>
        </p:nvPicPr>
        <p:blipFill>
          <a:blip r:embed="rId2" cstate="print"/>
          <a:srcRect t="9790" r="30667" b="18881"/>
          <a:stretch>
            <a:fillRect/>
          </a:stretch>
        </p:blipFill>
        <p:spPr bwMode="auto">
          <a:xfrm>
            <a:off x="323528" y="260648"/>
            <a:ext cx="3851920" cy="5310492"/>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74755" name="Rectangle 3"/>
          <p:cNvSpPr>
            <a:spLocks noChangeArrowheads="1"/>
          </p:cNvSpPr>
          <p:nvPr/>
        </p:nvSpPr>
        <p:spPr bwMode="auto">
          <a:xfrm>
            <a:off x="0" y="5636568"/>
            <a:ext cx="421196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dirty="0" smtClean="0">
                <a:ln>
                  <a:noFill/>
                </a:ln>
                <a:solidFill>
                  <a:schemeClr val="bg1"/>
                </a:solidFill>
                <a:effectLst/>
                <a:latin typeface="Monotype Corsiva" pitchFamily="66" charset="0"/>
                <a:ea typeface="Calibri" pitchFamily="34" charset="0"/>
                <a:cs typeface="Times New Roman" pitchFamily="18" charset="0"/>
              </a:rPr>
              <a:t>Чехов А.П. «Палата №6»</a:t>
            </a:r>
            <a:br>
              <a:rPr kumimoji="0" lang="ru-RU" sz="3200" b="1" i="0" u="none" strike="noStrike" cap="none" normalizeH="0" baseline="0" dirty="0" smtClean="0">
                <a:ln>
                  <a:noFill/>
                </a:ln>
                <a:solidFill>
                  <a:schemeClr val="bg1"/>
                </a:solidFill>
                <a:effectLst/>
                <a:latin typeface="Monotype Corsiva" pitchFamily="66" charset="0"/>
                <a:ea typeface="Calibri" pitchFamily="34" charset="0"/>
                <a:cs typeface="Times New Roman" pitchFamily="18" charset="0"/>
              </a:rPr>
            </a:br>
            <a:r>
              <a:rPr kumimoji="0" lang="ru-RU" sz="3200" b="1" i="0" u="none" strike="noStrike" cap="none" normalizeH="0" baseline="0" dirty="0" smtClean="0">
                <a:ln>
                  <a:noFill/>
                </a:ln>
                <a:solidFill>
                  <a:schemeClr val="bg1"/>
                </a:solidFill>
                <a:effectLst/>
                <a:latin typeface="Monotype Corsiva" pitchFamily="66" charset="0"/>
                <a:ea typeface="Calibri" pitchFamily="34" charset="0"/>
                <a:cs typeface="Times New Roman" pitchFamily="18" charset="0"/>
              </a:rPr>
              <a:t>Доктор </a:t>
            </a:r>
            <a:r>
              <a:rPr lang="ru-RU" sz="3200" b="1" dirty="0" err="1" smtClean="0">
                <a:solidFill>
                  <a:schemeClr val="bg1"/>
                </a:solidFill>
                <a:latin typeface="Monotype Corsiva" pitchFamily="66" charset="0"/>
                <a:ea typeface="Calibri" pitchFamily="34" charset="0"/>
                <a:cs typeface="Times New Roman" pitchFamily="18" charset="0"/>
              </a:rPr>
              <a:t>Рагин</a:t>
            </a:r>
            <a:endParaRPr kumimoji="0" lang="ru-RU" sz="3200" b="1" i="0" u="none" strike="noStrike" cap="none" normalizeH="0" baseline="0" dirty="0" smtClean="0">
              <a:ln>
                <a:noFill/>
              </a:ln>
              <a:solidFill>
                <a:schemeClr val="bg1"/>
              </a:solidFill>
              <a:effectLst/>
              <a:latin typeface="Monotype Corsiva" pitchFamily="66" charset="0"/>
              <a:cs typeface="Arial" pitchFamily="34" charset="0"/>
            </a:endParaRPr>
          </a:p>
        </p:txBody>
      </p:sp>
      <p:sp>
        <p:nvSpPr>
          <p:cNvPr id="4" name="Прямоугольник 3"/>
          <p:cNvSpPr/>
          <p:nvPr/>
        </p:nvSpPr>
        <p:spPr>
          <a:xfrm>
            <a:off x="4355976" y="1340768"/>
            <a:ext cx="4572000" cy="3046988"/>
          </a:xfrm>
          <a:prstGeom prst="rect">
            <a:avLst/>
          </a:prstGeom>
        </p:spPr>
        <p:txBody>
          <a:bodyPr>
            <a:spAutoFit/>
          </a:bodyPr>
          <a:lstStyle/>
          <a:p>
            <a:pPr algn="ctr"/>
            <a:r>
              <a:rPr lang="ru-RU" sz="2400" b="1" dirty="0">
                <a:solidFill>
                  <a:schemeClr val="bg1"/>
                </a:solidFill>
                <a:latin typeface="Palatino Linotype" pitchFamily="18" charset="0"/>
              </a:rPr>
              <a:t>Сломлен именно бесполезностью медицины перед лицом смерти, неспособностью медицины подарить людям вечную жизнь, что превращает все усилия врача в оттягивания неизбежного.</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Рисунок 19" descr="http://s007.radikal.ru/i302/1102/59/6eb8a0030119.jpg"/>
          <p:cNvPicPr>
            <a:picLocks noChangeAspect="1" noChangeArrowheads="1"/>
          </p:cNvPicPr>
          <p:nvPr/>
        </p:nvPicPr>
        <p:blipFill>
          <a:blip r:embed="rId2" cstate="print">
            <a:lum bright="10000"/>
            <a:grayscl/>
          </a:blip>
          <a:srcRect l="8829" r="10112"/>
          <a:stretch>
            <a:fillRect/>
          </a:stretch>
        </p:blipFill>
        <p:spPr bwMode="auto">
          <a:xfrm>
            <a:off x="251520" y="908720"/>
            <a:ext cx="4355976" cy="4464496"/>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75779" name="Rectangle 3"/>
          <p:cNvSpPr>
            <a:spLocks noChangeArrowheads="1"/>
          </p:cNvSpPr>
          <p:nvPr/>
        </p:nvSpPr>
        <p:spPr bwMode="auto">
          <a:xfrm>
            <a:off x="0" y="5373797"/>
            <a:ext cx="4788024"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bg1"/>
                </a:solidFill>
                <a:effectLst/>
                <a:latin typeface="Monotype Corsiva" pitchFamily="66" charset="0"/>
                <a:ea typeface="Calibri" pitchFamily="34" charset="0"/>
                <a:cs typeface="Times New Roman" pitchFamily="18" charset="0"/>
              </a:rPr>
              <a:t>Булгаков М.А «Собачье сердце»</a:t>
            </a:r>
          </a:p>
          <a:p>
            <a:pPr marL="0" marR="0" lvl="0" indent="0" algn="ctr" defTabSz="914400" rtl="0" eaLnBrk="1" fontAlgn="base" latinLnBrk="0" hangingPunct="1">
              <a:lnSpc>
                <a:spcPct val="100000"/>
              </a:lnSpc>
              <a:spcBef>
                <a:spcPct val="0"/>
              </a:spcBef>
              <a:spcAft>
                <a:spcPct val="0"/>
              </a:spcAft>
              <a:buClrTx/>
              <a:buSzTx/>
              <a:buFontTx/>
              <a:buNone/>
              <a:tabLst/>
            </a:pPr>
            <a:r>
              <a:rPr lang="ru-RU" sz="2800" b="1" dirty="0" smtClean="0">
                <a:solidFill>
                  <a:schemeClr val="bg1"/>
                </a:solidFill>
                <a:latin typeface="Monotype Corsiva" pitchFamily="66" charset="0"/>
                <a:ea typeface="Calibri" pitchFamily="34" charset="0"/>
                <a:cs typeface="Times New Roman" pitchFamily="18" charset="0"/>
              </a:rPr>
              <a:t>Профессор Преображенский</a:t>
            </a:r>
            <a:r>
              <a:rPr kumimoji="0" lang="ru-RU" sz="2800" b="1" i="0" u="none" strike="noStrike" cap="none" normalizeH="0" baseline="0" dirty="0" smtClean="0">
                <a:ln>
                  <a:noFill/>
                </a:ln>
                <a:solidFill>
                  <a:schemeClr val="bg1"/>
                </a:solidFill>
                <a:effectLst/>
                <a:latin typeface="Monotype Corsiva" pitchFamily="66" charset="0"/>
                <a:ea typeface="Calibri" pitchFamily="34" charset="0"/>
                <a:cs typeface="Times New Roman" pitchFamily="18" charset="0"/>
              </a:rPr>
              <a:t> </a:t>
            </a:r>
            <a:endParaRPr kumimoji="0" lang="ru-RU" sz="2800" b="1" i="0" u="none" strike="noStrike" cap="none" normalizeH="0" baseline="0" dirty="0" smtClean="0">
              <a:ln>
                <a:noFill/>
              </a:ln>
              <a:solidFill>
                <a:schemeClr val="bg1"/>
              </a:solidFill>
              <a:effectLst/>
              <a:latin typeface="Monotype Corsiva" pitchFamily="66" charset="0"/>
              <a:cs typeface="Arial" pitchFamily="34" charset="0"/>
            </a:endParaRPr>
          </a:p>
        </p:txBody>
      </p:sp>
      <p:sp>
        <p:nvSpPr>
          <p:cNvPr id="75780" name="Rectangle 4"/>
          <p:cNvSpPr>
            <a:spLocks noChangeArrowheads="1"/>
          </p:cNvSpPr>
          <p:nvPr/>
        </p:nvSpPr>
        <p:spPr bwMode="auto">
          <a:xfrm>
            <a:off x="4644008" y="1412776"/>
            <a:ext cx="421196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bg1"/>
                </a:solidFill>
                <a:effectLst/>
                <a:latin typeface="Palatino Linotype" pitchFamily="18" charset="0"/>
                <a:ea typeface="Times New Roman" pitchFamily="18" charset="0"/>
                <a:cs typeface="Times New Roman" pitchFamily="18" charset="0"/>
              </a:rPr>
              <a:t>Врач-творец</a:t>
            </a:r>
            <a:endParaRPr kumimoji="0" lang="ru-RU" sz="2400" b="1" i="0" u="none" strike="noStrike" cap="none" normalizeH="0" baseline="0" dirty="0" smtClean="0">
              <a:ln>
                <a:noFill/>
              </a:ln>
              <a:solidFill>
                <a:schemeClr val="bg1"/>
              </a:solidFill>
              <a:effectLst/>
              <a:latin typeface="Palatino Linotype" pitchFamily="18"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Palatino Linotype" pitchFamily="18" charset="0"/>
                <a:ea typeface="Calibri" pitchFamily="34" charset="0"/>
                <a:cs typeface="Times New Roman" pitchFamily="18" charset="0"/>
              </a:rPr>
              <a:t>С образом блестящего профессора связана мысль автора об ответственности за любой эксперимент. Любой опыт, по мнению писателя, должен быть хорошо спланирован и продуман до конца. </a:t>
            </a:r>
            <a:endParaRPr kumimoji="0" lang="ru-RU" sz="2400" b="1" i="0" u="none" strike="noStrike" cap="none" normalizeH="0" baseline="0" dirty="0" smtClean="0">
              <a:ln>
                <a:noFill/>
              </a:ln>
              <a:solidFill>
                <a:schemeClr val="tx1"/>
              </a:solidFill>
              <a:effectLst/>
              <a:latin typeface="Palatino Linotype" pitchFamily="18"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Рисунок 22" descr="http://kinotoday.info/uploads/posts/sobache-serdce-5.jpg"/>
          <p:cNvPicPr>
            <a:picLocks noChangeAspect="1" noChangeArrowheads="1"/>
          </p:cNvPicPr>
          <p:nvPr/>
        </p:nvPicPr>
        <p:blipFill>
          <a:blip r:embed="rId2" cstate="print"/>
          <a:srcRect l="6113" r="25807"/>
          <a:stretch>
            <a:fillRect/>
          </a:stretch>
        </p:blipFill>
        <p:spPr bwMode="auto">
          <a:xfrm>
            <a:off x="323528" y="836712"/>
            <a:ext cx="3931777" cy="4509120"/>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76803" name="Rectangle 3"/>
          <p:cNvSpPr>
            <a:spLocks noChangeArrowheads="1"/>
          </p:cNvSpPr>
          <p:nvPr/>
        </p:nvSpPr>
        <p:spPr bwMode="auto">
          <a:xfrm>
            <a:off x="467544" y="5589240"/>
            <a:ext cx="374441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dirty="0" smtClean="0">
                <a:ln>
                  <a:noFill/>
                </a:ln>
                <a:solidFill>
                  <a:schemeClr val="bg1"/>
                </a:solidFill>
                <a:effectLst/>
                <a:latin typeface="Monotype Corsiva" pitchFamily="66" charset="0"/>
                <a:ea typeface="Calibri" pitchFamily="34" charset="0"/>
                <a:cs typeface="Times New Roman" pitchFamily="18" charset="0"/>
              </a:rPr>
              <a:t>Доктор </a:t>
            </a:r>
            <a:r>
              <a:rPr kumimoji="0" lang="ru-RU" sz="3200" b="1" i="0" u="none" strike="noStrike" cap="none" normalizeH="0" baseline="0" dirty="0" err="1" smtClean="0">
                <a:ln>
                  <a:noFill/>
                </a:ln>
                <a:solidFill>
                  <a:schemeClr val="bg1"/>
                </a:solidFill>
                <a:effectLst/>
                <a:latin typeface="Monotype Corsiva" pitchFamily="66" charset="0"/>
                <a:ea typeface="Calibri" pitchFamily="34" charset="0"/>
                <a:cs typeface="Times New Roman" pitchFamily="18" charset="0"/>
              </a:rPr>
              <a:t>Борменталь</a:t>
            </a:r>
            <a:endParaRPr kumimoji="0" lang="ru-RU" sz="3200" b="1" i="0" u="none" strike="noStrike" cap="none" normalizeH="0" baseline="0" dirty="0" smtClean="0">
              <a:ln>
                <a:noFill/>
              </a:ln>
              <a:solidFill>
                <a:schemeClr val="bg1"/>
              </a:solidFill>
              <a:effectLst/>
              <a:latin typeface="Monotype Corsiva" pitchFamily="66" charset="0"/>
              <a:cs typeface="Arial" pitchFamily="34" charset="0"/>
            </a:endParaRPr>
          </a:p>
        </p:txBody>
      </p:sp>
      <p:sp>
        <p:nvSpPr>
          <p:cNvPr id="5" name="Прямоугольник 4"/>
          <p:cNvSpPr/>
          <p:nvPr/>
        </p:nvSpPr>
        <p:spPr>
          <a:xfrm>
            <a:off x="4139952" y="548680"/>
            <a:ext cx="4572000" cy="4893647"/>
          </a:xfrm>
          <a:prstGeom prst="rect">
            <a:avLst/>
          </a:prstGeom>
        </p:spPr>
        <p:txBody>
          <a:bodyPr wrap="square">
            <a:spAutoFit/>
          </a:bodyPr>
          <a:lstStyle/>
          <a:p>
            <a:pPr algn="ctr"/>
            <a:r>
              <a:rPr lang="ru-RU" sz="2400" b="1" dirty="0">
                <a:solidFill>
                  <a:schemeClr val="bg1"/>
                </a:solidFill>
                <a:latin typeface="Palatino Linotype" pitchFamily="18" charset="0"/>
              </a:rPr>
              <a:t>Ассистент профессора доктор </a:t>
            </a:r>
            <a:r>
              <a:rPr lang="ru-RU" sz="2400" b="1" dirty="0" err="1">
                <a:solidFill>
                  <a:schemeClr val="bg1"/>
                </a:solidFill>
                <a:latin typeface="Palatino Linotype" pitchFamily="18" charset="0"/>
              </a:rPr>
              <a:t>Борменталь</a:t>
            </a:r>
            <a:r>
              <a:rPr lang="ru-RU" sz="2400" b="1" dirty="0">
                <a:solidFill>
                  <a:schemeClr val="bg1"/>
                </a:solidFill>
                <a:latin typeface="Palatino Linotype" pitchFamily="18" charset="0"/>
              </a:rPr>
              <a:t>. Для него профессор - учитель, к которому юный ученый, «будущий профессор </a:t>
            </a:r>
            <a:r>
              <a:rPr lang="ru-RU" sz="2400" b="1" dirty="0" err="1">
                <a:solidFill>
                  <a:schemeClr val="bg1"/>
                </a:solidFill>
                <a:latin typeface="Palatino Linotype" pitchFamily="18" charset="0"/>
              </a:rPr>
              <a:t>Борменталь</a:t>
            </a:r>
            <a:r>
              <a:rPr lang="ru-RU" sz="2400" b="1" dirty="0">
                <a:solidFill>
                  <a:schemeClr val="bg1"/>
                </a:solidFill>
                <a:latin typeface="Palatino Linotype" pitchFamily="18" charset="0"/>
              </a:rPr>
              <a:t>», испытывает искреннее уважение. Этот персонаж, близок Преображенскому и по духу, по образованию, по социальному происхождению, по культурным ценностям.</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Рисунок 25" descr="http://image.tsn.ua/media/images/608xX/Jun2010/236991.jpg"/>
          <p:cNvPicPr>
            <a:picLocks noChangeAspect="1" noChangeArrowheads="1"/>
          </p:cNvPicPr>
          <p:nvPr/>
        </p:nvPicPr>
        <p:blipFill>
          <a:blip r:embed="rId2" cstate="print"/>
          <a:srcRect l="20832" t="12257" r="33068"/>
          <a:stretch>
            <a:fillRect/>
          </a:stretch>
        </p:blipFill>
        <p:spPr bwMode="auto">
          <a:xfrm>
            <a:off x="395536" y="188640"/>
            <a:ext cx="3960440" cy="5017990"/>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3" name="Прямоугольник 2"/>
          <p:cNvSpPr/>
          <p:nvPr/>
        </p:nvSpPr>
        <p:spPr>
          <a:xfrm>
            <a:off x="0" y="5445224"/>
            <a:ext cx="4860032" cy="954107"/>
          </a:xfrm>
          <a:prstGeom prst="rect">
            <a:avLst/>
          </a:prstGeom>
        </p:spPr>
        <p:txBody>
          <a:bodyPr wrap="square">
            <a:spAutoFit/>
          </a:bodyPr>
          <a:lstStyle/>
          <a:p>
            <a:r>
              <a:rPr lang="ru-RU" sz="2800" b="1" dirty="0">
                <a:solidFill>
                  <a:schemeClr val="bg1"/>
                </a:solidFill>
                <a:latin typeface="Monotype Corsiva" pitchFamily="66" charset="0"/>
              </a:rPr>
              <a:t>Пастернак Б.Л  «Доктор Живаго</a:t>
            </a:r>
            <a:r>
              <a:rPr lang="ru-RU" sz="2800" b="1" dirty="0" smtClean="0">
                <a:solidFill>
                  <a:schemeClr val="bg1"/>
                </a:solidFill>
                <a:latin typeface="Monotype Corsiva" pitchFamily="66" charset="0"/>
              </a:rPr>
              <a:t>»</a:t>
            </a:r>
          </a:p>
          <a:p>
            <a:pPr algn="ctr"/>
            <a:r>
              <a:rPr lang="ru-RU" sz="2800" b="1" dirty="0" smtClean="0">
                <a:solidFill>
                  <a:schemeClr val="bg1"/>
                </a:solidFill>
                <a:latin typeface="Monotype Corsiva" pitchFamily="66" charset="0"/>
              </a:rPr>
              <a:t>Юрий  Живаго</a:t>
            </a:r>
            <a:endParaRPr lang="ru-RU" sz="2800" b="1" dirty="0">
              <a:solidFill>
                <a:schemeClr val="bg1"/>
              </a:solidFill>
              <a:latin typeface="Monotype Corsiva" pitchFamily="66" charset="0"/>
            </a:endParaRPr>
          </a:p>
        </p:txBody>
      </p:sp>
      <p:sp>
        <p:nvSpPr>
          <p:cNvPr id="4" name="Прямоугольник 3"/>
          <p:cNvSpPr/>
          <p:nvPr/>
        </p:nvSpPr>
        <p:spPr>
          <a:xfrm>
            <a:off x="4716016" y="0"/>
            <a:ext cx="4248472" cy="7109639"/>
          </a:xfrm>
          <a:prstGeom prst="rect">
            <a:avLst/>
          </a:prstGeom>
        </p:spPr>
        <p:txBody>
          <a:bodyPr wrap="square">
            <a:spAutoFit/>
          </a:bodyPr>
          <a:lstStyle/>
          <a:p>
            <a:pPr algn="ctr"/>
            <a:r>
              <a:rPr lang="ru-RU" sz="2350" b="1" dirty="0" smtClean="0">
                <a:solidFill>
                  <a:schemeClr val="bg1"/>
                </a:solidFill>
                <a:latin typeface="Palatino Linotype" pitchFamily="18" charset="0"/>
              </a:rPr>
              <a:t>Яркий представитель русской интеллигенции. Перед нами человек колеблющийся, не знающий, на чью сторону встать, чью правду выбрать. Для Юрия Живаго только человек был той ценностью, которой невозможно пренебрегать. Несмотря на все ужасы действительности, на Виной тому исторические события в результате чего угасание желания заниматься врачебной деятельностью, герой все же остается чист душой</a:t>
            </a:r>
            <a:r>
              <a:rPr lang="ru-RU" sz="2400" b="1" dirty="0" smtClean="0">
                <a:solidFill>
                  <a:schemeClr val="bg1"/>
                </a:solidFill>
                <a:latin typeface="Palatino Linotype" pitchFamily="18" charset="0"/>
              </a:rPr>
              <a:t>. </a:t>
            </a:r>
            <a:endParaRPr lang="ru-RU" sz="2400" b="1" dirty="0">
              <a:solidFill>
                <a:schemeClr val="tx2">
                  <a:lumMod val="75000"/>
                </a:schemeClr>
              </a:solidFill>
              <a:latin typeface="Palatino Linotype"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Рисунок 7" descr="http://img0.liveinternet.ru/images/attach/c/5/88/281/88281214_7195627.jpg"/>
          <p:cNvPicPr>
            <a:picLocks noChangeAspect="1" noChangeArrowheads="1"/>
          </p:cNvPicPr>
          <p:nvPr/>
        </p:nvPicPr>
        <p:blipFill>
          <a:blip r:embed="rId2" cstate="print"/>
          <a:srcRect l="12862" r="8842"/>
          <a:stretch>
            <a:fillRect/>
          </a:stretch>
        </p:blipFill>
        <p:spPr bwMode="auto">
          <a:xfrm>
            <a:off x="251520" y="548680"/>
            <a:ext cx="4263097" cy="4248472"/>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3" name="Прямоугольник 2"/>
          <p:cNvSpPr/>
          <p:nvPr/>
        </p:nvSpPr>
        <p:spPr>
          <a:xfrm>
            <a:off x="0" y="5157192"/>
            <a:ext cx="4932040" cy="954107"/>
          </a:xfrm>
          <a:prstGeom prst="rect">
            <a:avLst/>
          </a:prstGeom>
        </p:spPr>
        <p:txBody>
          <a:bodyPr wrap="square">
            <a:spAutoFit/>
          </a:bodyPr>
          <a:lstStyle/>
          <a:p>
            <a:pPr algn="ctr"/>
            <a:r>
              <a:rPr lang="ru-RU" sz="2800" b="1" dirty="0">
                <a:solidFill>
                  <a:schemeClr val="bg1"/>
                </a:solidFill>
                <a:latin typeface="Monotype Corsiva" pitchFamily="66" charset="0"/>
              </a:rPr>
              <a:t>Беляев А.Р «Голова профессора </a:t>
            </a:r>
            <a:r>
              <a:rPr lang="ru-RU" sz="2800" b="1" dirty="0" err="1">
                <a:solidFill>
                  <a:schemeClr val="bg1"/>
                </a:solidFill>
                <a:latin typeface="Monotype Corsiva" pitchFamily="66" charset="0"/>
              </a:rPr>
              <a:t>Доуэля</a:t>
            </a:r>
            <a:r>
              <a:rPr lang="ru-RU" sz="2800" b="1" dirty="0">
                <a:solidFill>
                  <a:schemeClr val="bg1"/>
                </a:solidFill>
                <a:latin typeface="Monotype Corsiva" pitchFamily="66" charset="0"/>
              </a:rPr>
              <a:t>». </a:t>
            </a:r>
          </a:p>
        </p:txBody>
      </p:sp>
      <p:sp>
        <p:nvSpPr>
          <p:cNvPr id="4" name="Прямоугольник 3"/>
          <p:cNvSpPr/>
          <p:nvPr/>
        </p:nvSpPr>
        <p:spPr>
          <a:xfrm>
            <a:off x="4716016" y="764704"/>
            <a:ext cx="4211960" cy="4893647"/>
          </a:xfrm>
          <a:prstGeom prst="rect">
            <a:avLst/>
          </a:prstGeom>
        </p:spPr>
        <p:txBody>
          <a:bodyPr wrap="square">
            <a:spAutoFit/>
          </a:bodyPr>
          <a:lstStyle/>
          <a:p>
            <a:pPr algn="ctr"/>
            <a:r>
              <a:rPr lang="ru-RU" sz="2400" b="1" dirty="0">
                <a:solidFill>
                  <a:schemeClr val="bg1"/>
                </a:solidFill>
                <a:latin typeface="Palatino Linotype" pitchFamily="18" charset="0"/>
              </a:rPr>
              <a:t>Профессор при жизни прославился своими опытами. Медицина для него самое важное, перед смертью он составляет завещание «Вся моя жизнь была посвящена науке. Пусть же науке послужит моя смерть. Я предпочитаю, чтобы в моем теле копался друг-ученый, а не могильный червь.»</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2" descr="tnt24"/>
          <p:cNvPicPr>
            <a:picLocks noChangeAspect="1" noChangeArrowheads="1"/>
          </p:cNvPicPr>
          <p:nvPr/>
        </p:nvPicPr>
        <p:blipFill>
          <a:blip r:embed="rId2" cstate="print"/>
          <a:srcRect l="28887" r="8605"/>
          <a:stretch>
            <a:fillRect/>
          </a:stretch>
        </p:blipFill>
        <p:spPr bwMode="auto">
          <a:xfrm>
            <a:off x="323528" y="692696"/>
            <a:ext cx="3816424" cy="4886325"/>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3" name="TextBox 2"/>
          <p:cNvSpPr txBox="1"/>
          <p:nvPr/>
        </p:nvSpPr>
        <p:spPr>
          <a:xfrm>
            <a:off x="971600" y="5805264"/>
            <a:ext cx="2286203" cy="584775"/>
          </a:xfrm>
          <a:prstGeom prst="rect">
            <a:avLst/>
          </a:prstGeom>
          <a:noFill/>
        </p:spPr>
        <p:txBody>
          <a:bodyPr wrap="none" rtlCol="0">
            <a:spAutoFit/>
          </a:bodyPr>
          <a:lstStyle/>
          <a:p>
            <a:r>
              <a:rPr lang="ru-RU" sz="3200" b="1" dirty="0" smtClean="0">
                <a:solidFill>
                  <a:schemeClr val="bg1"/>
                </a:solidFill>
                <a:latin typeface="Monotype Corsiva" pitchFamily="66" charset="0"/>
              </a:rPr>
              <a:t>Доктор Керн</a:t>
            </a:r>
            <a:endParaRPr lang="ru-RU" sz="3200" b="1" dirty="0">
              <a:solidFill>
                <a:schemeClr val="bg1"/>
              </a:solidFill>
              <a:latin typeface="Monotype Corsiva" pitchFamily="66" charset="0"/>
            </a:endParaRPr>
          </a:p>
        </p:txBody>
      </p:sp>
      <p:sp>
        <p:nvSpPr>
          <p:cNvPr id="4" name="Прямоугольник 3"/>
          <p:cNvSpPr/>
          <p:nvPr/>
        </p:nvSpPr>
        <p:spPr>
          <a:xfrm>
            <a:off x="4283968" y="692696"/>
            <a:ext cx="4392488" cy="5262979"/>
          </a:xfrm>
          <a:prstGeom prst="rect">
            <a:avLst/>
          </a:prstGeom>
        </p:spPr>
        <p:txBody>
          <a:bodyPr wrap="square">
            <a:spAutoFit/>
          </a:bodyPr>
          <a:lstStyle/>
          <a:p>
            <a:pPr algn="ctr"/>
            <a:r>
              <a:rPr lang="ru-RU" sz="2400" b="1" dirty="0">
                <a:solidFill>
                  <a:schemeClr val="bg1"/>
                </a:solidFill>
                <a:latin typeface="Palatino Linotype" pitchFamily="18" charset="0"/>
              </a:rPr>
              <a:t>С начала карьеры для Керна не была важна успешность, но после работы с профессором </a:t>
            </a:r>
            <a:r>
              <a:rPr lang="ru-RU" sz="2400" b="1" dirty="0" err="1">
                <a:solidFill>
                  <a:schemeClr val="bg1"/>
                </a:solidFill>
                <a:latin typeface="Palatino Linotype" pitchFamily="18" charset="0"/>
              </a:rPr>
              <a:t>Доуэлем</a:t>
            </a:r>
            <a:r>
              <a:rPr lang="ru-RU" sz="2400" b="1" dirty="0">
                <a:solidFill>
                  <a:schemeClr val="bg1"/>
                </a:solidFill>
                <a:latin typeface="Palatino Linotype" pitchFamily="18" charset="0"/>
              </a:rPr>
              <a:t> все изменилось. После смерти </a:t>
            </a:r>
            <a:r>
              <a:rPr lang="ru-RU" sz="2400" b="1" dirty="0" smtClean="0">
                <a:solidFill>
                  <a:schemeClr val="bg1"/>
                </a:solidFill>
                <a:latin typeface="Palatino Linotype" pitchFamily="18" charset="0"/>
              </a:rPr>
              <a:t>наставника, </a:t>
            </a:r>
            <a:r>
              <a:rPr lang="ru-RU" sz="2400" b="1" dirty="0">
                <a:solidFill>
                  <a:schemeClr val="bg1"/>
                </a:solidFill>
                <a:latin typeface="Palatino Linotype" pitchFamily="18" charset="0"/>
              </a:rPr>
              <a:t>Керн оживляет голову </a:t>
            </a:r>
            <a:r>
              <a:rPr lang="ru-RU" sz="2400" b="1" dirty="0" err="1" smtClean="0">
                <a:solidFill>
                  <a:schemeClr val="bg1"/>
                </a:solidFill>
                <a:latin typeface="Palatino Linotype" pitchFamily="18" charset="0"/>
              </a:rPr>
              <a:t>Доуэля</a:t>
            </a:r>
            <a:r>
              <a:rPr lang="ru-RU" sz="2400" b="1" dirty="0" smtClean="0">
                <a:solidFill>
                  <a:schemeClr val="bg1"/>
                </a:solidFill>
                <a:latin typeface="Palatino Linotype" pitchFamily="18" charset="0"/>
              </a:rPr>
              <a:t> </a:t>
            </a:r>
            <a:r>
              <a:rPr lang="ru-RU" sz="2400" b="1" dirty="0">
                <a:solidFill>
                  <a:schemeClr val="bg1"/>
                </a:solidFill>
                <a:latin typeface="Palatino Linotype" pitchFamily="18" charset="0"/>
              </a:rPr>
              <a:t>и  заставляет </a:t>
            </a:r>
            <a:r>
              <a:rPr lang="ru-RU" sz="2400" b="1" i="1" dirty="0" smtClean="0">
                <a:solidFill>
                  <a:schemeClr val="bg1"/>
                </a:solidFill>
                <a:latin typeface="Palatino Linotype" pitchFamily="18" charset="0"/>
              </a:rPr>
              <a:t>РАБОТАТЬ НА СЕБЯ</a:t>
            </a:r>
            <a:r>
              <a:rPr lang="ru-RU" sz="2400" b="1" dirty="0" smtClean="0">
                <a:solidFill>
                  <a:schemeClr val="bg1"/>
                </a:solidFill>
                <a:latin typeface="Palatino Linotype" pitchFamily="18" charset="0"/>
              </a:rPr>
              <a:t>.  </a:t>
            </a:r>
            <a:r>
              <a:rPr lang="ru-RU" sz="2400" b="1" dirty="0">
                <a:solidFill>
                  <a:schemeClr val="bg1"/>
                </a:solidFill>
                <a:latin typeface="Palatino Linotype" pitchFamily="18" charset="0"/>
              </a:rPr>
              <a:t>Пользуясь идеями профессора он, проводит операции по оживлению голов , а одной из них дает новое тело.</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59832" y="188640"/>
            <a:ext cx="2579552" cy="584775"/>
          </a:xfrm>
          <a:prstGeom prst="rect">
            <a:avLst/>
          </a:prstGeom>
        </p:spPr>
        <p:txBody>
          <a:bodyPr wrap="none">
            <a:spAutoFit/>
          </a:bodyPr>
          <a:lstStyle/>
          <a:p>
            <a:r>
              <a:rPr lang="ru-RU" sz="3200" b="1" dirty="0">
                <a:solidFill>
                  <a:schemeClr val="bg1"/>
                </a:solidFill>
                <a:latin typeface="Monotype Corsiva" pitchFamily="66" charset="0"/>
              </a:rPr>
              <a:t>Анкетирование</a:t>
            </a:r>
          </a:p>
        </p:txBody>
      </p:sp>
      <p:sp>
        <p:nvSpPr>
          <p:cNvPr id="80897" name="Rectangle 1"/>
          <p:cNvSpPr>
            <a:spLocks noChangeArrowheads="1"/>
          </p:cNvSpPr>
          <p:nvPr/>
        </p:nvSpPr>
        <p:spPr bwMode="auto">
          <a:xfrm>
            <a:off x="0" y="1052736"/>
            <a:ext cx="8847294" cy="80021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Приняло  участие 50 учащихся, из них 38 девушек  и 12 юношей</a:t>
            </a:r>
            <a:r>
              <a:rPr kumimoji="0" lang="ru-RU" sz="28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a:t>
            </a:r>
            <a:endParaRPr kumimoji="0" lang="ru-RU"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80898" name="Rectangle 2"/>
          <p:cNvSpPr>
            <a:spLocks noChangeArrowheads="1"/>
          </p:cNvSpPr>
          <p:nvPr/>
        </p:nvSpPr>
        <p:spPr bwMode="auto">
          <a:xfrm>
            <a:off x="395536" y="2235061"/>
            <a:ext cx="4968552"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от-15 до 18 лет-29 человек;</a:t>
            </a:r>
            <a:endParaRPr kumimoji="0" lang="ru-RU" sz="3200" b="0" i="0" u="none" strike="noStrike" cap="none" normalizeH="0" baseline="0" dirty="0" smtClean="0">
              <a:ln>
                <a:noFill/>
              </a:ln>
              <a:solidFill>
                <a:schemeClr val="bg1"/>
              </a:solidFill>
              <a:effectLst/>
              <a:latin typeface="Monotype Corsiva"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3200" b="0"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от- 19 до 24-16 человек; </a:t>
            </a:r>
            <a:endParaRPr kumimoji="0" lang="ru-RU" sz="3200" b="0" i="0" u="none" strike="noStrike" cap="none" normalizeH="0" baseline="0" dirty="0" smtClean="0">
              <a:ln>
                <a:noFill/>
              </a:ln>
              <a:solidFill>
                <a:schemeClr val="bg1"/>
              </a:solidFill>
              <a:effectLst/>
              <a:latin typeface="Monotype Corsiva"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3200" b="0"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от- 29 до 37-5 человек.</a:t>
            </a:r>
            <a:endParaRPr kumimoji="0" lang="ru-RU" sz="3200" b="0" i="0" u="none" strike="noStrike" cap="none" normalizeH="0" baseline="0" dirty="0" smtClean="0">
              <a:ln>
                <a:noFill/>
              </a:ln>
              <a:solidFill>
                <a:schemeClr val="bg1"/>
              </a:solidFill>
              <a:effectLst/>
              <a:latin typeface="Monotype Corsiva" pitchFamily="66" charset="0"/>
              <a:cs typeface="Arial" pitchFamily="34" charset="0"/>
            </a:endParaRPr>
          </a:p>
        </p:txBody>
      </p:sp>
      <p:pic>
        <p:nvPicPr>
          <p:cNvPr id="115714" name="Picture 2" descr="http://as.baikal.tv/news/nimg/2004_11_04/big/R%20-%20DifecitTrupov1090.jpg"/>
          <p:cNvPicPr>
            <a:picLocks noChangeAspect="1" noChangeArrowheads="1"/>
          </p:cNvPicPr>
          <p:nvPr/>
        </p:nvPicPr>
        <p:blipFill>
          <a:blip r:embed="rId2" cstate="print"/>
          <a:srcRect l="31038" t="41311" r="7995" b="2230"/>
          <a:stretch>
            <a:fillRect/>
          </a:stretch>
        </p:blipFill>
        <p:spPr bwMode="auto">
          <a:xfrm>
            <a:off x="4401640" y="3140968"/>
            <a:ext cx="4346824" cy="3240360"/>
          </a:xfrm>
          <a:prstGeom prst="rect">
            <a:avLst/>
          </a:prstGeom>
          <a:noFill/>
          <a:effectLst>
            <a:outerShdw blurRad="76200" dir="13500000" sy="23000" kx="1200000" algn="br" rotWithShape="0">
              <a:prstClr val="black">
                <a:alpha val="20000"/>
              </a:prstClr>
            </a:outerShdw>
            <a:softEdge rad="1270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r>
              <a:rPr lang="ru-RU" dirty="0" smtClean="0"/>
              <a:t>Слайд с цитатой</a:t>
            </a:r>
            <a:endParaRPr lang="ru-RU" dirty="0"/>
          </a:p>
        </p:txBody>
      </p:sp>
      <p:sp>
        <p:nvSpPr>
          <p:cNvPr id="2" name="Заголовок 1"/>
          <p:cNvSpPr>
            <a:spLocks noGrp="1"/>
          </p:cNvSpPr>
          <p:nvPr>
            <p:ph type="title"/>
          </p:nvPr>
        </p:nvSpPr>
        <p:spPr/>
        <p:txBody>
          <a:bodyPr/>
          <a:lstStyle/>
          <a:p>
            <a:r>
              <a:rPr lang="ru-RU" dirty="0" smtClean="0"/>
              <a:t>Цитата из работы</a:t>
            </a:r>
            <a:endParaRPr lang="ru-RU" dirty="0"/>
          </a:p>
        </p:txBody>
      </p:sp>
      <p:pic>
        <p:nvPicPr>
          <p:cNvPr id="100353" name="Picture 1" descr="H:\0_66256_d351034d_XL.jpg"/>
          <p:cNvPicPr>
            <a:picLocks noChangeAspect="1" noChangeArrowheads="1"/>
          </p:cNvPicPr>
          <p:nvPr/>
        </p:nvPicPr>
        <p:blipFill>
          <a:blip r:embed="rId2" cstate="print"/>
          <a:srcRect/>
          <a:stretch>
            <a:fillRect/>
          </a:stretch>
        </p:blipFill>
        <p:spPr bwMode="auto">
          <a:xfrm>
            <a:off x="-1" y="0"/>
            <a:ext cx="9144001" cy="6858000"/>
          </a:xfrm>
          <a:prstGeom prst="rect">
            <a:avLst/>
          </a:prstGeom>
          <a:noFill/>
          <a:effectLst>
            <a:softEdge rad="31750"/>
          </a:effectLst>
        </p:spPr>
      </p:pic>
      <p:sp>
        <p:nvSpPr>
          <p:cNvPr id="5" name="TextBox 4"/>
          <p:cNvSpPr txBox="1"/>
          <p:nvPr/>
        </p:nvSpPr>
        <p:spPr>
          <a:xfrm>
            <a:off x="467544" y="332656"/>
            <a:ext cx="5868144" cy="1569660"/>
          </a:xfrm>
          <a:prstGeom prst="rect">
            <a:avLst/>
          </a:prstGeom>
          <a:noFill/>
        </p:spPr>
        <p:txBody>
          <a:bodyPr wrap="square" rtlCol="0">
            <a:spAutoFit/>
          </a:bodyPr>
          <a:lstStyle/>
          <a:p>
            <a:r>
              <a:rPr lang="ru-RU" sz="3200" b="1" dirty="0" smtClean="0">
                <a:solidFill>
                  <a:schemeClr val="bg1"/>
                </a:solidFill>
                <a:latin typeface="Monotype Corsiva" pitchFamily="66" charset="0"/>
              </a:rPr>
              <a:t>«Врачу вовсе необязательно верить в медицину – больной верит в нее за двоих…»</a:t>
            </a:r>
            <a:endParaRPr lang="ru-RU" sz="3200" b="1" dirty="0">
              <a:solidFill>
                <a:schemeClr val="bg1"/>
              </a:solidFill>
              <a:latin typeface="Monotype Corsiva" pitchFamily="66" charset="0"/>
            </a:endParaRPr>
          </a:p>
        </p:txBody>
      </p:sp>
      <p:sp>
        <p:nvSpPr>
          <p:cNvPr id="6" name="TextBox 5"/>
          <p:cNvSpPr txBox="1"/>
          <p:nvPr/>
        </p:nvSpPr>
        <p:spPr>
          <a:xfrm>
            <a:off x="2915816" y="1844824"/>
            <a:ext cx="2007281" cy="523220"/>
          </a:xfrm>
          <a:prstGeom prst="rect">
            <a:avLst/>
          </a:prstGeom>
          <a:noFill/>
        </p:spPr>
        <p:txBody>
          <a:bodyPr wrap="none" rtlCol="0">
            <a:spAutoFit/>
          </a:bodyPr>
          <a:lstStyle/>
          <a:p>
            <a:r>
              <a:rPr lang="ru-RU" sz="2800" dirty="0" smtClean="0">
                <a:solidFill>
                  <a:schemeClr val="bg1"/>
                </a:solidFill>
                <a:latin typeface="Monotype Corsiva" pitchFamily="66" charset="0"/>
              </a:rPr>
              <a:t>Жорж </a:t>
            </a:r>
            <a:r>
              <a:rPr lang="ru-RU" sz="2800" dirty="0" err="1" smtClean="0">
                <a:solidFill>
                  <a:schemeClr val="bg1"/>
                </a:solidFill>
                <a:latin typeface="Monotype Corsiva" pitchFamily="66" charset="0"/>
              </a:rPr>
              <a:t>Элгози</a:t>
            </a:r>
            <a:endParaRPr lang="ru-RU" sz="2800" dirty="0">
              <a:solidFill>
                <a:schemeClr val="bg1"/>
              </a:solidFill>
              <a:latin typeface="Monotype Corsiva" pitchFamily="66"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81921" name="Object 1"/>
          <p:cNvGraphicFramePr>
            <a:graphicFrameLocks/>
          </p:cNvGraphicFramePr>
          <p:nvPr/>
        </p:nvGraphicFramePr>
        <p:xfrm>
          <a:off x="395536" y="404664"/>
          <a:ext cx="8424936" cy="6048672"/>
        </p:xfrm>
        <a:graphic>
          <a:graphicData uri="http://schemas.openxmlformats.org/presentationml/2006/ole">
            <p:oleObj spid="_x0000_s81921" name="Диаграмма" r:id="rId3" imgW="4533927" imgH="3238393" progId="Excel.Sheet.8">
              <p:embed/>
            </p:oleObj>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82945" name="Object 1"/>
          <p:cNvGraphicFramePr>
            <a:graphicFrameLocks/>
          </p:cNvGraphicFramePr>
          <p:nvPr/>
        </p:nvGraphicFramePr>
        <p:xfrm>
          <a:off x="395536" y="332656"/>
          <a:ext cx="8352928" cy="5976664"/>
        </p:xfrm>
        <a:graphic>
          <a:graphicData uri="http://schemas.openxmlformats.org/presentationml/2006/ole">
            <p:oleObj spid="_x0000_s82945" name="Worksheet" r:id="rId3" imgW="4705339" imgH="3000312" progId="Excel.Sheet.8">
              <p:embed/>
            </p:oleObj>
          </a:graphicData>
        </a:graphic>
      </p:graphicFrame>
      <p:sp>
        <p:nvSpPr>
          <p:cNvPr id="4" name="TextBox 3"/>
          <p:cNvSpPr txBox="1"/>
          <p:nvPr/>
        </p:nvSpPr>
        <p:spPr>
          <a:xfrm>
            <a:off x="7683334" y="3605938"/>
            <a:ext cx="570990" cy="307777"/>
          </a:xfrm>
          <a:prstGeom prst="rect">
            <a:avLst/>
          </a:prstGeom>
          <a:noFill/>
        </p:spPr>
        <p:txBody>
          <a:bodyPr wrap="none" rtlCol="0">
            <a:spAutoFit/>
          </a:bodyPr>
          <a:lstStyle/>
          <a:p>
            <a:r>
              <a:rPr lang="ru-RU" sz="1400" dirty="0" smtClean="0">
                <a:solidFill>
                  <a:schemeClr val="bg1"/>
                </a:solidFill>
                <a:latin typeface="Arial Narrow" pitchFamily="34" charset="0"/>
                <a:cs typeface="Times New Roman" pitchFamily="18" charset="0"/>
              </a:rPr>
              <a:t>- 20%</a:t>
            </a:r>
            <a:endParaRPr lang="ru-RU" sz="1400" dirty="0">
              <a:solidFill>
                <a:schemeClr val="bg1"/>
              </a:solidFill>
              <a:latin typeface="Arial Narrow" pitchFamily="34" charset="0"/>
              <a:cs typeface="Times New Roman" pitchFamily="18" charset="0"/>
            </a:endParaRPr>
          </a:p>
        </p:txBody>
      </p:sp>
      <p:sp>
        <p:nvSpPr>
          <p:cNvPr id="8" name="TextBox 7"/>
          <p:cNvSpPr txBox="1"/>
          <p:nvPr/>
        </p:nvSpPr>
        <p:spPr>
          <a:xfrm>
            <a:off x="7777056" y="4085338"/>
            <a:ext cx="529312" cy="307777"/>
          </a:xfrm>
          <a:prstGeom prst="rect">
            <a:avLst/>
          </a:prstGeom>
          <a:noFill/>
        </p:spPr>
        <p:txBody>
          <a:bodyPr wrap="none" rtlCol="0">
            <a:spAutoFit/>
          </a:bodyPr>
          <a:lstStyle/>
          <a:p>
            <a:r>
              <a:rPr lang="ru-RU" sz="1400" dirty="0" smtClean="0">
                <a:solidFill>
                  <a:schemeClr val="bg1"/>
                </a:solidFill>
                <a:latin typeface="Arial Narrow" pitchFamily="34" charset="0"/>
                <a:cs typeface="Times New Roman" pitchFamily="18" charset="0"/>
              </a:rPr>
              <a:t>-80%</a:t>
            </a:r>
            <a:endParaRPr lang="ru-RU" sz="1400" dirty="0">
              <a:solidFill>
                <a:schemeClr val="bg1"/>
              </a:solidFill>
              <a:latin typeface="Arial Narrow"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83969" name="Object 1"/>
          <p:cNvGraphicFramePr>
            <a:graphicFrameLocks/>
          </p:cNvGraphicFramePr>
          <p:nvPr/>
        </p:nvGraphicFramePr>
        <p:xfrm>
          <a:off x="179388" y="333375"/>
          <a:ext cx="8713092" cy="6191969"/>
        </p:xfrm>
        <a:graphic>
          <a:graphicData uri="http://schemas.openxmlformats.org/presentationml/2006/ole">
            <p:oleObj spid="_x0000_s83969" name="Worksheet" r:id="rId3" imgW="4324453" imgH="2866965" progId="Excel.Sheet.8">
              <p:embed/>
            </p:oleObj>
          </a:graphicData>
        </a:graphic>
      </p:graphicFrame>
      <p:sp>
        <p:nvSpPr>
          <p:cNvPr id="4" name="TextBox 3"/>
          <p:cNvSpPr txBox="1"/>
          <p:nvPr/>
        </p:nvSpPr>
        <p:spPr>
          <a:xfrm>
            <a:off x="7627156" y="3882202"/>
            <a:ext cx="570990" cy="307777"/>
          </a:xfrm>
          <a:prstGeom prst="rect">
            <a:avLst/>
          </a:prstGeom>
          <a:noFill/>
        </p:spPr>
        <p:txBody>
          <a:bodyPr wrap="none" rtlCol="0">
            <a:spAutoFit/>
          </a:bodyPr>
          <a:lstStyle/>
          <a:p>
            <a:r>
              <a:rPr lang="ru-RU" sz="1400" dirty="0" smtClean="0">
                <a:solidFill>
                  <a:schemeClr val="bg1"/>
                </a:solidFill>
                <a:latin typeface="Arial Narrow" pitchFamily="34" charset="0"/>
                <a:cs typeface="Times New Roman" pitchFamily="18" charset="0"/>
              </a:rPr>
              <a:t>- 72%</a:t>
            </a:r>
            <a:endParaRPr lang="ru-RU" sz="1400" dirty="0">
              <a:solidFill>
                <a:schemeClr val="bg1"/>
              </a:solidFill>
              <a:latin typeface="Arial Narrow" pitchFamily="34" charset="0"/>
              <a:cs typeface="Times New Roman" pitchFamily="18" charset="0"/>
            </a:endParaRPr>
          </a:p>
        </p:txBody>
      </p:sp>
      <p:sp>
        <p:nvSpPr>
          <p:cNvPr id="5" name="TextBox 4"/>
          <p:cNvSpPr txBox="1"/>
          <p:nvPr/>
        </p:nvSpPr>
        <p:spPr>
          <a:xfrm>
            <a:off x="7705328" y="4352776"/>
            <a:ext cx="489236" cy="307777"/>
          </a:xfrm>
          <a:prstGeom prst="rect">
            <a:avLst/>
          </a:prstGeom>
          <a:noFill/>
        </p:spPr>
        <p:txBody>
          <a:bodyPr wrap="none" rtlCol="0">
            <a:spAutoFit/>
          </a:bodyPr>
          <a:lstStyle/>
          <a:p>
            <a:r>
              <a:rPr lang="ru-RU" sz="1400" dirty="0" smtClean="0">
                <a:solidFill>
                  <a:schemeClr val="bg1"/>
                </a:solidFill>
                <a:latin typeface="Arial Narrow" pitchFamily="34" charset="0"/>
                <a:cs typeface="Times New Roman" pitchFamily="18" charset="0"/>
              </a:rPr>
              <a:t>- 6%</a:t>
            </a:r>
            <a:endParaRPr lang="ru-RU" sz="1400" dirty="0">
              <a:solidFill>
                <a:schemeClr val="bg1"/>
              </a:solidFill>
              <a:latin typeface="Arial Narrow" pitchFamily="34" charset="0"/>
              <a:cs typeface="Times New Roman" pitchFamily="18" charset="0"/>
            </a:endParaRPr>
          </a:p>
        </p:txBody>
      </p:sp>
      <p:sp>
        <p:nvSpPr>
          <p:cNvPr id="6" name="TextBox 5"/>
          <p:cNvSpPr txBox="1"/>
          <p:nvPr/>
        </p:nvSpPr>
        <p:spPr>
          <a:xfrm>
            <a:off x="8172400" y="4869160"/>
            <a:ext cx="529312" cy="307777"/>
          </a:xfrm>
          <a:prstGeom prst="rect">
            <a:avLst/>
          </a:prstGeom>
          <a:noFill/>
        </p:spPr>
        <p:txBody>
          <a:bodyPr wrap="none" rtlCol="0">
            <a:spAutoFit/>
          </a:bodyPr>
          <a:lstStyle/>
          <a:p>
            <a:r>
              <a:rPr lang="ru-RU" sz="1400" dirty="0" smtClean="0">
                <a:solidFill>
                  <a:schemeClr val="bg1"/>
                </a:solidFill>
                <a:latin typeface="Arial Narrow" pitchFamily="34" charset="0"/>
                <a:cs typeface="Times New Roman" pitchFamily="18" charset="0"/>
              </a:rPr>
              <a:t>-22%</a:t>
            </a:r>
            <a:endParaRPr lang="ru-RU" sz="1400" dirty="0">
              <a:solidFill>
                <a:schemeClr val="bg1"/>
              </a:solidFill>
              <a:latin typeface="Arial Narrow"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84993" name="Object 1"/>
          <p:cNvGraphicFramePr>
            <a:graphicFrameLocks/>
          </p:cNvGraphicFramePr>
          <p:nvPr/>
        </p:nvGraphicFramePr>
        <p:xfrm>
          <a:off x="251520" y="188640"/>
          <a:ext cx="8568952" cy="6336704"/>
        </p:xfrm>
        <a:graphic>
          <a:graphicData uri="http://schemas.openxmlformats.org/presentationml/2006/ole">
            <p:oleObj spid="_x0000_s84993" name="Диаграмма" r:id="rId3" imgW="4448086" imgH="2743335" progId="Excel.Sheet.8">
              <p:embed/>
            </p:oleObj>
          </a:graphicData>
        </a:graphic>
      </p:graphicFrame>
      <p:sp>
        <p:nvSpPr>
          <p:cNvPr id="4" name="TextBox 3"/>
          <p:cNvSpPr txBox="1"/>
          <p:nvPr/>
        </p:nvSpPr>
        <p:spPr>
          <a:xfrm>
            <a:off x="8028384" y="3197986"/>
            <a:ext cx="622286" cy="338554"/>
          </a:xfrm>
          <a:prstGeom prst="rect">
            <a:avLst/>
          </a:prstGeom>
          <a:noFill/>
        </p:spPr>
        <p:txBody>
          <a:bodyPr wrap="none" rtlCol="0">
            <a:spAutoFit/>
          </a:bodyPr>
          <a:lstStyle/>
          <a:p>
            <a:r>
              <a:rPr lang="ru-RU" sz="1600" dirty="0" smtClean="0">
                <a:solidFill>
                  <a:schemeClr val="bg1"/>
                </a:solidFill>
                <a:latin typeface="Arial Narrow" pitchFamily="34" charset="0"/>
                <a:cs typeface="Times New Roman" pitchFamily="18" charset="0"/>
              </a:rPr>
              <a:t>- 60%</a:t>
            </a:r>
            <a:endParaRPr lang="ru-RU" sz="1600" dirty="0">
              <a:solidFill>
                <a:schemeClr val="bg1"/>
              </a:solidFill>
              <a:latin typeface="Arial Narrow" pitchFamily="34" charset="0"/>
              <a:cs typeface="Times New Roman" pitchFamily="18" charset="0"/>
            </a:endParaRPr>
          </a:p>
        </p:txBody>
      </p:sp>
      <p:sp>
        <p:nvSpPr>
          <p:cNvPr id="5" name="TextBox 4"/>
          <p:cNvSpPr txBox="1"/>
          <p:nvPr/>
        </p:nvSpPr>
        <p:spPr>
          <a:xfrm>
            <a:off x="7961704" y="3708538"/>
            <a:ext cx="529312" cy="338554"/>
          </a:xfrm>
          <a:prstGeom prst="rect">
            <a:avLst/>
          </a:prstGeom>
          <a:noFill/>
        </p:spPr>
        <p:txBody>
          <a:bodyPr wrap="none" rtlCol="0">
            <a:spAutoFit/>
          </a:bodyPr>
          <a:lstStyle/>
          <a:p>
            <a:r>
              <a:rPr lang="ru-RU" sz="1600" dirty="0" smtClean="0">
                <a:solidFill>
                  <a:schemeClr val="bg1"/>
                </a:solidFill>
                <a:latin typeface="Arial Narrow" pitchFamily="34" charset="0"/>
                <a:cs typeface="Times New Roman" pitchFamily="18" charset="0"/>
              </a:rPr>
              <a:t>- 6%</a:t>
            </a:r>
            <a:endParaRPr lang="ru-RU" sz="1600" dirty="0">
              <a:solidFill>
                <a:schemeClr val="bg1"/>
              </a:solidFill>
              <a:latin typeface="Arial Narrow" pitchFamily="34" charset="0"/>
              <a:cs typeface="Times New Roman" pitchFamily="18" charset="0"/>
            </a:endParaRPr>
          </a:p>
        </p:txBody>
      </p:sp>
      <p:sp>
        <p:nvSpPr>
          <p:cNvPr id="6" name="TextBox 5"/>
          <p:cNvSpPr txBox="1"/>
          <p:nvPr/>
        </p:nvSpPr>
        <p:spPr>
          <a:xfrm>
            <a:off x="7612166" y="4221088"/>
            <a:ext cx="679994" cy="369332"/>
          </a:xfrm>
          <a:prstGeom prst="rect">
            <a:avLst/>
          </a:prstGeom>
          <a:noFill/>
        </p:spPr>
        <p:txBody>
          <a:bodyPr wrap="none" rtlCol="0">
            <a:spAutoFit/>
          </a:bodyPr>
          <a:lstStyle/>
          <a:p>
            <a:r>
              <a:rPr lang="ru-RU" dirty="0" smtClean="0">
                <a:solidFill>
                  <a:schemeClr val="bg1"/>
                </a:solidFill>
                <a:latin typeface="Arial Narrow" pitchFamily="34" charset="0"/>
                <a:cs typeface="Times New Roman" pitchFamily="18" charset="0"/>
              </a:rPr>
              <a:t>- 58%</a:t>
            </a:r>
            <a:endParaRPr lang="ru-RU" dirty="0">
              <a:solidFill>
                <a:schemeClr val="bg1"/>
              </a:solidFill>
              <a:latin typeface="Arial Narrow" pitchFamily="34" charset="0"/>
              <a:cs typeface="Times New Roman" pitchFamily="18" charset="0"/>
            </a:endParaRPr>
          </a:p>
        </p:txBody>
      </p:sp>
      <p:sp>
        <p:nvSpPr>
          <p:cNvPr id="8" name="TextBox 7"/>
          <p:cNvSpPr txBox="1"/>
          <p:nvPr/>
        </p:nvSpPr>
        <p:spPr>
          <a:xfrm>
            <a:off x="7779998" y="4785104"/>
            <a:ext cx="622286" cy="338554"/>
          </a:xfrm>
          <a:prstGeom prst="rect">
            <a:avLst/>
          </a:prstGeom>
          <a:noFill/>
        </p:spPr>
        <p:txBody>
          <a:bodyPr wrap="none" rtlCol="0">
            <a:spAutoFit/>
          </a:bodyPr>
          <a:lstStyle/>
          <a:p>
            <a:r>
              <a:rPr lang="ru-RU" sz="1600" dirty="0" smtClean="0">
                <a:solidFill>
                  <a:schemeClr val="bg1"/>
                </a:solidFill>
                <a:latin typeface="Arial Narrow" pitchFamily="34" charset="0"/>
                <a:cs typeface="Times New Roman" pitchFamily="18" charset="0"/>
              </a:rPr>
              <a:t>- 50%</a:t>
            </a:r>
            <a:endParaRPr lang="ru-RU" sz="1600" dirty="0">
              <a:solidFill>
                <a:schemeClr val="bg1"/>
              </a:solidFill>
              <a:latin typeface="Arial Narrow"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86017" name="Object 1"/>
          <p:cNvGraphicFramePr>
            <a:graphicFrameLocks/>
          </p:cNvGraphicFramePr>
          <p:nvPr/>
        </p:nvGraphicFramePr>
        <p:xfrm>
          <a:off x="250825" y="188912"/>
          <a:ext cx="8281615" cy="6120407"/>
        </p:xfrm>
        <a:graphic>
          <a:graphicData uri="http://schemas.openxmlformats.org/presentationml/2006/ole">
            <p:oleObj spid="_x0000_s86017" name="Диаграмма" r:id="rId3" imgW="4657830" imgH="2857517" progId="Excel.Sheet.8">
              <p:embed/>
            </p:oleObj>
          </a:graphicData>
        </a:graphic>
      </p:graphicFrame>
      <p:sp>
        <p:nvSpPr>
          <p:cNvPr id="86019" name="Rectangle 3"/>
          <p:cNvSpPr>
            <a:spLocks noChangeArrowheads="1"/>
          </p:cNvSpPr>
          <p:nvPr/>
        </p:nvSpPr>
        <p:spPr bwMode="auto">
          <a:xfrm>
            <a:off x="0" y="3324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 name="TextBox 4"/>
          <p:cNvSpPr txBox="1"/>
          <p:nvPr/>
        </p:nvSpPr>
        <p:spPr>
          <a:xfrm>
            <a:off x="7302140" y="4572022"/>
            <a:ext cx="627095" cy="369332"/>
          </a:xfrm>
          <a:prstGeom prst="rect">
            <a:avLst/>
          </a:prstGeom>
          <a:noFill/>
        </p:spPr>
        <p:txBody>
          <a:bodyPr wrap="none" rtlCol="0">
            <a:spAutoFit/>
          </a:bodyPr>
          <a:lstStyle/>
          <a:p>
            <a:r>
              <a:rPr lang="ru-RU" dirty="0" smtClean="0">
                <a:solidFill>
                  <a:schemeClr val="bg1"/>
                </a:solidFill>
                <a:latin typeface="Arial Narrow" pitchFamily="34" charset="0"/>
              </a:rPr>
              <a:t>-12%</a:t>
            </a:r>
            <a:endParaRPr lang="ru-RU" dirty="0">
              <a:solidFill>
                <a:schemeClr val="bg1"/>
              </a:solidFill>
              <a:latin typeface="Arial Narrow" pitchFamily="34" charset="0"/>
            </a:endParaRPr>
          </a:p>
        </p:txBody>
      </p:sp>
      <p:sp>
        <p:nvSpPr>
          <p:cNvPr id="6" name="TextBox 5"/>
          <p:cNvSpPr txBox="1"/>
          <p:nvPr/>
        </p:nvSpPr>
        <p:spPr>
          <a:xfrm>
            <a:off x="7113845" y="5051796"/>
            <a:ext cx="574196" cy="369332"/>
          </a:xfrm>
          <a:prstGeom prst="rect">
            <a:avLst/>
          </a:prstGeom>
          <a:noFill/>
        </p:spPr>
        <p:txBody>
          <a:bodyPr wrap="none" rtlCol="0">
            <a:spAutoFit/>
          </a:bodyPr>
          <a:lstStyle/>
          <a:p>
            <a:r>
              <a:rPr lang="ru-RU" dirty="0" smtClean="0">
                <a:solidFill>
                  <a:schemeClr val="bg1"/>
                </a:solidFill>
                <a:latin typeface="Arial Narrow" pitchFamily="34" charset="0"/>
              </a:rPr>
              <a:t>- 4%</a:t>
            </a:r>
            <a:endParaRPr lang="ru-RU" dirty="0">
              <a:solidFill>
                <a:schemeClr val="bg1"/>
              </a:solidFill>
              <a:latin typeface="Arial Narrow"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87041" name="Object 1"/>
          <p:cNvGraphicFramePr>
            <a:graphicFrameLocks/>
          </p:cNvGraphicFramePr>
          <p:nvPr/>
        </p:nvGraphicFramePr>
        <p:xfrm>
          <a:off x="250825" y="188913"/>
          <a:ext cx="8353623" cy="6408439"/>
        </p:xfrm>
        <a:graphic>
          <a:graphicData uri="http://schemas.openxmlformats.org/presentationml/2006/ole">
            <p:oleObj spid="_x0000_s87041" name="Worksheet" r:id="rId3" imgW="4581436" imgH="2533597" progId="Excel.Sheet.8">
              <p:embed/>
            </p:oleObj>
          </a:graphicData>
        </a:graphic>
      </p:graphicFrame>
      <p:sp>
        <p:nvSpPr>
          <p:cNvPr id="87043" name="Rectangle 3"/>
          <p:cNvSpPr>
            <a:spLocks noChangeArrowheads="1"/>
          </p:cNvSpPr>
          <p:nvPr/>
        </p:nvSpPr>
        <p:spPr bwMode="auto">
          <a:xfrm>
            <a:off x="0" y="30003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88067"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 name="Диаграмма 1"/>
          <p:cNvGraphicFramePr>
            <a:graphicFrameLocks/>
          </p:cNvGraphicFramePr>
          <p:nvPr/>
        </p:nvGraphicFramePr>
        <p:xfrm>
          <a:off x="467544" y="548680"/>
          <a:ext cx="8136904" cy="5832648"/>
        </p:xfrm>
        <a:graphic>
          <a:graphicData uri="http://schemas.openxmlformats.org/presentationml/2006/ole">
            <p:oleObj spid="_x0000_s88066" name="Диаграмма" r:id="rId3" imgW="5505165" imgH="3206774" progId="Excel.Sheet.8">
              <p:embed/>
            </p:oleObj>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15816" y="332656"/>
            <a:ext cx="2597186" cy="1138773"/>
          </a:xfrm>
          <a:prstGeom prst="rect">
            <a:avLst/>
          </a:prstGeom>
          <a:noFill/>
        </p:spPr>
        <p:txBody>
          <a:bodyPr wrap="square" rtlCol="0">
            <a:spAutoFit/>
          </a:bodyPr>
          <a:lstStyle/>
          <a:p>
            <a:r>
              <a:rPr lang="ru-RU" sz="3200" b="1" dirty="0" smtClean="0">
                <a:solidFill>
                  <a:schemeClr val="bg1"/>
                </a:solidFill>
                <a:latin typeface="Monotype Corsiva" pitchFamily="66" charset="0"/>
              </a:rPr>
              <a:t>Вывод к анкете</a:t>
            </a:r>
          </a:p>
          <a:p>
            <a:endParaRPr lang="ru-RU" dirty="0" smtClean="0">
              <a:solidFill>
                <a:schemeClr val="bg1"/>
              </a:solidFill>
            </a:endParaRPr>
          </a:p>
          <a:p>
            <a:endParaRPr lang="ru-RU" dirty="0">
              <a:solidFill>
                <a:schemeClr val="bg1"/>
              </a:solidFill>
            </a:endParaRPr>
          </a:p>
        </p:txBody>
      </p:sp>
      <p:sp>
        <p:nvSpPr>
          <p:cNvPr id="144385" name="Rectangle 1"/>
          <p:cNvSpPr>
            <a:spLocks noChangeArrowheads="1"/>
          </p:cNvSpPr>
          <p:nvPr/>
        </p:nvSpPr>
        <p:spPr bwMode="auto">
          <a:xfrm>
            <a:off x="0" y="1196752"/>
            <a:ext cx="9144000"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Социометрический опрос показал, что на современном этапе развития люди по-разному относятся к профессии врача, а общество оказывает непосредственное влияние на их становление. Профессия врача отличается рискованностью, ответственностью, рутинностью и характеризуется влиянием экономических аспектов, поэтому и является трансформируемой.</a:t>
            </a:r>
            <a:endParaRPr kumimoji="0" lang="ru-RU" sz="3200" b="0" i="0" u="none" strike="noStrike" cap="none" normalizeH="0" baseline="0" dirty="0" smtClean="0">
              <a:ln>
                <a:noFill/>
              </a:ln>
              <a:solidFill>
                <a:schemeClr val="bg1"/>
              </a:solidFill>
              <a:effectLst/>
              <a:latin typeface="Monotype Corsiva" pitchFamily="66" charset="0"/>
              <a:cs typeface="Arial"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419872" y="332656"/>
            <a:ext cx="2012089" cy="861774"/>
          </a:xfrm>
          <a:prstGeom prst="rect">
            <a:avLst/>
          </a:prstGeom>
          <a:noFill/>
        </p:spPr>
        <p:txBody>
          <a:bodyPr wrap="none" rtlCol="0">
            <a:spAutoFit/>
          </a:bodyPr>
          <a:lstStyle/>
          <a:p>
            <a:r>
              <a:rPr lang="ru-RU" sz="3200" b="1" dirty="0" smtClean="0">
                <a:solidFill>
                  <a:schemeClr val="bg1"/>
                </a:solidFill>
                <a:latin typeface="Monotype Corsiva" pitchFamily="66" charset="0"/>
              </a:rPr>
              <a:t>Заключение</a:t>
            </a:r>
          </a:p>
          <a:p>
            <a:endParaRPr lang="ru-RU" dirty="0"/>
          </a:p>
        </p:txBody>
      </p:sp>
      <p:sp>
        <p:nvSpPr>
          <p:cNvPr id="146434" name="Rectangle 2"/>
          <p:cNvSpPr>
            <a:spLocks noChangeArrowheads="1"/>
          </p:cNvSpPr>
          <p:nvPr/>
        </p:nvSpPr>
        <p:spPr bwMode="auto">
          <a:xfrm>
            <a:off x="0" y="1340768"/>
            <a:ext cx="9144000"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solidFill>
                  <a:schemeClr val="bg1"/>
                </a:solidFill>
                <a:effectLst/>
                <a:latin typeface="Monotype Corsiva" pitchFamily="66" charset="0"/>
                <a:ea typeface="Times New Roman" pitchFamily="18" charset="0"/>
                <a:cs typeface="Microsoft Uighur" pitchFamily="2" charset="-78"/>
              </a:rPr>
              <a:t>Важнейшей предпосылкой понимания образа врача как целостного культурного образования является сама ИСТОРИЯ, ОБЩЕСТВО, ибо только в историческом процессе накапливаются и передаются культурные смыслы профессии и наследуются новым поколением врачей те качества личности врача, которые необходимы в новых культурных условиях. </a:t>
            </a:r>
            <a:endParaRPr kumimoji="0" lang="ru-RU" sz="3200" b="0" i="0" u="none" strike="noStrike" cap="none" normalizeH="0" baseline="0" dirty="0" smtClean="0">
              <a:ln>
                <a:noFill/>
              </a:ln>
              <a:solidFill>
                <a:schemeClr val="bg1"/>
              </a:solidFill>
              <a:effectLst/>
              <a:latin typeface="Monotype Corsiva" pitchFamily="66" charset="0"/>
              <a:cs typeface="Microsoft Uighur" pitchFamily="2" charset="-78"/>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627784" y="260648"/>
            <a:ext cx="4752528" cy="861774"/>
          </a:xfrm>
          <a:prstGeom prst="rect">
            <a:avLst/>
          </a:prstGeom>
          <a:noFill/>
        </p:spPr>
        <p:txBody>
          <a:bodyPr wrap="square" rtlCol="0">
            <a:spAutoFit/>
          </a:bodyPr>
          <a:lstStyle/>
          <a:p>
            <a:r>
              <a:rPr lang="ru-RU" sz="3200" b="1" smtClean="0">
                <a:solidFill>
                  <a:schemeClr val="bg1"/>
                </a:solidFill>
                <a:latin typeface="Monotype Corsiva" pitchFamily="66" charset="0"/>
                <a:cs typeface="Times New Roman" pitchFamily="18" charset="0"/>
              </a:rPr>
              <a:t>Наши  рабочие  будни</a:t>
            </a:r>
            <a:endParaRPr lang="ru-RU" sz="3200" b="1" dirty="0" smtClean="0">
              <a:solidFill>
                <a:schemeClr val="bg1"/>
              </a:solidFill>
              <a:latin typeface="Monotype Corsiva" pitchFamily="66" charset="0"/>
              <a:cs typeface="Times New Roman" pitchFamily="18" charset="0"/>
            </a:endParaRPr>
          </a:p>
          <a:p>
            <a:endParaRPr lang="ru-RU" b="1" dirty="0"/>
          </a:p>
        </p:txBody>
      </p:sp>
      <p:pic>
        <p:nvPicPr>
          <p:cNvPr id="122881" name="Picture 1" descr="F:\DCIM\100FSCAM\PHOT0111.JPG"/>
          <p:cNvPicPr>
            <a:picLocks noChangeAspect="1" noChangeArrowheads="1"/>
          </p:cNvPicPr>
          <p:nvPr/>
        </p:nvPicPr>
        <p:blipFill>
          <a:blip r:embed="rId2" cstate="print"/>
          <a:srcRect/>
          <a:stretch>
            <a:fillRect/>
          </a:stretch>
        </p:blipFill>
        <p:spPr bwMode="auto">
          <a:xfrm rot="21388134">
            <a:off x="500456" y="959923"/>
            <a:ext cx="4093723" cy="3008167"/>
          </a:xfrm>
          <a:prstGeom prst="rect">
            <a:avLst/>
          </a:prstGeom>
          <a:noFill/>
          <a:effectLst>
            <a:outerShdw blurRad="76200" dir="18900000" sy="23000" kx="-1200000" algn="bl" rotWithShape="0">
              <a:prstClr val="black">
                <a:alpha val="20000"/>
              </a:prstClr>
            </a:outerShdw>
            <a:softEdge rad="63500"/>
          </a:effectLst>
        </p:spPr>
      </p:pic>
      <p:pic>
        <p:nvPicPr>
          <p:cNvPr id="2" name="Picture 2" descr="http://cs303307.userapi.com/v303307520/4ddc/n7inFBzHbP8.jpg"/>
          <p:cNvPicPr>
            <a:picLocks noChangeAspect="1" noChangeArrowheads="1"/>
          </p:cNvPicPr>
          <p:nvPr/>
        </p:nvPicPr>
        <p:blipFill>
          <a:blip r:embed="rId3" cstate="print"/>
          <a:srcRect l="14470" t="20778" r="10953"/>
          <a:stretch>
            <a:fillRect/>
          </a:stretch>
        </p:blipFill>
        <p:spPr bwMode="auto">
          <a:xfrm rot="484450">
            <a:off x="1745850" y="3830598"/>
            <a:ext cx="3886360" cy="3096344"/>
          </a:xfrm>
          <a:prstGeom prst="rect">
            <a:avLst/>
          </a:prstGeom>
          <a:noFill/>
          <a:effectLst>
            <a:softEdge rad="127000"/>
          </a:effectLst>
        </p:spPr>
      </p:pic>
      <p:pic>
        <p:nvPicPr>
          <p:cNvPr id="7" name="Picture 2" descr="G:\DCIM\100PHOTO\SAM_2963.JPG"/>
          <p:cNvPicPr>
            <a:picLocks noChangeAspect="1" noChangeArrowheads="1"/>
          </p:cNvPicPr>
          <p:nvPr/>
        </p:nvPicPr>
        <p:blipFill>
          <a:blip r:embed="rId4" cstate="print"/>
          <a:srcRect l="9051" r="13776"/>
          <a:stretch>
            <a:fillRect/>
          </a:stretch>
        </p:blipFill>
        <p:spPr bwMode="auto">
          <a:xfrm rot="189355">
            <a:off x="4741885" y="1385253"/>
            <a:ext cx="4318741" cy="3147814"/>
          </a:xfrm>
          <a:prstGeom prst="rect">
            <a:avLst/>
          </a:prstGeom>
          <a:noFill/>
          <a:effectLst>
            <a:softEdge rad="1270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980728"/>
            <a:ext cx="914400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50850" algn="l"/>
              </a:tabLst>
            </a:pPr>
            <a:r>
              <a:rPr kumimoji="0" lang="ru-RU" sz="3200" b="1"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Цель </a:t>
            </a:r>
            <a:r>
              <a:rPr kumimoji="0" lang="ru-RU" sz="3200" b="1" i="0" u="none" strike="noStrike" cap="none" normalizeH="0" dirty="0" smtClean="0">
                <a:ln>
                  <a:noFill/>
                </a:ln>
                <a:solidFill>
                  <a:schemeClr val="bg1"/>
                </a:solidFill>
                <a:effectLst/>
                <a:latin typeface="Monotype Corsiva" pitchFamily="66" charset="0"/>
                <a:ea typeface="Times New Roman" pitchFamily="18" charset="0"/>
                <a:cs typeface="Times New Roman" pitchFamily="18" charset="0"/>
              </a:rPr>
              <a:t> </a:t>
            </a:r>
            <a:r>
              <a:rPr kumimoji="0" lang="ru-RU" sz="3200" b="1"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работы:</a:t>
            </a:r>
          </a:p>
          <a:p>
            <a:pPr marL="0" marR="0" lvl="0" indent="0" algn="ctr" defTabSz="914400" rtl="0" eaLnBrk="1" fontAlgn="base" latinLnBrk="0" hangingPunct="1">
              <a:lnSpc>
                <a:spcPct val="100000"/>
              </a:lnSpc>
              <a:spcBef>
                <a:spcPct val="0"/>
              </a:spcBef>
              <a:spcAft>
                <a:spcPct val="0"/>
              </a:spcAft>
              <a:buClrTx/>
              <a:buSzTx/>
              <a:buFontTx/>
              <a:buNone/>
              <a:tabLst>
                <a:tab pos="450850" algn="l"/>
              </a:tabLst>
            </a:pPr>
            <a:endParaRPr kumimoji="0" lang="ru-RU" sz="2400" b="0" i="0" u="none" strike="noStrike" cap="none" normalizeH="0" baseline="0" dirty="0" smtClean="0">
              <a:ln>
                <a:noFill/>
              </a:ln>
              <a:solidFill>
                <a:schemeClr val="bg1"/>
              </a:solidFill>
              <a:effectLst/>
              <a:latin typeface="Comic Sans MS" pitchFamily="66"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450850" algn="l"/>
              </a:tabLst>
            </a:pPr>
            <a:r>
              <a:rPr kumimoji="0" lang="ru-RU" sz="2400" b="0" i="0" u="none" strike="noStrike" cap="none" normalizeH="0" baseline="0" dirty="0" smtClean="0">
                <a:ln>
                  <a:noFill/>
                </a:ln>
                <a:solidFill>
                  <a:schemeClr val="bg1"/>
                </a:solidFill>
                <a:effectLst/>
                <a:latin typeface="Monotype Corsiva" pitchFamily="66" charset="0"/>
                <a:ea typeface="Times New Roman" pitchFamily="18" charset="0"/>
                <a:cs typeface="Calibri" pitchFamily="34" charset="0"/>
              </a:rPr>
              <a:t> </a:t>
            </a:r>
            <a:r>
              <a:rPr lang="ru-RU" sz="3200" dirty="0" smtClean="0">
                <a:solidFill>
                  <a:schemeClr val="bg1"/>
                </a:solidFill>
                <a:latin typeface="Monotype Corsiva" pitchFamily="66" charset="0"/>
                <a:ea typeface="Times New Roman" pitchFamily="18" charset="0"/>
                <a:cs typeface="Times New Roman" pitchFamily="18" charset="0"/>
              </a:rPr>
              <a:t>И</a:t>
            </a:r>
            <a:r>
              <a:rPr kumimoji="0" lang="ru-RU" sz="3200" b="0"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сследование «образа врача» в литературных произведениях </a:t>
            </a:r>
            <a:r>
              <a:rPr kumimoji="0" lang="en-US" sz="3200" b="0"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XIX</a:t>
            </a:r>
            <a:r>
              <a:rPr kumimoji="0" lang="ru-RU" sz="3200" b="0"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 – </a:t>
            </a:r>
            <a:r>
              <a:rPr kumimoji="0" lang="en-US" sz="3200" b="0"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XX</a:t>
            </a:r>
            <a:r>
              <a:rPr kumimoji="0" lang="ru-RU" sz="3200" b="0"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 века. Дать объяснение его единства в многообразии черт, порожденных культурами: профессиональной, морально-правовой, экономической, политической, художественной.</a:t>
            </a:r>
            <a:endParaRPr kumimoji="0" lang="ru-RU" sz="3200" b="0" i="0" u="none" strike="noStrike" cap="none" normalizeH="0" baseline="0" dirty="0" smtClean="0">
              <a:ln>
                <a:noFill/>
              </a:ln>
              <a:solidFill>
                <a:schemeClr val="bg1"/>
              </a:solidFill>
              <a:effectLst/>
              <a:latin typeface="Monotype Corsiva" pitchFamily="66" charset="0"/>
              <a:cs typeface="Arial" pitchFamily="34" charset="0"/>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F:\DCIM\100FSCAM\PHOT0122.JPG"/>
          <p:cNvPicPr>
            <a:picLocks noChangeAspect="1" noChangeArrowheads="1"/>
          </p:cNvPicPr>
          <p:nvPr/>
        </p:nvPicPr>
        <p:blipFill>
          <a:blip r:embed="rId2" cstate="print"/>
          <a:srcRect t="12123" r="27262"/>
          <a:stretch>
            <a:fillRect/>
          </a:stretch>
        </p:blipFill>
        <p:spPr bwMode="auto">
          <a:xfrm rot="20824712">
            <a:off x="382862" y="433337"/>
            <a:ext cx="4318890" cy="3913360"/>
          </a:xfrm>
          <a:prstGeom prst="rect">
            <a:avLst/>
          </a:prstGeom>
          <a:noFill/>
          <a:effectLst>
            <a:outerShdw blurRad="76200" dir="18900000" sy="23000" kx="-1200000" algn="bl" rotWithShape="0">
              <a:prstClr val="black">
                <a:alpha val="20000"/>
              </a:prstClr>
            </a:outerShdw>
            <a:softEdge rad="127000"/>
          </a:effectLst>
        </p:spPr>
      </p:pic>
      <p:pic>
        <p:nvPicPr>
          <p:cNvPr id="4" name="Picture 2" descr="F:\DCIM\100FSCAM\PHOT0114.JPG"/>
          <p:cNvPicPr>
            <a:picLocks noChangeAspect="1" noChangeArrowheads="1"/>
          </p:cNvPicPr>
          <p:nvPr/>
        </p:nvPicPr>
        <p:blipFill>
          <a:blip r:embed="rId3" cstate="print"/>
          <a:srcRect/>
          <a:stretch>
            <a:fillRect/>
          </a:stretch>
        </p:blipFill>
        <p:spPr bwMode="auto">
          <a:xfrm rot="768063">
            <a:off x="4901481" y="1088180"/>
            <a:ext cx="3640998" cy="2604990"/>
          </a:xfrm>
          <a:prstGeom prst="rect">
            <a:avLst/>
          </a:prstGeom>
          <a:noFill/>
          <a:effectLst>
            <a:outerShdw blurRad="76200" dir="18900000" sy="23000" kx="-1200000" algn="bl" rotWithShape="0">
              <a:prstClr val="black">
                <a:alpha val="20000"/>
              </a:prstClr>
            </a:outerShdw>
            <a:softEdge rad="127000"/>
          </a:effectLst>
        </p:spPr>
      </p:pic>
      <p:pic>
        <p:nvPicPr>
          <p:cNvPr id="121859" name="Picture 3" descr="G:\DCIM\100PHOTO\SAM_2958.JPG"/>
          <p:cNvPicPr>
            <a:picLocks noChangeAspect="1" noChangeArrowheads="1"/>
          </p:cNvPicPr>
          <p:nvPr/>
        </p:nvPicPr>
        <p:blipFill>
          <a:blip r:embed="rId4" cstate="print"/>
          <a:srcRect/>
          <a:stretch>
            <a:fillRect/>
          </a:stretch>
        </p:blipFill>
        <p:spPr bwMode="auto">
          <a:xfrm>
            <a:off x="3131840" y="3645024"/>
            <a:ext cx="3960440" cy="2970330"/>
          </a:xfrm>
          <a:prstGeom prst="rect">
            <a:avLst/>
          </a:prstGeom>
          <a:noFill/>
          <a:effectLst>
            <a:softEdge rad="127000"/>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58" name="Picture 2" descr="H:\x_0a9e1ec5.jpg"/>
          <p:cNvPicPr>
            <a:picLocks noChangeAspect="1" noChangeArrowheads="1"/>
          </p:cNvPicPr>
          <p:nvPr/>
        </p:nvPicPr>
        <p:blipFill>
          <a:blip r:embed="rId2" cstate="print"/>
          <a:srcRect/>
          <a:stretch>
            <a:fillRect/>
          </a:stretch>
        </p:blipFill>
        <p:spPr bwMode="auto">
          <a:xfrm>
            <a:off x="0" y="188640"/>
            <a:ext cx="9144000" cy="6669360"/>
          </a:xfrm>
          <a:prstGeom prst="rect">
            <a:avLst/>
          </a:prstGeom>
          <a:noFill/>
          <a:effectLst>
            <a:softEdge rad="63500"/>
          </a:effectLst>
        </p:spPr>
      </p:pic>
      <p:sp>
        <p:nvSpPr>
          <p:cNvPr id="4" name="TextBox 3"/>
          <p:cNvSpPr txBox="1"/>
          <p:nvPr/>
        </p:nvSpPr>
        <p:spPr>
          <a:xfrm>
            <a:off x="0" y="692696"/>
            <a:ext cx="2842445" cy="1323439"/>
          </a:xfrm>
          <a:prstGeom prst="rect">
            <a:avLst/>
          </a:prstGeom>
          <a:noFill/>
        </p:spPr>
        <p:txBody>
          <a:bodyPr wrap="none" rtlCol="0">
            <a:spAutoFit/>
          </a:bodyPr>
          <a:lstStyle/>
          <a:p>
            <a:r>
              <a:rPr lang="ru-RU" sz="4000" b="1" dirty="0" smtClean="0">
                <a:solidFill>
                  <a:schemeClr val="bg1"/>
                </a:solidFill>
                <a:latin typeface="Monotype Corsiva" pitchFamily="66" charset="0"/>
              </a:rPr>
              <a:t>Спасибо за </a:t>
            </a:r>
          </a:p>
          <a:p>
            <a:r>
              <a:rPr lang="ru-RU" sz="4000" b="1" dirty="0" smtClean="0">
                <a:solidFill>
                  <a:schemeClr val="bg1"/>
                </a:solidFill>
                <a:latin typeface="Monotype Corsiva" pitchFamily="66" charset="0"/>
              </a:rPr>
              <a:t>      внимание!</a:t>
            </a:r>
            <a:endParaRPr lang="ru-RU" sz="4000" b="1" dirty="0">
              <a:solidFill>
                <a:schemeClr val="bg1"/>
              </a:solidFill>
              <a:latin typeface="Monotype Corsiva"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827584" y="404664"/>
            <a:ext cx="7236296"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Данная цель конкретизируется следующими познавательными задачами: </a:t>
            </a:r>
            <a:endParaRPr kumimoji="0" lang="ru-RU" sz="3200" b="1" i="0" u="none" strike="noStrike" cap="none" normalizeH="0" baseline="0" dirty="0" smtClean="0">
              <a:ln>
                <a:noFill/>
              </a:ln>
              <a:solidFill>
                <a:schemeClr val="bg1"/>
              </a:solidFill>
              <a:effectLst/>
              <a:latin typeface="Monotype Corsiva" pitchFamily="66" charset="0"/>
              <a:cs typeface="Arial" pitchFamily="34" charset="0"/>
            </a:endParaRPr>
          </a:p>
        </p:txBody>
      </p:sp>
      <p:sp>
        <p:nvSpPr>
          <p:cNvPr id="14338" name="Rectangle 2"/>
          <p:cNvSpPr>
            <a:spLocks noChangeArrowheads="1"/>
          </p:cNvSpPr>
          <p:nvPr/>
        </p:nvSpPr>
        <p:spPr bwMode="auto">
          <a:xfrm>
            <a:off x="467544" y="1628800"/>
            <a:ext cx="8676456"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 объяснить образ врача через призму литературы;</a:t>
            </a:r>
            <a:endParaRPr kumimoji="0" lang="ru-RU" sz="3200" b="0" i="0" u="none" strike="noStrike" cap="none" normalizeH="0" baseline="0" dirty="0" smtClean="0">
              <a:ln>
                <a:noFill/>
              </a:ln>
              <a:solidFill>
                <a:schemeClr val="bg1"/>
              </a:solidFill>
              <a:effectLst/>
              <a:latin typeface="Monotype Corsiva"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3200" b="0"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 представить культурные смыслы понимания образа врача; </a:t>
            </a:r>
            <a:endParaRPr kumimoji="0" lang="ru-RU" sz="3200" b="0" i="0" u="none" strike="noStrike" cap="none" normalizeH="0" baseline="0" dirty="0" smtClean="0">
              <a:ln>
                <a:noFill/>
              </a:ln>
              <a:solidFill>
                <a:schemeClr val="bg1"/>
              </a:solidFill>
              <a:effectLst/>
              <a:latin typeface="Monotype Corsiva"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3200" b="0"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 выяснить профессионально-типичные черты для врача;</a:t>
            </a:r>
            <a:endParaRPr kumimoji="0" lang="ru-RU" sz="3200" b="0" i="0" u="none" strike="noStrike" cap="none" normalizeH="0" baseline="0" dirty="0" smtClean="0">
              <a:ln>
                <a:noFill/>
              </a:ln>
              <a:solidFill>
                <a:schemeClr val="bg1"/>
              </a:solidFill>
              <a:effectLst/>
              <a:latin typeface="Monotype Corsiva"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3200" b="0"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-проследить за влиянием истории и культуры на внутренний мир героев.</a:t>
            </a:r>
            <a:endParaRPr kumimoji="0" lang="ru-RU" sz="3200" b="0" i="0" u="none" strike="noStrike" cap="none" normalizeH="0" baseline="0" dirty="0" smtClean="0">
              <a:ln>
                <a:noFill/>
              </a:ln>
              <a:solidFill>
                <a:schemeClr val="bg1"/>
              </a:solidFill>
              <a:effectLst/>
              <a:latin typeface="Monotype Corsiva" pitchFamily="66" charset="0"/>
              <a:cs typeface="Arial" pitchFamily="34"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79712" y="404664"/>
            <a:ext cx="5075428" cy="584775"/>
          </a:xfrm>
          <a:prstGeom prst="rect">
            <a:avLst/>
          </a:prstGeom>
        </p:spPr>
        <p:txBody>
          <a:bodyPr wrap="none">
            <a:spAutoFit/>
          </a:bodyPr>
          <a:lstStyle/>
          <a:p>
            <a:r>
              <a:rPr lang="ru-RU" sz="3200" b="1" dirty="0">
                <a:solidFill>
                  <a:schemeClr val="bg1"/>
                </a:solidFill>
                <a:latin typeface="Monotype Corsiva" pitchFamily="66" charset="0"/>
              </a:rPr>
              <a:t>Актуальность данной </a:t>
            </a:r>
            <a:r>
              <a:rPr lang="ru-RU" sz="3200" b="1" dirty="0" smtClean="0">
                <a:solidFill>
                  <a:schemeClr val="bg1"/>
                </a:solidFill>
                <a:latin typeface="Monotype Corsiva" pitchFamily="66" charset="0"/>
              </a:rPr>
              <a:t>работы:</a:t>
            </a:r>
            <a:r>
              <a:rPr lang="ru-RU" b="1" dirty="0" smtClean="0"/>
              <a:t> </a:t>
            </a:r>
            <a:endParaRPr lang="ru-RU" b="1" dirty="0"/>
          </a:p>
        </p:txBody>
      </p:sp>
      <p:sp>
        <p:nvSpPr>
          <p:cNvPr id="67585" name="Rectangle 1"/>
          <p:cNvSpPr>
            <a:spLocks noChangeArrowheads="1"/>
          </p:cNvSpPr>
          <p:nvPr/>
        </p:nvSpPr>
        <p:spPr bwMode="auto">
          <a:xfrm>
            <a:off x="0" y="1484784"/>
            <a:ext cx="9144000"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 В  представлении философско-культурологической характеристики врачебной профессии как основы внутреннего содержания  образа врача; </a:t>
            </a:r>
            <a:endParaRPr kumimoji="0" lang="ru-RU" sz="3200" b="0" i="0" u="none" strike="noStrike" cap="none" normalizeH="0" baseline="0" dirty="0" smtClean="0">
              <a:ln>
                <a:noFill/>
              </a:ln>
              <a:solidFill>
                <a:schemeClr val="bg1"/>
              </a:solidFill>
              <a:effectLst/>
              <a:latin typeface="Monotype Corsiva"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3200" b="0"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 В определении понятия «врач» как качества личности и формы профессиональной культуры. </a:t>
            </a:r>
            <a:endParaRPr kumimoji="0" lang="ru-RU" sz="3200" b="0" i="0" u="none" strike="noStrike" cap="none" normalizeH="0" baseline="0" dirty="0" smtClean="0">
              <a:ln>
                <a:noFill/>
              </a:ln>
              <a:solidFill>
                <a:schemeClr val="bg1"/>
              </a:solidFill>
              <a:effectLst/>
              <a:latin typeface="Monotype Corsiva" pitchFamily="66" charset="0"/>
              <a:cs typeface="Arial" pitchFamily="34"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1"/>
          <p:cNvSpPr>
            <a:spLocks noChangeArrowheads="1"/>
          </p:cNvSpPr>
          <p:nvPr/>
        </p:nvSpPr>
        <p:spPr bwMode="auto">
          <a:xfrm>
            <a:off x="0" y="1268760"/>
            <a:ext cx="9144000"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3200" b="0" i="0" u="none" strike="noStrike" cap="none" normalizeH="0" baseline="0" dirty="0" smtClean="0">
              <a:ln>
                <a:noFill/>
              </a:ln>
              <a:solidFill>
                <a:schemeClr val="tx1"/>
              </a:solidFill>
              <a:effectLst/>
              <a:latin typeface="Monotype Corsiva"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3200" b="0"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Если бы не происходило изменение условий жизни общества и основ культуры, то не было бы трансформации личности врача. Иными словами: культура и общество «творят» образ врача.</a:t>
            </a:r>
            <a:endParaRPr kumimoji="0" lang="ru-RU" sz="3200" b="0" i="0" u="none" strike="noStrike" cap="none" normalizeH="0" baseline="0" dirty="0" smtClean="0">
              <a:ln>
                <a:noFill/>
              </a:ln>
              <a:solidFill>
                <a:schemeClr val="bg1"/>
              </a:solidFill>
              <a:effectLst/>
              <a:latin typeface="Monotype Corsiva" pitchFamily="66" charset="0"/>
              <a:cs typeface="Arial" pitchFamily="34" charset="0"/>
            </a:endParaRPr>
          </a:p>
        </p:txBody>
      </p:sp>
      <p:sp>
        <p:nvSpPr>
          <p:cNvPr id="3" name="Прямоугольник 2"/>
          <p:cNvSpPr/>
          <p:nvPr/>
        </p:nvSpPr>
        <p:spPr>
          <a:xfrm>
            <a:off x="3491880" y="548680"/>
            <a:ext cx="1782860" cy="584775"/>
          </a:xfrm>
          <a:prstGeom prst="rect">
            <a:avLst/>
          </a:prstGeom>
        </p:spPr>
        <p:txBody>
          <a:bodyPr wrap="none">
            <a:spAutoFit/>
          </a:bodyPr>
          <a:lstStyle/>
          <a:p>
            <a:pPr lvl="0" algn="ctr" fontAlgn="base">
              <a:spcBef>
                <a:spcPct val="0"/>
              </a:spcBef>
              <a:spcAft>
                <a:spcPct val="0"/>
              </a:spcAft>
            </a:pPr>
            <a:r>
              <a:rPr kumimoji="0" lang="ru-RU" sz="3200" b="1"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Гипотеза:</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1"/>
          <p:cNvSpPr>
            <a:spLocks noChangeArrowheads="1"/>
          </p:cNvSpPr>
          <p:nvPr/>
        </p:nvSpPr>
        <p:spPr bwMode="auto">
          <a:xfrm>
            <a:off x="0" y="1442973"/>
            <a:ext cx="9144000"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Char char="•"/>
              <a:tabLst>
                <a:tab pos="900113" algn="l"/>
              </a:tabLst>
            </a:pPr>
            <a:r>
              <a:rPr kumimoji="0" lang="ru-RU" sz="3200" b="0"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Определение проблемы исследования: какова роль вмешательства социальных условий на правильное формирование образа и личности врача. </a:t>
            </a:r>
            <a:endParaRPr kumimoji="0" lang="ru-RU" sz="3200" b="0" i="0" u="none" strike="noStrike" cap="none" normalizeH="0" baseline="0" dirty="0" smtClean="0">
              <a:ln>
                <a:noFill/>
              </a:ln>
              <a:solidFill>
                <a:schemeClr val="bg1"/>
              </a:solidFill>
              <a:effectLst/>
              <a:latin typeface="Monotype Corsiva"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900113" algn="l"/>
              </a:tabLst>
            </a:pPr>
            <a:r>
              <a:rPr kumimoji="0" lang="ru-RU" sz="3200" b="0"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Изучение специальной и художественной литературы.</a:t>
            </a:r>
            <a:endParaRPr kumimoji="0" lang="ru-RU" sz="3200" b="0" i="0" u="none" strike="noStrike" cap="none" normalizeH="0" baseline="0" dirty="0" smtClean="0">
              <a:ln>
                <a:noFill/>
              </a:ln>
              <a:solidFill>
                <a:schemeClr val="bg1"/>
              </a:solidFill>
              <a:effectLst/>
              <a:latin typeface="Monotype Corsiva"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900113" algn="l"/>
              </a:tabLst>
            </a:pPr>
            <a:r>
              <a:rPr kumimoji="0" lang="ru-RU" sz="3200" b="0"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Опрос учащихся представителей врачебной профессии  с целью выяснения правильности сделанного ими выбора.</a:t>
            </a:r>
            <a:endParaRPr kumimoji="0" lang="ru-RU" sz="3200" b="0" i="0" u="none" strike="noStrike" cap="none" normalizeH="0" baseline="0" dirty="0" smtClean="0">
              <a:ln>
                <a:noFill/>
              </a:ln>
              <a:solidFill>
                <a:schemeClr val="bg1"/>
              </a:solidFill>
              <a:effectLst/>
              <a:latin typeface="Monotype Corsiva"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 typeface="Arial" pitchFamily="34" charset="0"/>
              <a:buChar char="•"/>
              <a:tabLst>
                <a:tab pos="900113" algn="l"/>
              </a:tabLst>
            </a:pPr>
            <a:r>
              <a:rPr kumimoji="0" lang="ru-RU" sz="3200" b="0"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Общее анкетирование школьников </a:t>
            </a:r>
            <a:r>
              <a:rPr kumimoji="0" lang="ru-RU" sz="3200" b="0" i="0" u="none" strike="noStrike" cap="none" normalizeH="0" baseline="0" dirty="0" err="1" smtClean="0">
                <a:ln>
                  <a:noFill/>
                </a:ln>
                <a:solidFill>
                  <a:schemeClr val="bg1"/>
                </a:solidFill>
                <a:effectLst/>
                <a:latin typeface="Monotype Corsiva" pitchFamily="66" charset="0"/>
                <a:ea typeface="Times New Roman" pitchFamily="18" charset="0"/>
                <a:cs typeface="Times New Roman" pitchFamily="18" charset="0"/>
              </a:rPr>
              <a:t>МБК-их</a:t>
            </a:r>
            <a:r>
              <a:rPr kumimoji="0" lang="ru-RU" sz="3200" b="0"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  классов и студентов </a:t>
            </a:r>
            <a:r>
              <a:rPr kumimoji="0" lang="ru-RU" sz="3200" b="0" i="0" u="none" strike="noStrike" cap="none" normalizeH="0" dirty="0" smtClean="0">
                <a:ln>
                  <a:noFill/>
                </a:ln>
                <a:solidFill>
                  <a:schemeClr val="bg1"/>
                </a:solidFill>
                <a:effectLst/>
                <a:latin typeface="Monotype Corsiva" pitchFamily="66" charset="0"/>
                <a:ea typeface="Times New Roman" pitchFamily="18" charset="0"/>
                <a:cs typeface="Times New Roman" pitchFamily="18" charset="0"/>
              </a:rPr>
              <a:t> </a:t>
            </a:r>
            <a:r>
              <a:rPr kumimoji="0" lang="ru-RU" sz="3200" b="0"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МБУ г. Борзи.</a:t>
            </a:r>
            <a:endParaRPr kumimoji="0" lang="ru-RU" sz="3200" b="0" i="0" u="none" strike="noStrike" cap="none" normalizeH="0" baseline="0" dirty="0" smtClean="0">
              <a:ln>
                <a:noFill/>
              </a:ln>
              <a:solidFill>
                <a:schemeClr val="bg1"/>
              </a:solidFill>
              <a:effectLst/>
              <a:latin typeface="Monotype Corsiva" pitchFamily="66" charset="0"/>
              <a:cs typeface="Arial" pitchFamily="34" charset="0"/>
            </a:endParaRPr>
          </a:p>
        </p:txBody>
      </p:sp>
      <p:sp>
        <p:nvSpPr>
          <p:cNvPr id="3" name="Прямоугольник 2"/>
          <p:cNvSpPr/>
          <p:nvPr/>
        </p:nvSpPr>
        <p:spPr>
          <a:xfrm>
            <a:off x="2768248" y="476672"/>
            <a:ext cx="3097323" cy="584775"/>
          </a:xfrm>
          <a:prstGeom prst="rect">
            <a:avLst/>
          </a:prstGeom>
        </p:spPr>
        <p:txBody>
          <a:bodyPr wrap="none">
            <a:spAutoFit/>
          </a:bodyPr>
          <a:lstStyle/>
          <a:p>
            <a:pPr lvl="0" algn="just" fontAlgn="base">
              <a:spcBef>
                <a:spcPct val="0"/>
              </a:spcBef>
              <a:spcAft>
                <a:spcPct val="0"/>
              </a:spcAft>
              <a:tabLst>
                <a:tab pos="900113" algn="l"/>
              </a:tabLst>
            </a:pPr>
            <a:r>
              <a:rPr lang="ru-RU" sz="3200" b="1" dirty="0" smtClean="0">
                <a:solidFill>
                  <a:schemeClr val="bg1"/>
                </a:solidFill>
                <a:latin typeface="Monotype Corsiva" pitchFamily="66" charset="0"/>
                <a:ea typeface="Times New Roman" pitchFamily="18" charset="0"/>
                <a:cs typeface="Times New Roman" pitchFamily="18" charset="0"/>
              </a:rPr>
              <a:t>План исследования</a:t>
            </a:r>
            <a:endParaRPr lang="ru-RU" sz="3200" dirty="0" smtClean="0">
              <a:solidFill>
                <a:schemeClr val="bg1"/>
              </a:solidFill>
              <a:latin typeface="Monotype Corsiva" pitchFamily="66" charset="0"/>
              <a:cs typeface="Arial" pitchFamily="34"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Rectangle 1"/>
          <p:cNvSpPr>
            <a:spLocks noChangeArrowheads="1"/>
          </p:cNvSpPr>
          <p:nvPr/>
        </p:nvSpPr>
        <p:spPr bwMode="auto">
          <a:xfrm>
            <a:off x="1691680" y="332656"/>
            <a:ext cx="5452134" cy="76944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4400" b="1"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Медицина и литература</a:t>
            </a:r>
            <a:endParaRPr kumimoji="0" lang="ru-RU" sz="4400" b="0" i="0" u="none" strike="noStrike" cap="none" normalizeH="0" baseline="0" dirty="0" smtClean="0">
              <a:ln>
                <a:noFill/>
              </a:ln>
              <a:solidFill>
                <a:schemeClr val="bg1"/>
              </a:solidFill>
              <a:effectLst/>
              <a:latin typeface="Monotype Corsiva" pitchFamily="66" charset="0"/>
              <a:cs typeface="Arial" pitchFamily="34" charset="0"/>
            </a:endParaRPr>
          </a:p>
        </p:txBody>
      </p:sp>
      <p:sp>
        <p:nvSpPr>
          <p:cNvPr id="3" name="TextBox 2"/>
          <p:cNvSpPr txBox="1"/>
          <p:nvPr/>
        </p:nvSpPr>
        <p:spPr>
          <a:xfrm>
            <a:off x="611560" y="1772816"/>
            <a:ext cx="5261377" cy="3323987"/>
          </a:xfrm>
          <a:prstGeom prst="rect">
            <a:avLst/>
          </a:prstGeom>
          <a:noFill/>
        </p:spPr>
        <p:txBody>
          <a:bodyPr wrap="none" rtlCol="0">
            <a:spAutoFit/>
          </a:bodyPr>
          <a:lstStyle/>
          <a:p>
            <a:pPr>
              <a:buFont typeface="Arial" pitchFamily="34" charset="0"/>
              <a:buChar char="•"/>
            </a:pPr>
            <a:r>
              <a:rPr lang="ru-RU" sz="3200" dirty="0" smtClean="0">
                <a:solidFill>
                  <a:schemeClr val="bg1"/>
                </a:solidFill>
                <a:latin typeface="Monotype Corsiva" pitchFamily="66" charset="0"/>
              </a:rPr>
              <a:t>Отверженный образ</a:t>
            </a:r>
          </a:p>
          <a:p>
            <a:pPr>
              <a:buFont typeface="Arial" pitchFamily="34" charset="0"/>
              <a:buChar char="•"/>
            </a:pPr>
            <a:r>
              <a:rPr lang="ru-RU" sz="3200" dirty="0" smtClean="0">
                <a:solidFill>
                  <a:schemeClr val="bg1"/>
                </a:solidFill>
                <a:latin typeface="Monotype Corsiva" pitchFamily="66" charset="0"/>
              </a:rPr>
              <a:t>Врач – лекарь души</a:t>
            </a:r>
          </a:p>
          <a:p>
            <a:pPr>
              <a:buFont typeface="Arial" pitchFamily="34" charset="0"/>
              <a:buChar char="•"/>
            </a:pPr>
            <a:r>
              <a:rPr lang="ru-RU" sz="3200" dirty="0" smtClean="0">
                <a:solidFill>
                  <a:schemeClr val="bg1"/>
                </a:solidFill>
                <a:latin typeface="Monotype Corsiva" pitchFamily="66" charset="0"/>
              </a:rPr>
              <a:t>Врач – нигилист, материалист</a:t>
            </a:r>
          </a:p>
          <a:p>
            <a:pPr>
              <a:buFont typeface="Arial" pitchFamily="34" charset="0"/>
              <a:buChar char="•"/>
            </a:pPr>
            <a:r>
              <a:rPr lang="ru-RU" sz="3200" dirty="0" smtClean="0">
                <a:solidFill>
                  <a:schemeClr val="bg1"/>
                </a:solidFill>
                <a:latin typeface="Monotype Corsiva" pitchFamily="66" charset="0"/>
              </a:rPr>
              <a:t>Врач – друг, надежда</a:t>
            </a:r>
          </a:p>
          <a:p>
            <a:pPr>
              <a:buFont typeface="Arial" pitchFamily="34" charset="0"/>
              <a:buChar char="•"/>
            </a:pPr>
            <a:r>
              <a:rPr lang="ru-RU" sz="3200" dirty="0" smtClean="0">
                <a:solidFill>
                  <a:schemeClr val="bg1"/>
                </a:solidFill>
                <a:latin typeface="Monotype Corsiva" pitchFamily="66" charset="0"/>
              </a:rPr>
              <a:t>Врач – творец</a:t>
            </a:r>
          </a:p>
          <a:p>
            <a:pPr>
              <a:buFont typeface="Arial" pitchFamily="34" charset="0"/>
              <a:buChar char="•"/>
            </a:pPr>
            <a:r>
              <a:rPr lang="ru-RU" sz="3200" dirty="0" smtClean="0">
                <a:solidFill>
                  <a:schemeClr val="bg1"/>
                </a:solidFill>
                <a:latin typeface="Monotype Corsiva" pitchFamily="66" charset="0"/>
              </a:rPr>
              <a:t>Врач – одержимый медициной</a:t>
            </a:r>
          </a:p>
          <a:p>
            <a:endParaRPr lang="ru-RU" dirty="0" smtClean="0">
              <a:solidFill>
                <a:schemeClr val="bg1"/>
              </a:solidFill>
            </a:endParaRPr>
          </a:p>
        </p:txBody>
      </p:sp>
      <p:pic>
        <p:nvPicPr>
          <p:cNvPr id="4" name="Рисунок 22" descr="http://kinotoday.info/uploads/posts/sobache-serdce-5.jpg"/>
          <p:cNvPicPr>
            <a:picLocks noChangeAspect="1" noChangeArrowheads="1"/>
          </p:cNvPicPr>
          <p:nvPr/>
        </p:nvPicPr>
        <p:blipFill>
          <a:blip r:embed="rId2" cstate="print"/>
          <a:srcRect l="6113" r="25807"/>
          <a:stretch>
            <a:fillRect/>
          </a:stretch>
        </p:blipFill>
        <p:spPr bwMode="auto">
          <a:xfrm rot="494923">
            <a:off x="6995059" y="4234742"/>
            <a:ext cx="1872208" cy="2147123"/>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5" name="Рисунок 19" descr="http://s007.radikal.ru/i302/1102/59/6eb8a0030119.jpg"/>
          <p:cNvPicPr>
            <a:picLocks noChangeAspect="1" noChangeArrowheads="1"/>
          </p:cNvPicPr>
          <p:nvPr/>
        </p:nvPicPr>
        <p:blipFill>
          <a:blip r:embed="rId3" cstate="print">
            <a:lum bright="10000"/>
            <a:grayscl/>
          </a:blip>
          <a:srcRect l="8829" r="10112"/>
          <a:stretch>
            <a:fillRect/>
          </a:stretch>
        </p:blipFill>
        <p:spPr bwMode="auto">
          <a:xfrm rot="20994642">
            <a:off x="5828586" y="1152822"/>
            <a:ext cx="3064035" cy="3140369"/>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6" name="Рисунок 10" descr="http://www.mega-stars.ru/img/actors/pictures/papanov/vokrug/medium_d.jpg"/>
          <p:cNvPicPr>
            <a:picLocks noChangeAspect="1" noChangeArrowheads="1"/>
          </p:cNvPicPr>
          <p:nvPr/>
        </p:nvPicPr>
        <p:blipFill>
          <a:blip r:embed="rId4" cstate="print"/>
          <a:srcRect l="20503" r="11152" b="38462"/>
          <a:stretch>
            <a:fillRect/>
          </a:stretch>
        </p:blipFill>
        <p:spPr bwMode="auto">
          <a:xfrm rot="20867401">
            <a:off x="5540945" y="4880863"/>
            <a:ext cx="1530084" cy="1836101"/>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1"/>
          <p:cNvSpPr>
            <a:spLocks noChangeArrowheads="1"/>
          </p:cNvSpPr>
          <p:nvPr/>
        </p:nvSpPr>
        <p:spPr bwMode="auto">
          <a:xfrm>
            <a:off x="414452" y="268868"/>
            <a:ext cx="8315097"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dirty="0" smtClean="0">
                <a:ln>
                  <a:noFill/>
                </a:ln>
                <a:solidFill>
                  <a:schemeClr val="bg1"/>
                </a:solidFill>
                <a:effectLst/>
                <a:latin typeface="Monotype Corsiva" pitchFamily="66" charset="0"/>
                <a:ea typeface="Times New Roman" pitchFamily="18" charset="0"/>
                <a:cs typeface="Times New Roman" pitchFamily="18" charset="0"/>
              </a:rPr>
              <a:t>Трансформация образа врача, имеет ли она место?</a:t>
            </a:r>
            <a:endParaRPr kumimoji="0" lang="ru-RU" sz="3200" b="0" i="0" u="none" strike="noStrike" cap="none" normalizeH="0" baseline="0" dirty="0" smtClean="0">
              <a:ln>
                <a:noFill/>
              </a:ln>
              <a:solidFill>
                <a:schemeClr val="bg1"/>
              </a:solidFill>
              <a:effectLst/>
              <a:latin typeface="Monotype Corsiva" pitchFamily="66" charset="0"/>
              <a:cs typeface="Arial" pitchFamily="34" charset="0"/>
            </a:endParaRPr>
          </a:p>
        </p:txBody>
      </p:sp>
      <p:pic>
        <p:nvPicPr>
          <p:cNvPr id="69634" name="Рисунок 16" descr="http://forumcinemaslv.blob.core.windows.net/1012/Event_6543/gallery/f15e4af72f.jpg"/>
          <p:cNvPicPr>
            <a:picLocks noChangeAspect="1" noChangeArrowheads="1"/>
          </p:cNvPicPr>
          <p:nvPr/>
        </p:nvPicPr>
        <p:blipFill>
          <a:blip r:embed="rId2" cstate="print"/>
          <a:srcRect l="14102" r="7053"/>
          <a:stretch>
            <a:fillRect/>
          </a:stretch>
        </p:blipFill>
        <p:spPr bwMode="auto">
          <a:xfrm rot="21266090">
            <a:off x="683568" y="1196752"/>
            <a:ext cx="3813608" cy="3240360"/>
          </a:xfrm>
          <a:prstGeom prst="rect">
            <a:avLst/>
          </a:prstGeom>
          <a:noFill/>
          <a:ln w="9525">
            <a:noFill/>
            <a:miter lim="800000"/>
            <a:headEnd/>
            <a:tailEnd/>
          </a:ln>
          <a:effectLst>
            <a:outerShdw blurRad="190500" dist="228600" dir="2700000" algn="ctr">
              <a:srgbClr val="000000">
                <a:alpha val="30000"/>
              </a:srgbClr>
            </a:outerShdw>
            <a:softEdge rad="63500"/>
          </a:effectLst>
          <a:scene3d>
            <a:camera prst="orthographicFront">
              <a:rot lat="0" lon="0" rev="0"/>
            </a:camera>
            <a:lightRig rig="glow" dir="t">
              <a:rot lat="0" lon="0" rev="4800000"/>
            </a:lightRig>
          </a:scene3d>
          <a:sp3d prstMaterial="matte">
            <a:bevelT w="127000" h="63500"/>
          </a:sp3d>
        </p:spPr>
      </p:pic>
      <p:pic>
        <p:nvPicPr>
          <p:cNvPr id="69635" name="Рисунок 4" descr="http://pics.kz/s5/55/de/f9/55def9359973f5883bcb803ef75dfb82.jpg"/>
          <p:cNvPicPr>
            <a:picLocks noChangeAspect="1" noChangeArrowheads="1"/>
          </p:cNvPicPr>
          <p:nvPr/>
        </p:nvPicPr>
        <p:blipFill>
          <a:blip r:embed="rId3" cstate="print"/>
          <a:srcRect/>
          <a:stretch>
            <a:fillRect/>
          </a:stretch>
        </p:blipFill>
        <p:spPr bwMode="auto">
          <a:xfrm rot="481085">
            <a:off x="3710877" y="2238881"/>
            <a:ext cx="3347864" cy="4407171"/>
          </a:xfrm>
          <a:prstGeom prst="rect">
            <a:avLst/>
          </a:prstGeom>
          <a:noFill/>
          <a:ln w="9525">
            <a:noFill/>
            <a:miter lim="800000"/>
            <a:headEnd/>
            <a:tailEnd/>
          </a:ln>
          <a:effectLst>
            <a:outerShdw blurRad="190500" dist="228600" dir="2700000" algn="ctr">
              <a:srgbClr val="000000">
                <a:alpha val="30000"/>
              </a:srgbClr>
            </a:outerShdw>
            <a:softEdge rad="63500"/>
          </a:effectLst>
          <a:scene3d>
            <a:camera prst="orthographicFront">
              <a:rot lat="0" lon="0" rev="0"/>
            </a:camera>
            <a:lightRig rig="glow" dir="t">
              <a:rot lat="0" lon="0" rev="4800000"/>
            </a:lightRig>
          </a:scene3d>
          <a:sp3d prstMaterial="matte">
            <a:bevelT w="127000" h="63500"/>
          </a:sp3d>
        </p:spPr>
      </p:pic>
      <p:pic>
        <p:nvPicPr>
          <p:cNvPr id="69636" name="Рисунок 7" descr="http://img0.liveinternet.ru/images/attach/c/5/88/281/88281214_7195627.jpg"/>
          <p:cNvPicPr>
            <a:picLocks noChangeAspect="1" noChangeArrowheads="1"/>
          </p:cNvPicPr>
          <p:nvPr/>
        </p:nvPicPr>
        <p:blipFill>
          <a:blip r:embed="rId4" cstate="print"/>
          <a:srcRect l="12862" r="8842"/>
          <a:stretch>
            <a:fillRect/>
          </a:stretch>
        </p:blipFill>
        <p:spPr bwMode="auto">
          <a:xfrm rot="782313">
            <a:off x="6547705" y="1002836"/>
            <a:ext cx="2238794" cy="2231114"/>
          </a:xfrm>
          <a:prstGeom prst="rect">
            <a:avLst/>
          </a:prstGeom>
          <a:noFill/>
          <a:ln w="9525">
            <a:noFill/>
            <a:miter lim="800000"/>
            <a:headEnd/>
            <a:tailEnd/>
          </a:ln>
          <a:effectLst>
            <a:outerShdw blurRad="190500" dist="228600" dir="2700000" algn="ctr">
              <a:srgbClr val="000000">
                <a:alpha val="30000"/>
              </a:srgbClr>
            </a:outerShdw>
            <a:softEdge rad="63500"/>
          </a:effectLst>
          <a:scene3d>
            <a:camera prst="orthographicFront">
              <a:rot lat="0" lon="0" rev="0"/>
            </a:camera>
            <a:lightRig rig="glow" dir="t">
              <a:rot lat="0" lon="0" rev="4800000"/>
            </a:lightRig>
          </a:scene3d>
          <a:sp3d prstMaterial="matte">
            <a:bevelT w="127000" h="63500"/>
          </a:sp3d>
        </p:spPr>
      </p:pic>
      <p:pic>
        <p:nvPicPr>
          <p:cNvPr id="6" name="Рисунок 13" descr="http://kinofuck.net/uploads/posts/2011-01/1296297004_300.jpg"/>
          <p:cNvPicPr>
            <a:picLocks noChangeAspect="1" noChangeArrowheads="1"/>
          </p:cNvPicPr>
          <p:nvPr/>
        </p:nvPicPr>
        <p:blipFill>
          <a:blip r:embed="rId5" cstate="print"/>
          <a:srcRect t="9790" r="30667" b="18881"/>
          <a:stretch>
            <a:fillRect/>
          </a:stretch>
        </p:blipFill>
        <p:spPr bwMode="auto">
          <a:xfrm rot="20388803">
            <a:off x="1185597" y="4014044"/>
            <a:ext cx="1728192" cy="2382591"/>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7" name="Picture 2" descr="tnt24"/>
          <p:cNvPicPr>
            <a:picLocks noChangeAspect="1" noChangeArrowheads="1"/>
          </p:cNvPicPr>
          <p:nvPr/>
        </p:nvPicPr>
        <p:blipFill>
          <a:blip r:embed="rId6" cstate="print"/>
          <a:srcRect l="28887" r="8605"/>
          <a:stretch>
            <a:fillRect/>
          </a:stretch>
        </p:blipFill>
        <p:spPr bwMode="auto">
          <a:xfrm rot="21329205">
            <a:off x="6964149" y="4144327"/>
            <a:ext cx="1800200" cy="2304870"/>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Другая 19">
      <a:dk1>
        <a:sysClr val="windowText" lastClr="000000"/>
      </a:dk1>
      <a:lt1>
        <a:sysClr val="window" lastClr="FFFFFF"/>
      </a:lt1>
      <a:dk2>
        <a:srgbClr val="E2BDCA"/>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769</TotalTime>
  <Words>841</Words>
  <Application>Microsoft Office PowerPoint</Application>
  <PresentationFormat>Экран (4:3)</PresentationFormat>
  <Paragraphs>84</Paragraphs>
  <Slides>31</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2</vt:i4>
      </vt:variant>
      <vt:variant>
        <vt:lpstr>Заголовки слайдов</vt:lpstr>
      </vt:variant>
      <vt:variant>
        <vt:i4>31</vt:i4>
      </vt:variant>
    </vt:vector>
  </HeadingPairs>
  <TitlesOfParts>
    <vt:vector size="34" baseType="lpstr">
      <vt:lpstr>Бумажная</vt:lpstr>
      <vt:lpstr>Диаграмма</vt:lpstr>
      <vt:lpstr>Worksheet</vt:lpstr>
      <vt:lpstr>Трансформация образа врача в русской литературе XIX-XX веков </vt:lpstr>
      <vt:lpstr>Цитата из работы</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71</cp:revision>
  <dcterms:created xsi:type="dcterms:W3CDTF">2012-11-20T11:57:40Z</dcterms:created>
  <dcterms:modified xsi:type="dcterms:W3CDTF">2012-11-23T23:47:52Z</dcterms:modified>
</cp:coreProperties>
</file>