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06.02.2013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06.02.2013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from-ireland.net/history/The-Real-Irish-Shamrock" TargetMode="External"/><Relationship Id="rId2" Type="http://schemas.openxmlformats.org/officeDocument/2006/relationships/hyperlink" Target="http://www.intstudycen.com/tudor_rose.php" TargetMode="External"/><Relationship Id="rId1" Type="http://schemas.openxmlformats.org/officeDocument/2006/relationships/slideLayout" Target="../slideLayouts/slideLayout2.xml"/><Relationship Id="rId6" Type="http://schemas.openxmlformats.org/officeDocument/2006/relationships/hyperlink" Target="http://news.bbc.co.uk/2/hi/uk_news/3519116.stm" TargetMode="External"/><Relationship Id="rId5" Type="http://schemas.openxmlformats.org/officeDocument/2006/relationships/hyperlink" Target="http://ru.wikipedia.org/wiki/&#1063;&#1077;&#1088;&#1090;&#1086;&#1087;&#1086;&#1083;&#1086;&#1093;" TargetMode="External"/><Relationship Id="rId4" Type="http://schemas.openxmlformats.org/officeDocument/2006/relationships/hyperlink" Target="http://commons.wikimedia.org/wiki/File:Daffodills_(Narcissus)_-_25.jpg?uselang=ru"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7999"/>
          </a:xfrm>
        </p:spPr>
        <p:style>
          <a:lnRef idx="0">
            <a:scrgbClr r="0" g="0" b="0"/>
          </a:lnRef>
          <a:fillRef idx="1002">
            <a:schemeClr val="dk2"/>
          </a:fillRef>
          <a:effectRef idx="0">
            <a:scrgbClr r="0" g="0" b="0"/>
          </a:effectRef>
          <a:fontRef idx="major"/>
        </p:style>
        <p:txBody>
          <a:bodyPr>
            <a:normAutofit/>
          </a:bodyPr>
          <a:lstStyle/>
          <a:p>
            <a:r>
              <a:rPr lang="en-US" sz="6600" dirty="0" smtClean="0"/>
              <a:t>Emblem of UK</a:t>
            </a:r>
            <a:endParaRPr lang="ru-RU" sz="6600" dirty="0"/>
          </a:p>
        </p:txBody>
      </p:sp>
      <p:sp>
        <p:nvSpPr>
          <p:cNvPr id="3" name="Подзаголовок 2"/>
          <p:cNvSpPr>
            <a:spLocks noGrp="1"/>
          </p:cNvSpPr>
          <p:nvPr>
            <p:ph type="subTitle" idx="1"/>
          </p:nvPr>
        </p:nvSpPr>
        <p:spPr/>
        <p:txBody>
          <a:bodyPr>
            <a:normAutofit fontScale="92500" lnSpcReduction="20000"/>
          </a:bodyPr>
          <a:lstStyle/>
          <a:p>
            <a:r>
              <a:rPr lang="ru-RU" dirty="0" smtClean="0">
                <a:solidFill>
                  <a:schemeClr val="tx1"/>
                </a:solidFill>
              </a:rPr>
              <a:t>Работа учеников 6 «Б»</a:t>
            </a:r>
          </a:p>
          <a:p>
            <a:r>
              <a:rPr lang="ru-RU" dirty="0" err="1" smtClean="0">
                <a:solidFill>
                  <a:schemeClr val="tx1"/>
                </a:solidFill>
              </a:rPr>
              <a:t>Верман</a:t>
            </a:r>
            <a:r>
              <a:rPr lang="ru-RU" dirty="0" smtClean="0">
                <a:solidFill>
                  <a:schemeClr val="tx1"/>
                </a:solidFill>
              </a:rPr>
              <a:t> </a:t>
            </a:r>
            <a:r>
              <a:rPr lang="ru-RU" dirty="0" err="1" smtClean="0">
                <a:solidFill>
                  <a:schemeClr val="tx1"/>
                </a:solidFill>
              </a:rPr>
              <a:t>Анастасии,Кураленко</a:t>
            </a:r>
            <a:r>
              <a:rPr lang="ru-RU" dirty="0" smtClean="0">
                <a:solidFill>
                  <a:schemeClr val="tx1"/>
                </a:solidFill>
              </a:rPr>
              <a:t> </a:t>
            </a:r>
            <a:r>
              <a:rPr lang="ru-RU" dirty="0" err="1" smtClean="0">
                <a:solidFill>
                  <a:schemeClr val="tx1"/>
                </a:solidFill>
              </a:rPr>
              <a:t>Анны,Шаклеиной</a:t>
            </a:r>
            <a:r>
              <a:rPr lang="ru-RU" dirty="0" smtClean="0">
                <a:solidFill>
                  <a:schemeClr val="tx1"/>
                </a:solidFill>
              </a:rPr>
              <a:t> </a:t>
            </a:r>
            <a:r>
              <a:rPr lang="ru-RU" dirty="0" err="1" smtClean="0">
                <a:solidFill>
                  <a:schemeClr val="tx1"/>
                </a:solidFill>
              </a:rPr>
              <a:t>Елизаветы,Акуловой</a:t>
            </a:r>
            <a:r>
              <a:rPr lang="ru-RU" dirty="0" smtClean="0">
                <a:solidFill>
                  <a:schemeClr val="tx1"/>
                </a:solidFill>
              </a:rPr>
              <a:t> Кристины.</a:t>
            </a:r>
            <a:endParaRPr lang="ru-RU" dirty="0">
              <a:solidFill>
                <a:schemeClr val="tx1"/>
              </a:solidFill>
            </a:endParaRPr>
          </a:p>
        </p:txBody>
      </p:sp>
      <p:pic>
        <p:nvPicPr>
          <p:cNvPr id="6" name="Рисунок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915816" y="221349"/>
            <a:ext cx="3168352" cy="2789267"/>
          </a:xfrm>
          <a:prstGeom prst="rect">
            <a:avLst/>
          </a:prstGeom>
        </p:spPr>
      </p:pic>
    </p:spTree>
    <p:extLst>
      <p:ext uri="{BB962C8B-B14F-4D97-AF65-F5344CB8AC3E}">
        <p14:creationId xmlns:p14="http://schemas.microsoft.com/office/powerpoint/2010/main" xmlns="" val="1430778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0" y="0"/>
            <a:ext cx="9144000" cy="68580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ru-RU" sz="2000" dirty="0" smtClean="0">
                <a:solidFill>
                  <a:schemeClr val="tx1"/>
                </a:solidFill>
              </a:rPr>
              <a:t>Источники:</a:t>
            </a:r>
          </a:p>
          <a:p>
            <a:pPr marL="0" indent="0">
              <a:buNone/>
            </a:pPr>
            <a:r>
              <a:rPr lang="en-GB" sz="2000" dirty="0">
                <a:solidFill>
                  <a:schemeClr val="tx1"/>
                </a:solidFill>
                <a:hlinkClick r:id="rId2"/>
              </a:rPr>
              <a:t>http://</a:t>
            </a:r>
            <a:r>
              <a:rPr lang="en-GB" sz="2000" dirty="0" smtClean="0">
                <a:solidFill>
                  <a:schemeClr val="tx1"/>
                </a:solidFill>
                <a:hlinkClick r:id="rId2"/>
              </a:rPr>
              <a:t>www.intstudycen.com/tudor_rose.php</a:t>
            </a:r>
            <a:endParaRPr lang="ru-RU" sz="2000" dirty="0" smtClean="0">
              <a:solidFill>
                <a:schemeClr val="tx1"/>
              </a:solidFill>
            </a:endParaRPr>
          </a:p>
          <a:p>
            <a:pPr marL="0" indent="0">
              <a:buNone/>
            </a:pPr>
            <a:r>
              <a:rPr lang="en-GB" sz="2000" dirty="0" smtClean="0">
                <a:solidFill>
                  <a:schemeClr val="tx1"/>
                </a:solidFill>
                <a:hlinkClick r:id="rId3"/>
              </a:rPr>
              <a:t>http</a:t>
            </a:r>
            <a:r>
              <a:rPr lang="en-GB" sz="2000" dirty="0">
                <a:solidFill>
                  <a:schemeClr val="tx1"/>
                </a:solidFill>
                <a:hlinkClick r:id="rId3"/>
              </a:rPr>
              <a:t>://</a:t>
            </a:r>
            <a:r>
              <a:rPr lang="en-GB" sz="2000" dirty="0" smtClean="0">
                <a:solidFill>
                  <a:schemeClr val="tx1"/>
                </a:solidFill>
                <a:hlinkClick r:id="rId3"/>
              </a:rPr>
              <a:t>www.from-ireland.net/history/The-Real-Irish-Shamrock#realshamrock</a:t>
            </a:r>
            <a:endParaRPr lang="ru-RU" sz="2000" dirty="0" smtClean="0">
              <a:solidFill>
                <a:schemeClr val="tx1"/>
              </a:solidFill>
            </a:endParaRPr>
          </a:p>
          <a:p>
            <a:pPr marL="0" indent="0">
              <a:buNone/>
            </a:pPr>
            <a:r>
              <a:rPr lang="en-GB" sz="2000" dirty="0" smtClean="0">
                <a:solidFill>
                  <a:schemeClr val="tx1"/>
                </a:solidFill>
                <a:hlinkClick r:id="rId4"/>
              </a:rPr>
              <a:t>http</a:t>
            </a:r>
            <a:r>
              <a:rPr lang="en-GB" sz="2000" dirty="0">
                <a:solidFill>
                  <a:schemeClr val="tx1"/>
                </a:solidFill>
                <a:hlinkClick r:id="rId4"/>
              </a:rPr>
              <a:t>://commons.wikimedia.org/wiki/File:Daffodills_(Narcissus)_-_</a:t>
            </a:r>
            <a:r>
              <a:rPr lang="en-GB" sz="2000" dirty="0" smtClean="0">
                <a:solidFill>
                  <a:schemeClr val="tx1"/>
                </a:solidFill>
                <a:hlinkClick r:id="rId4"/>
              </a:rPr>
              <a:t>25.jpg?uselang=ru</a:t>
            </a:r>
            <a:r>
              <a:rPr lang="ru-RU" sz="2000" dirty="0" smtClean="0">
                <a:solidFill>
                  <a:schemeClr val="tx1"/>
                </a:solidFill>
              </a:rPr>
              <a:t/>
            </a:r>
            <a:br>
              <a:rPr lang="ru-RU" sz="2000" dirty="0" smtClean="0">
                <a:solidFill>
                  <a:schemeClr val="tx1"/>
                </a:solidFill>
              </a:rPr>
            </a:br>
            <a:r>
              <a:rPr lang="en-GB" sz="2000" dirty="0">
                <a:solidFill>
                  <a:schemeClr val="tx1"/>
                </a:solidFill>
                <a:hlinkClick r:id="rId5"/>
              </a:rPr>
              <a:t>http://ru.wikipedia.org/wiki/</a:t>
            </a:r>
            <a:r>
              <a:rPr lang="ru-RU" sz="2000" dirty="0" smtClean="0">
                <a:solidFill>
                  <a:schemeClr val="tx1"/>
                </a:solidFill>
                <a:hlinkClick r:id="rId5"/>
              </a:rPr>
              <a:t>Чертополох</a:t>
            </a:r>
            <a:endParaRPr lang="ru-RU" sz="2000" dirty="0" smtClean="0">
              <a:solidFill>
                <a:schemeClr val="tx1"/>
              </a:solidFill>
            </a:endParaRPr>
          </a:p>
          <a:p>
            <a:pPr marL="0" indent="0">
              <a:buNone/>
            </a:pPr>
            <a:r>
              <a:rPr lang="en-GB" sz="2000" dirty="0">
                <a:solidFill>
                  <a:schemeClr val="tx1"/>
                </a:solidFill>
                <a:hlinkClick r:id="rId6"/>
              </a:rPr>
              <a:t>http://</a:t>
            </a:r>
            <a:r>
              <a:rPr lang="en-GB" sz="2000" dirty="0" smtClean="0">
                <a:solidFill>
                  <a:schemeClr val="tx1"/>
                </a:solidFill>
                <a:hlinkClick r:id="rId6"/>
              </a:rPr>
              <a:t>news.bbc.co.uk/2/hi/uk_news/3519116.stm</a:t>
            </a:r>
            <a:endParaRPr lang="ru-RU" sz="2000" dirty="0" smtClean="0">
              <a:solidFill>
                <a:schemeClr val="tx1"/>
              </a:solidFill>
            </a:endParaRPr>
          </a:p>
          <a:p>
            <a:pPr marL="0" indent="0">
              <a:buNone/>
            </a:pPr>
            <a:endParaRPr lang="ru-RU" sz="2000" dirty="0">
              <a:solidFill>
                <a:schemeClr val="tx1"/>
              </a:solidFill>
            </a:endParaRPr>
          </a:p>
        </p:txBody>
      </p:sp>
    </p:spTree>
    <p:extLst>
      <p:ext uri="{BB962C8B-B14F-4D97-AF65-F5344CB8AC3E}">
        <p14:creationId xmlns:p14="http://schemas.microsoft.com/office/powerpoint/2010/main" xmlns="" val="125283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976" y="0"/>
            <a:ext cx="9144000" cy="6858000"/>
          </a:xfrm>
        </p:spPr>
        <p:style>
          <a:lnRef idx="0">
            <a:schemeClr val="accent3"/>
          </a:lnRef>
          <a:fillRef idx="3">
            <a:schemeClr val="accent3"/>
          </a:fillRef>
          <a:effectRef idx="3">
            <a:schemeClr val="accent3"/>
          </a:effectRef>
          <a:fontRef idx="minor">
            <a:schemeClr val="lt1"/>
          </a:fontRef>
        </p:style>
        <p:txBody>
          <a:bodyPr anchor="t">
            <a:noAutofit/>
          </a:bodyPr>
          <a:lstStyle/>
          <a:p>
            <a:pPr algn="ctr"/>
            <a:r>
              <a:rPr lang="en-US" sz="4800" dirty="0">
                <a:solidFill>
                  <a:schemeClr val="tx1"/>
                </a:solidFill>
              </a:rPr>
              <a:t>Shamrock</a:t>
            </a:r>
            <a:endParaRPr lang="ru-RU" sz="4800" dirty="0">
              <a:solidFill>
                <a:schemeClr val="tx1"/>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779912" y="1412776"/>
            <a:ext cx="5111750" cy="3618160"/>
          </a:xfrm>
        </p:spPr>
      </p:pic>
      <p:sp>
        <p:nvSpPr>
          <p:cNvPr id="4" name="Текст 3"/>
          <p:cNvSpPr>
            <a:spLocks noGrp="1"/>
          </p:cNvSpPr>
          <p:nvPr>
            <p:ph type="body" sz="half" idx="2"/>
          </p:nvPr>
        </p:nvSpPr>
        <p:spPr>
          <a:xfrm>
            <a:off x="457201" y="836713"/>
            <a:ext cx="2674639" cy="5184575"/>
          </a:xfrm>
        </p:spPr>
        <p:txBody>
          <a:bodyPr>
            <a:noAutofit/>
          </a:bodyPr>
          <a:lstStyle/>
          <a:p>
            <a:r>
              <a:rPr lang="en-US" dirty="0"/>
              <a:t>The shamrock refers to the young sprigs of clover or trefoil. It is known as a symbol of Ireland, with St. Patrick having used it as a metaphor for the Christian Trinity, according to legend. The name shamrock is derived from Irish </a:t>
            </a:r>
            <a:r>
              <a:rPr lang="en-US" dirty="0" err="1" smtClean="0"/>
              <a:t>seamróg</a:t>
            </a:r>
            <a:r>
              <a:rPr lang="en-US" dirty="0" smtClean="0"/>
              <a:t> , </a:t>
            </a:r>
            <a:r>
              <a:rPr lang="en-US" dirty="0"/>
              <a:t>which is the diminutive version of the Irish word for clover </a:t>
            </a:r>
            <a:r>
              <a:rPr lang="en-US" dirty="0" smtClean="0"/>
              <a:t>(</a:t>
            </a:r>
            <a:r>
              <a:rPr lang="en-US" dirty="0" err="1" smtClean="0"/>
              <a:t>seamair</a:t>
            </a:r>
            <a:r>
              <a:rPr lang="en-US" dirty="0" smtClean="0"/>
              <a:t> ) </a:t>
            </a:r>
            <a:r>
              <a:rPr lang="en-US" dirty="0"/>
              <a:t>meaning simply "little clover" or "young clover". </a:t>
            </a:r>
          </a:p>
          <a:p>
            <a:r>
              <a:rPr lang="en-US" dirty="0"/>
              <a:t>Shamrock is usually considered to refer to either the species </a:t>
            </a:r>
            <a:r>
              <a:rPr lang="en-US" dirty="0" err="1"/>
              <a:t>Trifolium</a:t>
            </a:r>
            <a:r>
              <a:rPr lang="en-US" dirty="0"/>
              <a:t> </a:t>
            </a:r>
            <a:r>
              <a:rPr lang="en-US" dirty="0" err="1"/>
              <a:t>dubium</a:t>
            </a:r>
            <a:r>
              <a:rPr lang="en-US" dirty="0"/>
              <a:t> (lesser clover, Irish: </a:t>
            </a:r>
            <a:r>
              <a:rPr lang="en-US" dirty="0" err="1"/>
              <a:t>seamair</a:t>
            </a:r>
            <a:r>
              <a:rPr lang="en-US" dirty="0"/>
              <a:t> </a:t>
            </a:r>
            <a:r>
              <a:rPr lang="en-US" dirty="0" err="1"/>
              <a:t>bhuí</a:t>
            </a:r>
            <a:r>
              <a:rPr lang="en-US" dirty="0"/>
              <a:t>) or </a:t>
            </a:r>
            <a:r>
              <a:rPr lang="en-US" dirty="0" err="1"/>
              <a:t>Trifolium</a:t>
            </a:r>
            <a:r>
              <a:rPr lang="en-US" dirty="0"/>
              <a:t> </a:t>
            </a:r>
            <a:r>
              <a:rPr lang="en-US" dirty="0" err="1"/>
              <a:t>repens</a:t>
            </a:r>
            <a:r>
              <a:rPr lang="en-US" dirty="0"/>
              <a:t> (white clover, Irish: </a:t>
            </a:r>
            <a:r>
              <a:rPr lang="en-US" dirty="0" err="1"/>
              <a:t>seamair</a:t>
            </a:r>
            <a:r>
              <a:rPr lang="en-US" dirty="0"/>
              <a:t> </a:t>
            </a:r>
            <a:r>
              <a:rPr lang="en-US" dirty="0" err="1"/>
              <a:t>bhán</a:t>
            </a:r>
            <a:r>
              <a:rPr lang="en-US" dirty="0"/>
              <a:t>). However, other three-leaved plants—such as </a:t>
            </a:r>
            <a:r>
              <a:rPr lang="en-US" dirty="0" err="1"/>
              <a:t>Medicago</a:t>
            </a:r>
            <a:r>
              <a:rPr lang="en-US" dirty="0"/>
              <a:t> </a:t>
            </a:r>
            <a:r>
              <a:rPr lang="en-US" dirty="0" err="1"/>
              <a:t>lupulina</a:t>
            </a:r>
            <a:r>
              <a:rPr lang="en-US" dirty="0"/>
              <a:t>, </a:t>
            </a:r>
            <a:r>
              <a:rPr lang="en-US" dirty="0" err="1"/>
              <a:t>Trifolium</a:t>
            </a:r>
            <a:r>
              <a:rPr lang="en-US" dirty="0"/>
              <a:t> </a:t>
            </a:r>
            <a:r>
              <a:rPr lang="en-US" dirty="0" err="1"/>
              <a:t>pratense</a:t>
            </a:r>
            <a:r>
              <a:rPr lang="en-US" dirty="0"/>
              <a:t>, and Oxalis </a:t>
            </a:r>
            <a:r>
              <a:rPr lang="en-US" dirty="0" err="1"/>
              <a:t>acetosella</a:t>
            </a:r>
            <a:r>
              <a:rPr lang="en-US" dirty="0"/>
              <a:t>—are sometimes called shamrocks or clovers. The shamrock was traditionally used for its medicinal properties and was a popular motif in Victorian times.</a:t>
            </a:r>
            <a:endParaRPr lang="ru-RU" dirty="0"/>
          </a:p>
        </p:txBody>
      </p:sp>
    </p:spTree>
    <p:extLst>
      <p:ext uri="{BB962C8B-B14F-4D97-AF65-F5344CB8AC3E}">
        <p14:creationId xmlns:p14="http://schemas.microsoft.com/office/powerpoint/2010/main" xmlns="" val="3598536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864" y="0"/>
            <a:ext cx="9144000" cy="6957392"/>
          </a:xfrm>
        </p:spPr>
        <p:style>
          <a:lnRef idx="0">
            <a:schemeClr val="accent3"/>
          </a:lnRef>
          <a:fillRef idx="3">
            <a:schemeClr val="accent3"/>
          </a:fillRef>
          <a:effectRef idx="3">
            <a:schemeClr val="accent3"/>
          </a:effectRef>
          <a:fontRef idx="minor">
            <a:schemeClr val="lt1"/>
          </a:fontRef>
        </p:style>
        <p:txBody>
          <a:bodyPr>
            <a:normAutofit fontScale="77500" lnSpcReduction="20000"/>
          </a:bodyPr>
          <a:lstStyle/>
          <a:p>
            <a:r>
              <a:rPr lang="en-US" dirty="0">
                <a:solidFill>
                  <a:schemeClr val="tx1">
                    <a:lumMod val="95000"/>
                    <a:lumOff val="5000"/>
                  </a:schemeClr>
                </a:solidFill>
              </a:rPr>
              <a:t>As St. Patrick is Ireland's patron saint, shamrock has been used as a symbol of Ireland since the 18th century, in a similar way to how a rose is used for England, thistle for Scotland and leek for Wales.</a:t>
            </a:r>
          </a:p>
          <a:p>
            <a:r>
              <a:rPr lang="en-US" dirty="0">
                <a:solidFill>
                  <a:schemeClr val="tx1">
                    <a:lumMod val="95000"/>
                    <a:lumOff val="5000"/>
                  </a:schemeClr>
                </a:solidFill>
              </a:rPr>
              <a:t>The shamrock has been registered as a trademark by the Government of Ireland</a:t>
            </a:r>
            <a:r>
              <a:rPr lang="en-US" dirty="0" smtClean="0">
                <a:solidFill>
                  <a:schemeClr val="tx1">
                    <a:lumMod val="95000"/>
                    <a:lumOff val="5000"/>
                  </a:schemeClr>
                </a:solidFill>
              </a:rPr>
              <a:t>. </a:t>
            </a:r>
            <a:r>
              <a:rPr lang="en-US" dirty="0">
                <a:solidFill>
                  <a:schemeClr val="tx1">
                    <a:lumMod val="95000"/>
                    <a:lumOff val="5000"/>
                  </a:schemeClr>
                </a:solidFill>
              </a:rPr>
              <a:t>In the early 1980s, Ireland defended its right to use the shamrock as its national symbol in a German trademark case, which included high-level representation from </a:t>
            </a:r>
            <a:r>
              <a:rPr lang="en-US" dirty="0" err="1">
                <a:solidFill>
                  <a:schemeClr val="tx1">
                    <a:lumMod val="95000"/>
                    <a:lumOff val="5000"/>
                  </a:schemeClr>
                </a:solidFill>
              </a:rPr>
              <a:t>taoiseach</a:t>
            </a:r>
            <a:r>
              <a:rPr lang="en-US" dirty="0">
                <a:solidFill>
                  <a:schemeClr val="tx1">
                    <a:lumMod val="95000"/>
                    <a:lumOff val="5000"/>
                  </a:schemeClr>
                </a:solidFill>
              </a:rPr>
              <a:t> Charles </a:t>
            </a:r>
            <a:r>
              <a:rPr lang="en-US" dirty="0" err="1">
                <a:solidFill>
                  <a:schemeClr val="tx1">
                    <a:lumMod val="95000"/>
                    <a:lumOff val="5000"/>
                  </a:schemeClr>
                </a:solidFill>
              </a:rPr>
              <a:t>Haughey</a:t>
            </a:r>
            <a:r>
              <a:rPr lang="en-US" dirty="0">
                <a:solidFill>
                  <a:schemeClr val="tx1">
                    <a:lumMod val="95000"/>
                    <a:lumOff val="5000"/>
                  </a:schemeClr>
                </a:solidFill>
              </a:rPr>
              <a:t>. Having originally lost, Ireland won on appeal to the German Supreme Court in 1985.</a:t>
            </a:r>
          </a:p>
          <a:p>
            <a:r>
              <a:rPr lang="en-US" dirty="0">
                <a:solidFill>
                  <a:schemeClr val="tx1">
                    <a:lumMod val="95000"/>
                    <a:lumOff val="5000"/>
                  </a:schemeClr>
                </a:solidFill>
              </a:rPr>
              <a:t>Traditionally, shamrock is said to have been used by Saint Patrick to illustrate the Christian doctrine of the Trinity when </a:t>
            </a:r>
            <a:r>
              <a:rPr lang="en-US" dirty="0" err="1">
                <a:solidFill>
                  <a:schemeClr val="tx1">
                    <a:lumMod val="95000"/>
                    <a:lumOff val="5000"/>
                  </a:schemeClr>
                </a:solidFill>
              </a:rPr>
              <a:t>Christianising</a:t>
            </a:r>
            <a:r>
              <a:rPr lang="en-US" dirty="0">
                <a:solidFill>
                  <a:schemeClr val="tx1">
                    <a:lumMod val="95000"/>
                    <a:lumOff val="5000"/>
                  </a:schemeClr>
                </a:solidFill>
              </a:rPr>
              <a:t> Ireland in the 5th century. However it should be </a:t>
            </a:r>
            <a:r>
              <a:rPr lang="en-US" dirty="0" err="1">
                <a:solidFill>
                  <a:schemeClr val="tx1">
                    <a:lumMod val="95000"/>
                    <a:lumOff val="5000"/>
                  </a:schemeClr>
                </a:solidFill>
              </a:rPr>
              <a:t>emphasised</a:t>
            </a:r>
            <a:r>
              <a:rPr lang="en-US" dirty="0">
                <a:solidFill>
                  <a:schemeClr val="tx1">
                    <a:lumMod val="95000"/>
                    <a:lumOff val="5000"/>
                  </a:schemeClr>
                </a:solidFill>
              </a:rPr>
              <a:t> that nowhere in any writings of St. Patrick himself, or in any of the later accounts of the saint's life by other authors, is there any mention of the shamrock, so the tradition that he used the shamrock to teach the Holy Trinity is probably false. Nevertheless, the evidence indicates that the tradition in Ireland of wearing the shamrock on St. Patrick's Day dates from at least the end of the Seventeenth Century.</a:t>
            </a:r>
            <a:endParaRPr lang="ru-RU" dirty="0">
              <a:solidFill>
                <a:schemeClr val="tx1">
                  <a:lumMod val="95000"/>
                  <a:lumOff val="5000"/>
                </a:schemeClr>
              </a:solidFill>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119416" y="5784651"/>
            <a:ext cx="1413024" cy="1073349"/>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508104" y="5784651"/>
            <a:ext cx="1440160" cy="1028724"/>
          </a:xfrm>
          <a:prstGeom prst="rect">
            <a:avLst/>
          </a:prstGeom>
        </p:spPr>
      </p:pic>
    </p:spTree>
    <p:extLst>
      <p:ext uri="{BB962C8B-B14F-4D97-AF65-F5344CB8AC3E}">
        <p14:creationId xmlns:p14="http://schemas.microsoft.com/office/powerpoint/2010/main" xmlns="" val="765222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3999" cy="6858000"/>
          </a:xfrm>
        </p:spPr>
        <p:style>
          <a:lnRef idx="1">
            <a:schemeClr val="accent4"/>
          </a:lnRef>
          <a:fillRef idx="3">
            <a:schemeClr val="accent4"/>
          </a:fillRef>
          <a:effectRef idx="2">
            <a:schemeClr val="accent4"/>
          </a:effectRef>
          <a:fontRef idx="minor">
            <a:schemeClr val="lt1"/>
          </a:fontRef>
        </p:style>
        <p:txBody>
          <a:bodyPr anchor="t">
            <a:noAutofit/>
          </a:bodyPr>
          <a:lstStyle/>
          <a:p>
            <a:r>
              <a:rPr lang="en-US" sz="7200" dirty="0" smtClean="0">
                <a:solidFill>
                  <a:schemeClr val="tx1">
                    <a:lumMod val="95000"/>
                    <a:lumOff val="5000"/>
                  </a:schemeClr>
                </a:solidFill>
              </a:rPr>
              <a:t>Thistle</a:t>
            </a:r>
            <a:endParaRPr lang="ru-RU" sz="7200" dirty="0">
              <a:solidFill>
                <a:schemeClr val="tx1">
                  <a:lumMod val="95000"/>
                  <a:lumOff val="5000"/>
                </a:schemeClr>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575050" y="1282700"/>
            <a:ext cx="5111750" cy="3833812"/>
          </a:xfrm>
        </p:spPr>
      </p:pic>
      <p:sp>
        <p:nvSpPr>
          <p:cNvPr id="4" name="Текст 3"/>
          <p:cNvSpPr>
            <a:spLocks noGrp="1"/>
          </p:cNvSpPr>
          <p:nvPr>
            <p:ph type="body" sz="half" idx="2"/>
          </p:nvPr>
        </p:nvSpPr>
        <p:spPr/>
        <p:txBody>
          <a:bodyPr>
            <a:normAutofit/>
          </a:bodyPr>
          <a:lstStyle/>
          <a:p>
            <a:r>
              <a:rPr lang="en-US" sz="2000" dirty="0"/>
              <a:t>Some thistles (for example </a:t>
            </a:r>
            <a:r>
              <a:rPr lang="en-US" sz="2000" dirty="0" err="1"/>
              <a:t>Cirsium</a:t>
            </a:r>
            <a:r>
              <a:rPr lang="en-US" sz="2000" dirty="0"/>
              <a:t> </a:t>
            </a:r>
            <a:r>
              <a:rPr lang="en-US" sz="2000" dirty="0" err="1"/>
              <a:t>vulgare</a:t>
            </a:r>
            <a:r>
              <a:rPr lang="en-US" sz="2000" dirty="0"/>
              <a:t>, native to Eurasia), have been widely introduced outside their native range. Control measures include </a:t>
            </a:r>
            <a:r>
              <a:rPr lang="en-US" sz="2000" dirty="0" err="1"/>
              <a:t>Trichosirocalus</a:t>
            </a:r>
            <a:r>
              <a:rPr lang="en-US" sz="2000" dirty="0"/>
              <a:t> weevils, but a problem with this approach, at least in North America, is that the introduced weevils may affect native thistles at least as much as the desired targets.</a:t>
            </a:r>
            <a:endParaRPr lang="ru-RU" sz="2000" dirty="0"/>
          </a:p>
        </p:txBody>
      </p:sp>
    </p:spTree>
    <p:extLst>
      <p:ext uri="{BB962C8B-B14F-4D97-AF65-F5344CB8AC3E}">
        <p14:creationId xmlns:p14="http://schemas.microsoft.com/office/powerpoint/2010/main" xmlns="" val="723610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style>
          <a:lnRef idx="1">
            <a:schemeClr val="accent4"/>
          </a:lnRef>
          <a:fillRef idx="3">
            <a:schemeClr val="accent4"/>
          </a:fillRef>
          <a:effectRef idx="2">
            <a:schemeClr val="accent4"/>
          </a:effectRef>
          <a:fontRef idx="minor">
            <a:schemeClr val="lt1"/>
          </a:fontRef>
        </p:style>
        <p:txBody>
          <a:bodyPr>
            <a:normAutofit/>
          </a:bodyPr>
          <a:lstStyle/>
          <a:p>
            <a:r>
              <a:rPr lang="en-US" sz="2400" dirty="0"/>
              <a:t>According to a legend, an invading Norse army was attempting to sneak up at night upon a Scottish army's encampment. During this operation one barefoot Norseman had the misfortune to step upon a thistle, causing him to cry out in pain, thus alerting Scots to the presence of the Norse invaders. Some sources suggest the specific occasion was the Battle of </a:t>
            </a:r>
            <a:r>
              <a:rPr lang="en-US" sz="2400" dirty="0" err="1"/>
              <a:t>Largs</a:t>
            </a:r>
            <a:r>
              <a:rPr lang="en-US" sz="2400" dirty="0"/>
              <a:t>, which marked the beginning of the departure of King Haakon IV (Haakon the Elder) of Norway who, having control of the Northern Isles and Hebrides, had harried the coast of the Kingdom of Scotland for some years. Which species of thistle is referred to in the original legend is disputed. Popular modern usage </a:t>
            </a:r>
            <a:r>
              <a:rPr lang="en-US" sz="2400" dirty="0" err="1"/>
              <a:t>favours</a:t>
            </a:r>
            <a:r>
              <a:rPr lang="en-US" sz="2400" dirty="0"/>
              <a:t> Cotton Thistle </a:t>
            </a:r>
            <a:r>
              <a:rPr lang="en-US" sz="2400" dirty="0" err="1"/>
              <a:t>Onopordum</a:t>
            </a:r>
            <a:r>
              <a:rPr lang="en-US" sz="2400" dirty="0"/>
              <a:t> </a:t>
            </a:r>
            <a:r>
              <a:rPr lang="en-US" sz="2400" dirty="0" err="1"/>
              <a:t>acanthium</a:t>
            </a:r>
            <a:r>
              <a:rPr lang="en-US" sz="2400" dirty="0"/>
              <a:t>, perhaps because of its more imposing appearance, though it is unlikely to have occurred in Scotland in mediaeval times; the Spear Thistle </a:t>
            </a:r>
            <a:r>
              <a:rPr lang="en-US" sz="2400" dirty="0" err="1"/>
              <a:t>Cirsium</a:t>
            </a:r>
            <a:r>
              <a:rPr lang="en-US" sz="2400" dirty="0"/>
              <a:t> </a:t>
            </a:r>
            <a:r>
              <a:rPr lang="en-US" sz="2400" dirty="0" err="1"/>
              <a:t>vulgare</a:t>
            </a:r>
            <a:r>
              <a:rPr lang="en-US" sz="2400" dirty="0"/>
              <a:t>, an abundant native species in Scotland, is a more likely candidate. Other species, including Dwarf Thistle </a:t>
            </a:r>
            <a:r>
              <a:rPr lang="en-US" sz="2400" dirty="0" err="1"/>
              <a:t>Cirsium</a:t>
            </a:r>
            <a:r>
              <a:rPr lang="en-US" sz="2400" dirty="0"/>
              <a:t> </a:t>
            </a:r>
            <a:r>
              <a:rPr lang="en-US" sz="2400" dirty="0" err="1"/>
              <a:t>acaule</a:t>
            </a:r>
            <a:r>
              <a:rPr lang="en-US" sz="2400" dirty="0"/>
              <a:t>, Musk Thistle </a:t>
            </a:r>
            <a:r>
              <a:rPr lang="en-US" sz="2400" dirty="0" err="1"/>
              <a:t>Carduus</a:t>
            </a:r>
            <a:r>
              <a:rPr lang="en-US" sz="2400" dirty="0"/>
              <a:t> </a:t>
            </a:r>
            <a:r>
              <a:rPr lang="en-US" sz="2400" dirty="0" err="1"/>
              <a:t>nutans</a:t>
            </a:r>
            <a:r>
              <a:rPr lang="en-US" sz="2400" dirty="0"/>
              <a:t>, and Melancholy Thistle </a:t>
            </a:r>
            <a:r>
              <a:rPr lang="en-US" sz="2400" dirty="0" err="1"/>
              <a:t>Cirsium</a:t>
            </a:r>
            <a:r>
              <a:rPr lang="en-US" sz="2400" dirty="0"/>
              <a:t> </a:t>
            </a:r>
            <a:r>
              <a:rPr lang="en-US" sz="2400" dirty="0" err="1"/>
              <a:t>heterophyllum</a:t>
            </a:r>
            <a:r>
              <a:rPr lang="en-US" sz="2400" dirty="0"/>
              <a:t> have also been suggested.</a:t>
            </a:r>
            <a:endParaRPr lang="ru-RU" sz="2400" dirty="0"/>
          </a:p>
        </p:txBody>
      </p:sp>
    </p:spTree>
    <p:extLst>
      <p:ext uri="{BB962C8B-B14F-4D97-AF65-F5344CB8AC3E}">
        <p14:creationId xmlns:p14="http://schemas.microsoft.com/office/powerpoint/2010/main" xmlns="" val="4208802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465513" cy="1435100"/>
          </a:xfrm>
        </p:spPr>
        <p:txBody>
          <a:bodyPr/>
          <a:lstStyle/>
          <a:p>
            <a:endParaRPr lang="ru-RU" dirty="0"/>
          </a:p>
        </p:txBody>
      </p:sp>
      <p:sp>
        <p:nvSpPr>
          <p:cNvPr id="3" name="Объект 2"/>
          <p:cNvSpPr>
            <a:spLocks noGrp="1"/>
          </p:cNvSpPr>
          <p:nvPr>
            <p:ph idx="1"/>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a:bodyPr>
          <a:lstStyle/>
          <a:p>
            <a:r>
              <a:rPr lang="en-US" sz="4800" dirty="0" smtClean="0"/>
              <a:t>Tudor  rose</a:t>
            </a:r>
            <a:endParaRPr lang="ru-RU" sz="4800" dirty="0"/>
          </a:p>
        </p:txBody>
      </p:sp>
      <p:sp>
        <p:nvSpPr>
          <p:cNvPr id="4" name="Текст 3"/>
          <p:cNvSpPr>
            <a:spLocks noGrp="1"/>
          </p:cNvSpPr>
          <p:nvPr>
            <p:ph type="body" sz="half" idx="2"/>
          </p:nvPr>
        </p:nvSpPr>
        <p:spPr>
          <a:xfrm>
            <a:off x="323528" y="908720"/>
            <a:ext cx="3456384" cy="5400600"/>
          </a:xfrm>
        </p:spPr>
        <p:txBody>
          <a:bodyPr>
            <a:normAutofit fontScale="92500" lnSpcReduction="20000"/>
          </a:bodyPr>
          <a:lstStyle/>
          <a:p>
            <a:r>
              <a:rPr lang="en-US" sz="2400" dirty="0"/>
              <a:t>The Tudor rose (sometimes called the Union rose) is the traditional floral heraldic emblem of England and takes its name and origins from the Tudor dynasty.</a:t>
            </a:r>
          </a:p>
          <a:p>
            <a:r>
              <a:rPr lang="en-US" sz="2400" dirty="0"/>
              <a:t>Depicted as a double rose, made in the "natural" colors: white flower on top of scarlet, and divided into four sectors of red and white, or in two scarlet and white vertical stripe down the middle name and the origin of the logo associated with the circumstances of the English royal house of Tudor .</a:t>
            </a:r>
            <a:endParaRPr lang="ru-RU" sz="2400" dirty="0"/>
          </a:p>
        </p:txBody>
      </p:sp>
      <p:pic>
        <p:nvPicPr>
          <p:cNvPr id="8" name="Рисунок 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427984" y="223085"/>
            <a:ext cx="4355358" cy="5688632"/>
          </a:xfrm>
          <a:prstGeom prst="rect">
            <a:avLst/>
          </a:prstGeom>
        </p:spPr>
      </p:pic>
    </p:spTree>
    <p:extLst>
      <p:ext uri="{BB962C8B-B14F-4D97-AF65-F5344CB8AC3E}">
        <p14:creationId xmlns:p14="http://schemas.microsoft.com/office/powerpoint/2010/main" xmlns="" val="2887967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a:bodyPr>
          <a:lstStyle/>
          <a:p>
            <a:r>
              <a:rPr lang="en-US" sz="2800" dirty="0"/>
              <a:t>The Tudor rose (sometimes called the Union rose) is the traditional floral heraldic emblem of England and takes its name and origins from the Tudor dynasty.</a:t>
            </a:r>
          </a:p>
          <a:p>
            <a:r>
              <a:rPr lang="en-US" sz="2800" dirty="0"/>
              <a:t>Depicted as a double rose, made in the "natural" colors: white flower on top of scarlet, and divided into four sectors of red and white, or in two scarlet and white vertical stripe down the middle name and the origin of the logo associated with the circumstances of the English royal house of Tudor .</a:t>
            </a:r>
            <a:endParaRPr lang="ru-RU" sz="2800" dirty="0"/>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429256" y="3571876"/>
            <a:ext cx="3238376" cy="3095506"/>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23528" y="4128422"/>
            <a:ext cx="2086372" cy="2634556"/>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843808" y="4221088"/>
            <a:ext cx="2371725" cy="2286000"/>
          </a:xfrm>
          <a:prstGeom prst="rect">
            <a:avLst/>
          </a:prstGeom>
        </p:spPr>
      </p:pic>
    </p:spTree>
    <p:extLst>
      <p:ext uri="{BB962C8B-B14F-4D97-AF65-F5344CB8AC3E}">
        <p14:creationId xmlns:p14="http://schemas.microsoft.com/office/powerpoint/2010/main" xmlns="" val="1892591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0"/>
            <a:ext cx="9144000" cy="6858000"/>
          </a:xfrm>
        </p:spPr>
        <p:style>
          <a:lnRef idx="0">
            <a:scrgbClr r="0" g="0" b="0"/>
          </a:lnRef>
          <a:fillRef idx="1003">
            <a:schemeClr val="lt1"/>
          </a:fillRef>
          <a:effectRef idx="0">
            <a:scrgbClr r="0" g="0" b="0"/>
          </a:effectRef>
          <a:fontRef idx="major"/>
        </p:style>
        <p:txBody>
          <a:bodyPr>
            <a:normAutofit/>
          </a:bodyPr>
          <a:lstStyle/>
          <a:p>
            <a:r>
              <a:rPr lang="en-US" sz="4800" dirty="0" smtClean="0"/>
              <a:t>Daffodil</a:t>
            </a:r>
            <a:endParaRPr lang="ru-RU" sz="4800" dirty="0"/>
          </a:p>
        </p:txBody>
      </p:sp>
      <p:sp>
        <p:nvSpPr>
          <p:cNvPr id="4" name="Текст 3"/>
          <p:cNvSpPr>
            <a:spLocks noGrp="1"/>
          </p:cNvSpPr>
          <p:nvPr>
            <p:ph type="body" sz="half" idx="2"/>
          </p:nvPr>
        </p:nvSpPr>
        <p:spPr>
          <a:xfrm>
            <a:off x="107504" y="692696"/>
            <a:ext cx="3456384" cy="6048672"/>
          </a:xfrm>
        </p:spPr>
        <p:txBody>
          <a:bodyPr>
            <a:normAutofit/>
          </a:bodyPr>
          <a:lstStyle/>
          <a:p>
            <a:r>
              <a:rPr lang="en-US" sz="2400" dirty="0" smtClean="0"/>
              <a:t>Daffodil is the symbol of Wales . In language of flowers the daffodil means deceptive hopes , desires , egoism. Still  a daffodil  call “an  oblivion grass”. Originally leek was an  emblem of Wales. But Welshmen are convinced that  yellow daffodils,  early spring flowers , are dismissed specially  by   a  holiday of their darling   St. </a:t>
            </a:r>
            <a:r>
              <a:rPr lang="en-US" sz="2400" dirty="0" err="1" smtClean="0"/>
              <a:t>Devid</a:t>
            </a:r>
            <a:r>
              <a:rPr lang="en-US" sz="2400" dirty="0" smtClean="0"/>
              <a:t> therefore they also consider as a symbol of Wales and this flower.</a:t>
            </a:r>
            <a:endParaRPr lang="ru-RU" sz="2400" dirty="0"/>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923928" y="116632"/>
            <a:ext cx="4927476" cy="6569968"/>
          </a:xfrm>
          <a:prstGeom prst="rect">
            <a:avLst/>
          </a:prstGeom>
        </p:spPr>
      </p:pic>
    </p:spTree>
    <p:extLst>
      <p:ext uri="{BB962C8B-B14F-4D97-AF65-F5344CB8AC3E}">
        <p14:creationId xmlns:p14="http://schemas.microsoft.com/office/powerpoint/2010/main" xmlns="" val="814393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7029400"/>
          </a:xfrm>
        </p:spPr>
        <p:style>
          <a:lnRef idx="0">
            <a:scrgbClr r="0" g="0" b="0"/>
          </a:lnRef>
          <a:fillRef idx="1003">
            <a:schemeClr val="lt1"/>
          </a:fillRef>
          <a:effectRef idx="0">
            <a:scrgbClr r="0" g="0" b="0"/>
          </a:effectRef>
          <a:fontRef idx="major"/>
        </p:style>
        <p:txBody>
          <a:bodyPr/>
          <a:lstStyle/>
          <a:p>
            <a:r>
              <a:rPr lang="en-US" dirty="0" smtClean="0"/>
              <a:t>Precisely it isn’t </a:t>
            </a:r>
            <a:r>
              <a:rPr lang="en-US" dirty="0" err="1" smtClean="0"/>
              <a:t>know,but</a:t>
            </a:r>
            <a:r>
              <a:rPr lang="en-US" dirty="0" smtClean="0"/>
              <a:t> it is </a:t>
            </a:r>
            <a:r>
              <a:rPr lang="en-US" dirty="0" err="1" smtClean="0"/>
              <a:t>possible,the</a:t>
            </a:r>
            <a:r>
              <a:rPr lang="en-US" dirty="0" smtClean="0"/>
              <a:t>  daffodil  became a symbol of Wales as a result of confusion in transfer as on Welsh leek and a daffodil are designated in a word.</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7224" y="2000149"/>
            <a:ext cx="7495890" cy="4857851"/>
          </a:xfrm>
          <a:prstGeom prst="rect">
            <a:avLst/>
          </a:prstGeom>
        </p:spPr>
      </p:pic>
    </p:spTree>
    <p:extLst>
      <p:ext uri="{BB962C8B-B14F-4D97-AF65-F5344CB8AC3E}">
        <p14:creationId xmlns:p14="http://schemas.microsoft.com/office/powerpoint/2010/main" xmlns="" val="320811786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944</Words>
  <Application>Microsoft Office PowerPoint</Application>
  <PresentationFormat>Экран (4:3)</PresentationFormat>
  <Paragraphs>25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Emblem of UK</vt:lpstr>
      <vt:lpstr>Shamrock</vt:lpstr>
      <vt:lpstr>Слайд 3</vt:lpstr>
      <vt:lpstr>Thistle</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Emblem of UK</dc:title>
  <dc:creator>123</dc:creator>
  <cp:lastModifiedBy>Admin</cp:lastModifiedBy>
  <cp:revision>15</cp:revision>
  <dcterms:created xsi:type="dcterms:W3CDTF">2013-02-02T10:19:15Z</dcterms:created>
  <dcterms:modified xsi:type="dcterms:W3CDTF">2013-02-06T07:30:14Z</dcterms:modified>
</cp:coreProperties>
</file>