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7" r:id="rId2"/>
    <p:sldId id="258" r:id="rId3"/>
    <p:sldId id="260" r:id="rId4"/>
    <p:sldId id="270" r:id="rId5"/>
    <p:sldId id="262" r:id="rId6"/>
    <p:sldId id="263" r:id="rId7"/>
    <p:sldId id="264" r:id="rId8"/>
    <p:sldId id="269" r:id="rId9"/>
    <p:sldId id="268" r:id="rId10"/>
    <p:sldId id="266" r:id="rId11"/>
    <p:sldId id="265"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4" autoAdjust="0"/>
    <p:restoredTop sz="94629" autoAdjust="0"/>
  </p:normalViewPr>
  <p:slideViewPr>
    <p:cSldViewPr>
      <p:cViewPr>
        <p:scale>
          <a:sx n="100" d="100"/>
          <a:sy n="100" d="100"/>
        </p:scale>
        <p:origin x="-1944" y="-3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8CEACC73-B447-4F25-97F8-8AEC9C7F18BB}" type="datetimeFigureOut">
              <a:rPr lang="ru-RU" smtClean="0"/>
              <a:t>05.02.2013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CEACC73-B447-4F25-97F8-8AEC9C7F18BB}" type="datetimeFigureOut">
              <a:rPr lang="ru-RU" smtClean="0"/>
              <a:t>05.02.2013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CEACC73-B447-4F25-97F8-8AEC9C7F18BB}" type="datetimeFigureOut">
              <a:rPr lang="ru-RU" smtClean="0"/>
              <a:t>05.02.2013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CEACC73-B447-4F25-97F8-8AEC9C7F18BB}" type="datetimeFigureOut">
              <a:rPr lang="ru-RU" smtClean="0"/>
              <a:t>05.02.2013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EACC73-B447-4F25-97F8-8AEC9C7F18BB}" type="datetimeFigureOut">
              <a:rPr lang="ru-RU" smtClean="0"/>
              <a:t>05.02.2013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CEACC73-B447-4F25-97F8-8AEC9C7F18BB}" type="datetimeFigureOut">
              <a:rPr lang="ru-RU" smtClean="0"/>
              <a:t>05.02.2013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8CEACC73-B447-4F25-97F8-8AEC9C7F18BB}" type="datetimeFigureOut">
              <a:rPr lang="ru-RU" smtClean="0"/>
              <a:t>05.02.2013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8CEACC73-B447-4F25-97F8-8AEC9C7F18BB}" type="datetimeFigureOut">
              <a:rPr lang="ru-RU" smtClean="0"/>
              <a:t>05.02.2013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EACC73-B447-4F25-97F8-8AEC9C7F18BB}" type="datetimeFigureOut">
              <a:rPr lang="ru-RU" smtClean="0"/>
              <a:t>05.02.2013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EACC73-B447-4F25-97F8-8AEC9C7F18BB}" type="datetimeFigureOut">
              <a:rPr lang="ru-RU" smtClean="0"/>
              <a:t>05.02.2013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3B015B-7AC3-4C01-8E16-DB46164C1DC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EACC73-B447-4F25-97F8-8AEC9C7F18BB}" type="datetimeFigureOut">
              <a:rPr lang="ru-RU" smtClean="0"/>
              <a:t>05.02.2013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3B015B-7AC3-4C01-8E16-DB46164C1DC7}" type="slidenum">
              <a:rPr lang="ru-RU" smtClean="0"/>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8CEACC73-B447-4F25-97F8-8AEC9C7F18BB}" type="datetimeFigureOut">
              <a:rPr lang="ru-RU" smtClean="0"/>
              <a:t>05.02.2013</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C23B015B-7AC3-4C01-8E16-DB46164C1DC7}" type="slidenum">
              <a:rPr lang="ru-RU" smtClean="0"/>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8.jpg"/><Relationship Id="rId4" Type="http://schemas.openxmlformats.org/officeDocument/2006/relationships/image" Target="../media/image17.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hyperlink" Target="http://transition.ru/index.php/history/historyofrussia/167-2012-04-11-07-49-29"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332656"/>
            <a:ext cx="7560840" cy="4708981"/>
          </a:xfrm>
          <a:prstGeom prst="rect">
            <a:avLst/>
          </a:prstGeom>
          <a:noFill/>
        </p:spPr>
        <p:txBody>
          <a:bodyPr wrap="square" rtlCol="0">
            <a:spAutoFit/>
          </a:bodyPr>
          <a:lstStyle/>
          <a:p>
            <a:pPr algn="ctr"/>
            <a:r>
              <a:rPr lang="ru-RU" sz="6000" b="1" dirty="0" smtClean="0">
                <a:gradFill>
                  <a:gsLst>
                    <a:gs pos="0">
                      <a:srgbClr val="FFFFFF">
                        <a:alpha val="92000"/>
                      </a:srgbClr>
                    </a:gs>
                    <a:gs pos="45000">
                      <a:srgbClr val="FFFFFF">
                        <a:alpha val="51000"/>
                      </a:srgbClr>
                    </a:gs>
                    <a:gs pos="100000">
                      <a:srgbClr val="FFFFFF"/>
                    </a:gs>
                  </a:gsLst>
                  <a:lin ang="3600000" scaled="0"/>
                </a:gradFill>
                <a:ea typeface="+mj-ea"/>
                <a:cs typeface="Tunga" pitchFamily="2"/>
              </a:rPr>
              <a:t>Развитие сельского </a:t>
            </a:r>
            <a:r>
              <a:rPr lang="ru-RU" sz="6000" b="1" dirty="0">
                <a:gradFill>
                  <a:gsLst>
                    <a:gs pos="0">
                      <a:srgbClr val="FFFFFF">
                        <a:alpha val="92000"/>
                      </a:srgbClr>
                    </a:gs>
                    <a:gs pos="45000">
                      <a:srgbClr val="FFFFFF">
                        <a:alpha val="51000"/>
                      </a:srgbClr>
                    </a:gs>
                    <a:gs pos="100000">
                      <a:srgbClr val="FFFFFF"/>
                    </a:gs>
                  </a:gsLst>
                  <a:lin ang="3600000" scaled="0"/>
                </a:gradFill>
                <a:ea typeface="+mj-ea"/>
                <a:cs typeface="Tunga" pitchFamily="2"/>
              </a:rPr>
              <a:t>хозяйства в послевоенное </a:t>
            </a:r>
            <a:r>
              <a:rPr lang="ru-RU" sz="6000" b="1" dirty="0" smtClean="0">
                <a:gradFill>
                  <a:gsLst>
                    <a:gs pos="0">
                      <a:srgbClr val="FFFFFF">
                        <a:alpha val="92000"/>
                      </a:srgbClr>
                    </a:gs>
                    <a:gs pos="45000">
                      <a:srgbClr val="FFFFFF">
                        <a:alpha val="51000"/>
                      </a:srgbClr>
                    </a:gs>
                    <a:gs pos="100000">
                      <a:srgbClr val="FFFFFF"/>
                    </a:gs>
                  </a:gsLst>
                  <a:lin ang="3600000" scaled="0"/>
                </a:gradFill>
                <a:ea typeface="+mj-ea"/>
                <a:cs typeface="Tunga" pitchFamily="2"/>
              </a:rPr>
              <a:t>время.</a:t>
            </a:r>
            <a:endParaRPr lang="ru-RU" dirty="0"/>
          </a:p>
        </p:txBody>
      </p:sp>
    </p:spTree>
    <p:extLst>
      <p:ext uri="{BB962C8B-B14F-4D97-AF65-F5344CB8AC3E}">
        <p14:creationId xmlns:p14="http://schemas.microsoft.com/office/powerpoint/2010/main" val="633417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TextBox 1"/>
          <p:cNvSpPr txBox="1"/>
          <p:nvPr/>
        </p:nvSpPr>
        <p:spPr>
          <a:xfrm>
            <a:off x="251520" y="564498"/>
            <a:ext cx="3240360" cy="5770811"/>
          </a:xfrm>
          <a:prstGeom prst="rect">
            <a:avLst/>
          </a:prstGeom>
          <a:noFill/>
        </p:spPr>
        <p:txBody>
          <a:bodyPr wrap="square" rtlCol="0">
            <a:spAutoFit/>
          </a:bodyPr>
          <a:lstStyle/>
          <a:p>
            <a:pPr indent="342265" algn="ctr">
              <a:lnSpc>
                <a:spcPct val="150000"/>
              </a:lnSpc>
              <a:spcAft>
                <a:spcPts val="0"/>
              </a:spcAft>
            </a:pPr>
            <a:r>
              <a:rPr lang="ru-RU" dirty="0" smtClean="0">
                <a:effectLst/>
                <a:latin typeface="Arial"/>
                <a:ea typeface="Times New Roman"/>
              </a:rPr>
              <a:t>Но несмотря на выкачивание сил и средств из деревни, крестьяне продолжали кормить страну как могли. У многих из них сохранялась любовь к земле, тяга к труду, унаследованная от многих поколений предков.</a:t>
            </a:r>
            <a:endParaRPr lang="ru-RU" dirty="0" smtClean="0">
              <a:effectLst/>
              <a:latin typeface="Times New Roman"/>
              <a:ea typeface="Times New Roman"/>
            </a:endParaRPr>
          </a:p>
          <a:p>
            <a:pPr algn="ctr"/>
            <a:r>
              <a:rPr lang="ru-RU" dirty="0" smtClean="0">
                <a:effectLst/>
                <a:latin typeface="Arial"/>
                <a:ea typeface="Times New Roman"/>
              </a:rPr>
              <a:t>Поразительная цепкость, жизнелюбие многонационального крестьянства давали себя знать. Это был подвиг, на котором лежал отпечаток трагедии.</a:t>
            </a:r>
            <a:endParaRPr lang="ru-RU"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764704"/>
            <a:ext cx="4320480" cy="2802996"/>
          </a:xfrm>
          <a:prstGeom prst="rect">
            <a:avLst/>
          </a:prstGeom>
        </p:spPr>
      </p:pic>
    </p:spTree>
    <p:extLst>
      <p:ext uri="{BB962C8B-B14F-4D97-AF65-F5344CB8AC3E}">
        <p14:creationId xmlns:p14="http://schemas.microsoft.com/office/powerpoint/2010/main" val="643378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323528" y="-70192"/>
            <a:ext cx="8208912" cy="6928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dirty="0">
                <a:latin typeface="Arial" pitchFamily="34" charset="0"/>
                <a:cs typeface="Arial" pitchFamily="34" charset="0"/>
              </a:rPr>
              <a:t>В решениях сентябрьского Пленума ЦК КПСС "О мерах дальнейшего развития сельского хозяйства в СССР" и февральско-мартовского Пленума ЦК КПСС в 1954 году "О дальнейшем увеличении производства зерна в стране и об освоении целинных и залежных земель" и других постановлениях партии и правительства была выработана развёрнутая программа подъёма сельского хозяйства.</a:t>
            </a:r>
          </a:p>
          <a:p>
            <a:pPr lvl="0" fontAlgn="base">
              <a:spcBef>
                <a:spcPct val="0"/>
              </a:spcBef>
              <a:spcAft>
                <a:spcPct val="0"/>
              </a:spcAft>
            </a:pPr>
            <a:r>
              <a:rPr lang="ru-RU" dirty="0">
                <a:latin typeface="Arial" pitchFamily="34" charset="0"/>
                <a:cs typeface="Arial" pitchFamily="34" charset="0"/>
              </a:rPr>
              <a:t>Чтобы увеличить производство зерна, была выдвинута всенародная задача — в течение 1954—1955 гг. расширить посевы зерновых культур за счёт освоения целинных и залежных земель в Поволжье, на Урале, в Сибири, Казахстане, на Северном Кавказе. Инициатива освоения целины принадлежит Н. С. Хрущёву. На целинных землях в это время были созданы сотни новых совхозов. Более 350 тысяч человек по призыву партии выехало на освоение целины. В 1954—1956 годах задание партии по освоению целины было выполнено: освоено 36 миллионов гектаров. Это имело огромное значение в решении зерновой проблемы. Вместо 5 млрд. пудов зерна, полученного в 1953 году в СССР, в 1956 году собрали урожай в 7,8 млрд. пудов.</a:t>
            </a:r>
          </a:p>
          <a:p>
            <a:pPr lvl="0" fontAlgn="base">
              <a:spcBef>
                <a:spcPct val="0"/>
              </a:spcBef>
              <a:spcAft>
                <a:spcPct val="0"/>
              </a:spcAft>
            </a:pPr>
            <a:r>
              <a:rPr lang="ru-RU" dirty="0">
                <a:latin typeface="Arial" pitchFamily="34" charset="0"/>
                <a:cs typeface="Arial" pitchFamily="34" charset="0"/>
              </a:rPr>
              <a:t>Задача освоения массивов новых земель по своей грандиозности и значению может быть приравнена к самым крупным мероприятиям, проводившимся в нашей стране под руководством Коммунистической партии. Освоить целину стало почётной задачей Ленинского комсомола. Десятки тысяч комсомольцев с огромным энтузиазмом трудятся в первых рядах строителей совхозов на новых землях.</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64734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TextBox 1"/>
          <p:cNvSpPr txBox="1"/>
          <p:nvPr/>
        </p:nvSpPr>
        <p:spPr>
          <a:xfrm>
            <a:off x="1115616" y="188640"/>
            <a:ext cx="7632848" cy="1077218"/>
          </a:xfrm>
          <a:prstGeom prst="rect">
            <a:avLst/>
          </a:prstGeom>
          <a:noFill/>
        </p:spPr>
        <p:txBody>
          <a:bodyPr wrap="square" rtlCol="0">
            <a:spAutoFit/>
          </a:bodyPr>
          <a:lstStyle/>
          <a:p>
            <a:pPr algn="ctr"/>
            <a:r>
              <a:rPr lang="ru-RU" sz="3200" dirty="0" smtClean="0"/>
              <a:t>Освоение новых земель.</a:t>
            </a:r>
          </a:p>
          <a:p>
            <a:pPr algn="ctr"/>
            <a:endParaRPr lang="ru-RU" sz="3200"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197" y="1018125"/>
            <a:ext cx="3888432" cy="2634339"/>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1197582"/>
            <a:ext cx="3473444" cy="5353190"/>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520" y="4005064"/>
            <a:ext cx="3888432" cy="2545708"/>
          </a:xfrm>
          <a:prstGeom prst="rect">
            <a:avLst/>
          </a:prstGeom>
        </p:spPr>
      </p:pic>
    </p:spTree>
    <p:extLst>
      <p:ext uri="{BB962C8B-B14F-4D97-AF65-F5344CB8AC3E}">
        <p14:creationId xmlns:p14="http://schemas.microsoft.com/office/powerpoint/2010/main" val="946457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18" name="Прямоугольник 17"/>
          <p:cNvSpPr/>
          <p:nvPr/>
        </p:nvSpPr>
        <p:spPr>
          <a:xfrm>
            <a:off x="395536" y="-33792"/>
            <a:ext cx="8568952" cy="3416320"/>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5400" b="1" cap="none" spc="150" dirty="0" smtClean="0">
                <a:ln w="11430"/>
                <a:solidFill>
                  <a:srgbClr val="F8F8F8"/>
                </a:solidFill>
                <a:effectLst>
                  <a:outerShdw blurRad="25400" algn="tl" rotWithShape="0">
                    <a:srgbClr val="000000">
                      <a:alpha val="43000"/>
                    </a:srgbClr>
                  </a:outerShdw>
                </a:effectLst>
              </a:rPr>
              <a:t>Трудности развития сельского хозяйства:</a:t>
            </a:r>
          </a:p>
          <a:p>
            <a:pPr algn="ctr"/>
            <a:endParaRPr lang="ru-RU" sz="5400" b="1" cap="none" spc="150" dirty="0">
              <a:ln w="11430"/>
              <a:solidFill>
                <a:srgbClr val="F8F8F8"/>
              </a:solidFill>
              <a:effectLst>
                <a:outerShdw blurRad="25400" algn="tl" rotWithShape="0">
                  <a:srgbClr val="000000">
                    <a:alpha val="43000"/>
                  </a:srgbClr>
                </a:outerShdw>
              </a:effectLst>
            </a:endParaRPr>
          </a:p>
        </p:txBody>
      </p:sp>
      <p:sp>
        <p:nvSpPr>
          <p:cNvPr id="19" name="TextBox 18"/>
          <p:cNvSpPr txBox="1"/>
          <p:nvPr/>
        </p:nvSpPr>
        <p:spPr>
          <a:xfrm>
            <a:off x="323528" y="2708920"/>
            <a:ext cx="5112568" cy="3939540"/>
          </a:xfrm>
          <a:prstGeom prst="rect">
            <a:avLst/>
          </a:prstGeom>
          <a:noFill/>
        </p:spPr>
        <p:txBody>
          <a:bodyPr wrap="square" rtlCol="0">
            <a:spAutoFit/>
          </a:bodyPr>
          <a:lstStyle/>
          <a:p>
            <a:pPr algn="ctr"/>
            <a:r>
              <a:rPr lang="ru-RU" sz="1000" b="1" dirty="0">
                <a:latin typeface="Candara" pitchFamily="34" charset="0"/>
              </a:rPr>
              <a:t>Казалось, не только история, но и природа обрушилась на деревню в 1946 г. Страшная засуха поранила Украину, Молдавию, юг России. Гибли люди. Вот какое письмо было получено и ЦК ВКП (б): "Изучение положения дел на местах показывает, что голод охватывает все большее количество сельского населения... Необычайно высокий рост смертности даже по сравнению с 1945 г , когда была эпидемия тифа. Основной причиной высокой смертности является дистрофия. Крестьяне большинства районов Молдавии употребляют в пищу различные суррогаты, а также трупы павших животных. За последнее время имеются случаи людоедства..."</a:t>
            </a:r>
          </a:p>
          <a:p>
            <a:pPr algn="ctr"/>
            <a:r>
              <a:rPr lang="ru-RU" sz="1000" b="1" dirty="0">
                <a:latin typeface="Candara" pitchFamily="34" charset="0"/>
              </a:rPr>
              <a:t>Но трагедия послевоенного голода тщательно замалчивалась. От колхозов требовали увеличения поставок в государственные закрома. Драгоценное зерно вывозилось в некоторые страны Восточной Европы. Прекрасно зная о тяжелейшем положении, в которое попало крестьянство, Сталин лично требовал от партийных руководителей областей и республик выполнения планов в полном объеме.</a:t>
            </a:r>
          </a:p>
          <a:p>
            <a:pPr algn="ctr"/>
            <a:r>
              <a:rPr lang="ru-RU" sz="1000" b="1" dirty="0">
                <a:latin typeface="Candara" pitchFamily="34" charset="0"/>
              </a:rPr>
              <a:t>Система управления сельским хозяйством оставалась прежней. Местные руководители продолжали распоряжаться колхозным имуществом, командовать хозяйствами по своему усмотрению, нередко превращаясь в маленьких князьков. Крестьяне откровенно спрашивали: "Когда распустят колхозы? Жить так дальше сил нет".</a:t>
            </a:r>
          </a:p>
          <a:p>
            <a:pPr algn="ctr"/>
            <a:r>
              <a:rPr lang="ru-RU" sz="1000" b="1" dirty="0">
                <a:latin typeface="Candara" pitchFamily="34" charset="0"/>
              </a:rPr>
              <a:t>Безусловно, существовали и зажиточные колхозы. Но обычно это было следствием поддержки вышестоящих органов, для создания искусственных "маяков", либо же, в редких случаях, ими руководили уникально предприимчивые и отчаянно смелые люди.</a:t>
            </a:r>
          </a:p>
          <a:p>
            <a:pPr algn="ctr"/>
            <a:r>
              <a:rPr lang="ru-RU" sz="1000" b="1" dirty="0">
                <a:latin typeface="Candara" pitchFamily="34" charset="0"/>
              </a:rPr>
              <a:t>При планировании сдачи сельскохозяйственной продукции исходили из потребностей государства, а не из возможностей деревни. Техническая оснащенность сельского хозяйства оставалась низкой.</a:t>
            </a:r>
          </a:p>
        </p:txBody>
      </p:sp>
      <p:pic>
        <p:nvPicPr>
          <p:cNvPr id="20" name="Рисунок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1414" y="2796610"/>
            <a:ext cx="3173235" cy="2304256"/>
          </a:xfrm>
          <a:prstGeom prst="rect">
            <a:avLst/>
          </a:prstGeom>
        </p:spPr>
      </p:pic>
    </p:spTree>
    <p:extLst>
      <p:ext uri="{BB962C8B-B14F-4D97-AF65-F5344CB8AC3E}">
        <p14:creationId xmlns:p14="http://schemas.microsoft.com/office/powerpoint/2010/main" val="4048664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TextBox 1"/>
          <p:cNvSpPr txBox="1"/>
          <p:nvPr/>
        </p:nvSpPr>
        <p:spPr>
          <a:xfrm>
            <a:off x="251520" y="188640"/>
            <a:ext cx="3888432" cy="6048672"/>
          </a:xfrm>
          <a:prstGeom prst="rect">
            <a:avLst/>
          </a:prstGeom>
          <a:noFill/>
        </p:spPr>
        <p:txBody>
          <a:bodyPr wrap="square" rtlCol="0">
            <a:spAutoFit/>
          </a:bodyPr>
          <a:lstStyle/>
          <a:p>
            <a:pPr fontAlgn="base"/>
            <a:r>
              <a:rPr lang="ru-RU" sz="1000" b="1" dirty="0">
                <a:latin typeface="Candara" pitchFamily="34" charset="0"/>
              </a:rPr>
              <a:t>Война тяжело отразилась на состоянии сельского хозяйства. Сократились посевные площади, ухудшилась обработка полей. Почти на треть уменьшилось число тру­доспособного населения. На протяжении нескольких лет на село почти не поставлялась новая техника. Положение дел в агросекторе экономи­ки осложнилось тем, что в 1946 г. сильная засуха охватила Украину, Молдавию, правобережные районы Нижнего Поволжья, Северный Кав­каз, центральные черноземные области. Начавшийся голод вызвал мас­совый отток сельского населения в города.</a:t>
            </a:r>
          </a:p>
          <a:p>
            <a:pPr fontAlgn="base"/>
            <a:r>
              <a:rPr lang="ru-RU" sz="1000" b="1" dirty="0">
                <a:latin typeface="Candara" pitchFamily="34" charset="0"/>
              </a:rPr>
              <a:t>В феврале 1947 г. Пленум ЦК ВКП(б) рассмотрел вопрос “О мерах подъема сельского хозяйства в послевоенный период”. Главными путями его подъема были определены: обеспечение села тракторами, сельско­хозяйственными машинами и удобрениями, повышение культуры земле­делия. Обращалось внимание на необходимость улучшения руководства агросферой экономики. Для осуществления намеченного плана был увеличен выпуск сельскохозяйственной техники. Велись работы по электрификации села. Принимались чрезвычайные меры по укреплению колхозно-совхозного производства. На рубеже 40-х – 50-х годов было проведено укрупнение мелких колхозов. В течение нескольких лет их число уменьшилось с 255 до 94 тысяч. Новые коллективные хозяйства создавались в западных областях Белоруссии и Украины, в республиках Прибалтики, в Правобережной Молдавии. Коллективизация проводи­лась насильственными методами, сопровождалась репрессиями и де­портациями населения. Только из Литвы были выселены в мае – июле 1948 г. свыше 19,3 тыс. крестьянских семей общей численностью около 70 тыс. человек.</a:t>
            </a:r>
          </a:p>
          <a:p>
            <a:pPr fontAlgn="base"/>
            <a:r>
              <a:rPr lang="ru-RU" sz="1000" b="1" dirty="0">
                <a:latin typeface="Candara" pitchFamily="34" charset="0"/>
              </a:rPr>
              <a:t>Увеличение производства и поставок техники селу, меры по органи­зационной перестройке колхозов не изменили тяжелого состояния в агросфере. Заготовки зерна в 1950 г. составили 32,3 млн. т против 36,4 млн. в 1940 г. Вся производственная деятельность колхозов и совхозов находилась под контролем партийных и государственных органов вла­сти. Периодически повышались размеры налогов на сельскохозяйствен­ные предприятия, что вело к их обеднению. Были ужесточены меры в отношении индивидуальных крестьянских хозяйств: увеличивались по­боры с приусадебных участков.</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188640"/>
            <a:ext cx="4536504" cy="6048672"/>
          </a:xfrm>
          <a:prstGeom prst="rect">
            <a:avLst/>
          </a:prstGeom>
        </p:spPr>
      </p:pic>
    </p:spTree>
    <p:extLst>
      <p:ext uri="{BB962C8B-B14F-4D97-AF65-F5344CB8AC3E}">
        <p14:creationId xmlns:p14="http://schemas.microsoft.com/office/powerpoint/2010/main" val="4023162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TextBox 1"/>
          <p:cNvSpPr txBox="1"/>
          <p:nvPr/>
        </p:nvSpPr>
        <p:spPr>
          <a:xfrm>
            <a:off x="1259632" y="260648"/>
            <a:ext cx="6696744" cy="1569660"/>
          </a:xfrm>
          <a:prstGeom prst="rect">
            <a:avLst/>
          </a:prstGeom>
          <a:noFill/>
        </p:spPr>
        <p:txBody>
          <a:bodyPr wrap="square" rtlCol="0">
            <a:spAutoFit/>
          </a:bodyPr>
          <a:lstStyle/>
          <a:p>
            <a:pPr algn="ctr"/>
            <a:r>
              <a:rPr lang="ru-RU" sz="3200" dirty="0" smtClean="0"/>
              <a:t>Каннибализм в послевоенный голод:</a:t>
            </a:r>
          </a:p>
          <a:p>
            <a:pPr algn="ctr"/>
            <a:endParaRPr lang="ru-RU" sz="3200"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1430016"/>
            <a:ext cx="3082977" cy="5148572"/>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1457400"/>
            <a:ext cx="2842472" cy="5121188"/>
          </a:xfrm>
          <a:prstGeom prst="rect">
            <a:avLst/>
          </a:prstGeom>
        </p:spPr>
      </p:pic>
    </p:spTree>
    <p:extLst>
      <p:ext uri="{BB962C8B-B14F-4D97-AF65-F5344CB8AC3E}">
        <p14:creationId xmlns:p14="http://schemas.microsoft.com/office/powerpoint/2010/main" val="4120655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18" name="Прямоугольник 17"/>
          <p:cNvSpPr/>
          <p:nvPr/>
        </p:nvSpPr>
        <p:spPr>
          <a:xfrm>
            <a:off x="755576" y="1718095"/>
            <a:ext cx="7938287" cy="1754326"/>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endParaRPr lang="ru-RU" sz="5400" b="1" spc="150" dirty="0">
              <a:ln w="11430"/>
              <a:solidFill>
                <a:srgbClr val="F8F8F8"/>
              </a:solidFill>
              <a:effectLst>
                <a:outerShdw blurRad="25400" algn="tl" rotWithShape="0">
                  <a:srgbClr val="000000">
                    <a:alpha val="43000"/>
                  </a:srgbClr>
                </a:outerShdw>
              </a:effectLst>
            </a:endParaRPr>
          </a:p>
          <a:p>
            <a:pPr algn="ctr"/>
            <a:endParaRPr lang="ru-RU" sz="5400" b="1" cap="none" spc="150" dirty="0">
              <a:ln w="11430"/>
              <a:solidFill>
                <a:srgbClr val="F8F8F8"/>
              </a:solidFill>
              <a:effectLst>
                <a:outerShdw blurRad="25400" algn="tl" rotWithShape="0">
                  <a:srgbClr val="000000">
                    <a:alpha val="43000"/>
                  </a:srgbClr>
                </a:outerShdw>
              </a:effectLst>
            </a:endParaRPr>
          </a:p>
        </p:txBody>
      </p:sp>
      <p:sp>
        <p:nvSpPr>
          <p:cNvPr id="2" name="TextBox 1"/>
          <p:cNvSpPr txBox="1"/>
          <p:nvPr/>
        </p:nvSpPr>
        <p:spPr>
          <a:xfrm>
            <a:off x="251520" y="1"/>
            <a:ext cx="8568952" cy="6771084"/>
          </a:xfrm>
          <a:prstGeom prst="rect">
            <a:avLst/>
          </a:prstGeom>
          <a:noFill/>
        </p:spPr>
        <p:txBody>
          <a:bodyPr wrap="square" rtlCol="0">
            <a:spAutoFit/>
          </a:bodyPr>
          <a:lstStyle/>
          <a:p>
            <a:pPr>
              <a:spcAft>
                <a:spcPts val="0"/>
              </a:spcAft>
            </a:pPr>
            <a:r>
              <a:rPr lang="ru-RU" sz="1400" b="1" u="sng" dirty="0" smtClean="0">
                <a:solidFill>
                  <a:srgbClr val="0000FF"/>
                </a:solidFill>
                <a:effectLst/>
                <a:latin typeface="Times New Roman"/>
                <a:ea typeface="Times New Roman"/>
                <a:hlinkClick r:id="rId3"/>
              </a:rPr>
              <a:t>Восстановление хозяйства СССР в послевоенные годы</a:t>
            </a:r>
            <a:endParaRPr lang="ru-RU" sz="1400" dirty="0" smtClean="0">
              <a:effectLst/>
              <a:latin typeface="Times New Roman"/>
              <a:ea typeface="Times New Roman"/>
            </a:endParaRPr>
          </a:p>
          <a:p>
            <a:pPr>
              <a:spcAft>
                <a:spcPts val="0"/>
              </a:spcAft>
            </a:pPr>
            <a:r>
              <a:rPr lang="ru-RU" sz="1400" dirty="0" smtClean="0">
                <a:effectLst/>
                <a:latin typeface="Times New Roman"/>
                <a:ea typeface="Times New Roman"/>
              </a:rPr>
              <a:t>Основными задачами четвертого пятилетнего плана развития народного хозяйства (1946-1950 гг.) было восстановление разрушенных и опустошенных войной районов страны, достижение довоенного уровня развития промышленности и сельского хозяйства. На первых порах советский народ столкнулся с огромными трудностями в этой области — нехваткой продуктов питания, сложностями восстановления сельского хозяйства, усугубившимися сильным неурожаем 1946 г., проблемами перевода промышленности на мирные рельсы, массовой демобилизацией армии. Все это не позволило советскому руководству вплоть до конца 1947 г. осуществлять контроль над экономикой страны.</a:t>
            </a:r>
            <a:br>
              <a:rPr lang="ru-RU" sz="1400" dirty="0" smtClean="0">
                <a:effectLst/>
                <a:latin typeface="Times New Roman"/>
                <a:ea typeface="Times New Roman"/>
              </a:rPr>
            </a:br>
            <a:r>
              <a:rPr lang="ru-RU" sz="1400" dirty="0" smtClean="0">
                <a:effectLst/>
                <a:latin typeface="Times New Roman"/>
                <a:ea typeface="Times New Roman"/>
              </a:rPr>
              <a:t>Однако уже в 1948 г. объем промышленного производства все же превысил довоенный уровень. Еще в 1946 г. был перекрыт уровень 1940 г. по производству электроэнергии, в 1947 г. — угля, в следующем 1948 г. — стали и цемента. К 1950 г. значительная часть показателей четвертой пятилетки была реализована. На западе страны были введены в действие почти 3200 промышленных предприятий. Главный упор, таким образом, был сделан, как и в ходе довоенных пятилеток, на развитие промышленности, и прежде всего — тяжелой.</a:t>
            </a:r>
            <a:br>
              <a:rPr lang="ru-RU" sz="1400" dirty="0" smtClean="0">
                <a:effectLst/>
                <a:latin typeface="Times New Roman"/>
                <a:ea typeface="Times New Roman"/>
              </a:rPr>
            </a:br>
            <a:r>
              <a:rPr lang="ru-RU" sz="1400" dirty="0" smtClean="0">
                <a:effectLst/>
                <a:latin typeface="Times New Roman"/>
                <a:ea typeface="Times New Roman"/>
              </a:rPr>
              <a:t>Советскому Союзу не приходилось рассчитывать на помощь своих бывших западных союзников в деле восстановления своего промышленного и сельскохозяйственного потенциала. Поэтому только собственные внутренние ресурсы и упорный труд всего народа стали главными источниками восстановления хозяйства страны. Росли массированные вложения в промышленность. Их объем значительно превышал те инвестиции, которые направлялись в народное хозяйство в 30-е годы в период первых пятилеток.</a:t>
            </a:r>
            <a:br>
              <a:rPr lang="ru-RU" sz="1400" dirty="0" smtClean="0">
                <a:effectLst/>
                <a:latin typeface="Times New Roman"/>
                <a:ea typeface="Times New Roman"/>
              </a:rPr>
            </a:br>
            <a:r>
              <a:rPr lang="ru-RU" sz="1400" dirty="0" smtClean="0">
                <a:effectLst/>
                <a:latin typeface="Times New Roman"/>
                <a:ea typeface="Times New Roman"/>
              </a:rPr>
              <a:t>При всем пристальном внимании к тяжелой промышленности ситуация в сельском хозяйстве пока не улучшилась. Более того, можно говорить о его затяжном кризисе в послевоенный период. Упадок сельского хозяйства заставил руководство страны обратиться к проверенным еще в 30-е годы методам, касавшимся прежде всего восстановления и укрепления колхозов. Руководство требовало выполнения любой ценой планов, которые исходили не из возможностей колхозов, а из потребностей государства. Контроль над сельским хозяйством вновь резко усилился. Крестьянство находилось под тяжелым налоговым гнетом. Закупочные цены на сельскохозяйственную продукцию были очень низки, за свой труд в колхозах крестьяне получали очень мало. По-прежнему они были лишены паспортов и свободы передвижения.</a:t>
            </a:r>
            <a:br>
              <a:rPr lang="ru-RU" sz="1400" dirty="0" smtClean="0">
                <a:effectLst/>
                <a:latin typeface="Times New Roman"/>
                <a:ea typeface="Times New Roman"/>
              </a:rPr>
            </a:br>
            <a:r>
              <a:rPr lang="ru-RU" sz="1400" dirty="0" smtClean="0">
                <a:effectLst/>
                <a:latin typeface="Times New Roman"/>
                <a:ea typeface="Times New Roman"/>
              </a:rPr>
              <a:t>И все же к концу четвертой пятилетки тяжелые последствия войны в области сельского хозяйства были частично преодолены. Несмотря на это, сельское хозяйство по-прежнему оставалось своеобразной «болевой точкой» всей экономики страны и требовало коренной реорганизации, на которую, к сожалению, в послевоенной период не было ни средств, ни сил.</a:t>
            </a:r>
          </a:p>
          <a:p>
            <a:pPr>
              <a:spcAft>
                <a:spcPts val="0"/>
              </a:spcAft>
            </a:pPr>
            <a:r>
              <a:rPr lang="ru-RU" sz="1400" dirty="0" smtClean="0">
                <a:effectLst/>
                <a:latin typeface="Times New Roman"/>
                <a:ea typeface="Times New Roman"/>
              </a:rPr>
              <a:t> </a:t>
            </a:r>
            <a:endParaRPr lang="ru-RU" sz="1400" dirty="0">
              <a:effectLst/>
              <a:latin typeface="Times New Roman"/>
              <a:ea typeface="Times New Roman"/>
            </a:endParaRPr>
          </a:p>
        </p:txBody>
      </p:sp>
    </p:spTree>
    <p:extLst>
      <p:ext uri="{BB962C8B-B14F-4D97-AF65-F5344CB8AC3E}">
        <p14:creationId xmlns:p14="http://schemas.microsoft.com/office/powerpoint/2010/main" val="487647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18" name="Прямоугольник 17"/>
          <p:cNvSpPr/>
          <p:nvPr/>
        </p:nvSpPr>
        <p:spPr>
          <a:xfrm>
            <a:off x="755576" y="1718095"/>
            <a:ext cx="7938287" cy="1754326"/>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endParaRPr lang="ru-RU" sz="5400" b="1" spc="150" dirty="0">
              <a:ln w="11430"/>
              <a:solidFill>
                <a:srgbClr val="F8F8F8"/>
              </a:solidFill>
              <a:effectLst>
                <a:outerShdw blurRad="25400" algn="tl" rotWithShape="0">
                  <a:srgbClr val="000000">
                    <a:alpha val="43000"/>
                  </a:srgbClr>
                </a:outerShdw>
              </a:effectLst>
            </a:endParaRPr>
          </a:p>
          <a:p>
            <a:pPr algn="ctr"/>
            <a:endParaRPr lang="ru-RU" sz="5400" b="1" cap="none" spc="150" dirty="0">
              <a:ln w="11430"/>
              <a:solidFill>
                <a:srgbClr val="F8F8F8"/>
              </a:solidFill>
              <a:effectLst>
                <a:outerShdw blurRad="25400" algn="tl" rotWithShape="0">
                  <a:srgbClr val="000000">
                    <a:alpha val="43000"/>
                  </a:srgbClr>
                </a:outerShdw>
              </a:effectLst>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8376"/>
            <a:ext cx="4653659" cy="6926376"/>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3658" y="-43273"/>
            <a:ext cx="4636812" cy="6933552"/>
          </a:xfrm>
          <a:prstGeom prst="rect">
            <a:avLst/>
          </a:prstGeom>
        </p:spPr>
      </p:pic>
    </p:spTree>
    <p:extLst>
      <p:ext uri="{BB962C8B-B14F-4D97-AF65-F5344CB8AC3E}">
        <p14:creationId xmlns:p14="http://schemas.microsoft.com/office/powerpoint/2010/main" val="1679061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539552" y="188640"/>
            <a:ext cx="7830616" cy="461665"/>
          </a:xfrm>
          <a:prstGeom prst="rect">
            <a:avLst/>
          </a:prstGeom>
        </p:spPr>
        <p:txBody>
          <a:bodyPr wrap="square">
            <a:spAutoFit/>
          </a:bodyPr>
          <a:lstStyle/>
          <a:p>
            <a:endParaRPr lang="ru-RU" sz="1200" dirty="0" smtClean="0"/>
          </a:p>
          <a:p>
            <a:endParaRPr lang="ru-RU" sz="1200"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362" y="2488515"/>
            <a:ext cx="5768813" cy="3830493"/>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1236" y="332655"/>
            <a:ext cx="3859408" cy="4071105"/>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88640"/>
            <a:ext cx="2857500" cy="3924300"/>
          </a:xfrm>
          <a:prstGeom prst="rect">
            <a:avLst/>
          </a:prstGeom>
        </p:spPr>
      </p:pic>
    </p:spTree>
    <p:extLst>
      <p:ext uri="{BB962C8B-B14F-4D97-AF65-F5344CB8AC3E}">
        <p14:creationId xmlns:p14="http://schemas.microsoft.com/office/powerpoint/2010/main" val="3134583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2656"/>
            <a:ext cx="4253854" cy="597666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3908" y="116632"/>
            <a:ext cx="2430016" cy="3375022"/>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1373403"/>
            <a:ext cx="2664296" cy="3895170"/>
          </a:xfrm>
          <a:prstGeom prst="rect">
            <a:avLst/>
          </a:prstGeom>
        </p:spPr>
      </p:pic>
    </p:spTree>
    <p:extLst>
      <p:ext uri="{BB962C8B-B14F-4D97-AF65-F5344CB8AC3E}">
        <p14:creationId xmlns:p14="http://schemas.microsoft.com/office/powerpoint/2010/main" val="18165636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lumMod val="80000"/>
              </a:schemeClr>
              <a:schemeClr val="bg1">
                <a:tint val="50000"/>
                <a:lumMod val="150000"/>
              </a:schemeClr>
            </a:duotone>
          </a:blip>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95536" y="260648"/>
            <a:ext cx="4392488" cy="6401753"/>
          </a:xfrm>
          <a:prstGeom prst="rect">
            <a:avLst/>
          </a:prstGeom>
        </p:spPr>
        <p:txBody>
          <a:bodyPr wrap="square">
            <a:spAutoFit/>
          </a:bodyPr>
          <a:lstStyle/>
          <a:p>
            <a:r>
              <a:rPr lang="ru-RU" sz="1000" dirty="0"/>
              <a:t>Положение в сельском хозяйстве значительно затрудняло снабжение населения продуктами питания, сырьем для легкой промышленности. При крайне ограниченном рационе питания населения Советского Союза правительство экспортировало за рубеж зерно и другую сельскохозяйственную продукцию, особенно в страны центральной и юго-восточной Европы, начавшие «строить социализм».</a:t>
            </a:r>
          </a:p>
          <a:p>
            <a:r>
              <a:rPr lang="ru-RU" sz="1000" dirty="0"/>
              <a:t>Безусловно, существовали и зажиточные колхозы. Но обычно это было следствием поддержки вышестоящих органов, для со­здания искусственных «маяков», либо же, в редких случаях, ими руководили уникально предприимчивые и отчаянно смелые люди.</a:t>
            </a:r>
          </a:p>
          <a:p>
            <a:r>
              <a:rPr lang="ru-RU" sz="1000" dirty="0"/>
              <a:t>При планировании сдачи сельскохозяйственной продукции исходили из потребностей государства, а не из возможностей деревни. Техническая оснащенность сельского хозяйства оставалась низкой.</a:t>
            </a:r>
          </a:p>
          <a:p>
            <a:r>
              <a:rPr lang="ru-RU" sz="1000" dirty="0"/>
              <a:t>Несмотря на все попытки исправить положение, техники не хватало. К началу 50-х гг. во многих российских деревнях крестьяне пахали на коровах. Производство мяса было ниже, чем в 1916 г. Больше всего упадок ощущался в деревнях российского Нечерноземья.</a:t>
            </a:r>
          </a:p>
          <a:p>
            <a:r>
              <a:rPr lang="ru-RU" sz="1000" dirty="0"/>
              <a:t>Деревне требовались значительные капитальные вложения, но средств для этого государство не имело. Однако можно было ослабить финансовый пресс, под бременем которого находилось как личное, так и общественное хозяйство. Налог на все, что содержал колхозник на своем подворье, был настолько велик, что держать скот, выращивать фруктовые деревья оказывалось попросту невыгодным. Крестьяне вырубали сады, чтобы избавиться от бремени налога. Всему этому имелось теоретическое обоснование: крестьянин должен большую часть времени отдавать общественному производству. Закупочные же цены на продукцию колхозов и совхозов были столь низки, что подчас расплатиться с колхозниками за труд не оказывалось возможным.</a:t>
            </a:r>
          </a:p>
          <a:p>
            <a:r>
              <a:rPr lang="ru-RU" sz="1000" dirty="0"/>
              <a:t>Сохранялись нормы довоенного времени, ограничивавшие свободу передвижения колхозников: они были фактически лишены возможности иметь паспорта, на них не распространялись оплата по временной нетрудоспособности, пенсионное обеспечение. Оргнаборы деревенского населения на стройки и заводы усиливали отток крестьян в город.</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332655"/>
            <a:ext cx="4073378" cy="6329745"/>
          </a:xfrm>
          <a:prstGeom prst="rect">
            <a:avLst/>
          </a:prstGeom>
        </p:spPr>
      </p:pic>
    </p:spTree>
    <p:extLst>
      <p:ext uri="{BB962C8B-B14F-4D97-AF65-F5344CB8AC3E}">
        <p14:creationId xmlns:p14="http://schemas.microsoft.com/office/powerpoint/2010/main" val="926220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TC102455610[[fn=Осень]]</Template>
  <TotalTime>154</TotalTime>
  <Words>1273</Words>
  <Application>Microsoft Office PowerPoint</Application>
  <PresentationFormat>Экран (4:3)</PresentationFormat>
  <Paragraphs>26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Autumn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маша</dc:creator>
  <cp:lastModifiedBy>маша</cp:lastModifiedBy>
  <cp:revision>14</cp:revision>
  <dcterms:created xsi:type="dcterms:W3CDTF">2013-02-05T16:18:26Z</dcterms:created>
  <dcterms:modified xsi:type="dcterms:W3CDTF">2013-02-05T18:52:39Z</dcterms:modified>
</cp:coreProperties>
</file>