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1" r:id="rId3"/>
    <p:sldId id="257" r:id="rId4"/>
    <p:sldId id="258" r:id="rId5"/>
    <p:sldId id="259" r:id="rId6"/>
    <p:sldId id="260" r:id="rId7"/>
    <p:sldId id="264" r:id="rId8"/>
    <p:sldId id="265" r:id="rId9"/>
    <p:sldId id="266" r:id="rId10"/>
    <p:sldId id="263"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0E7E59-26A5-4C9B-ACF0-A8DC3F64C6F2}" type="datetimeFigureOut">
              <a:rPr lang="ru-RU" smtClean="0"/>
              <a:t>11.05.2011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CCD586-C483-403A-829B-7D152575FB43}"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D0DCB264-E4AD-425E-B0FE-25DC2BA5C8AD}" type="datetimeFigureOut">
              <a:rPr lang="ru-RU" smtClean="0"/>
              <a:t>11.05.2011</a:t>
            </a:fld>
            <a:endParaRPr lang="ru-RU"/>
          </a:p>
        </p:txBody>
      </p:sp>
      <p:sp>
        <p:nvSpPr>
          <p:cNvPr id="16" name="Номер слайда 15"/>
          <p:cNvSpPr>
            <a:spLocks noGrp="1"/>
          </p:cNvSpPr>
          <p:nvPr>
            <p:ph type="sldNum" sz="quarter" idx="11"/>
          </p:nvPr>
        </p:nvSpPr>
        <p:spPr/>
        <p:txBody>
          <a:bodyPr/>
          <a:lstStyle/>
          <a:p>
            <a:fld id="{5F73271E-8799-4E05-A36B-76C5D36976E5}"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DCB264-E4AD-425E-B0FE-25DC2BA5C8AD}" type="datetimeFigureOut">
              <a:rPr lang="ru-RU" smtClean="0"/>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73271E-8799-4E05-A36B-76C5D36976E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DCB264-E4AD-425E-B0FE-25DC2BA5C8AD}" type="datetimeFigureOut">
              <a:rPr lang="ru-RU" smtClean="0"/>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73271E-8799-4E05-A36B-76C5D36976E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D0DCB264-E4AD-425E-B0FE-25DC2BA5C8AD}" type="datetimeFigureOut">
              <a:rPr lang="ru-RU" smtClean="0"/>
              <a:t>11.05.2011</a:t>
            </a:fld>
            <a:endParaRPr lang="ru-RU"/>
          </a:p>
        </p:txBody>
      </p:sp>
      <p:sp>
        <p:nvSpPr>
          <p:cNvPr id="15" name="Номер слайда 14"/>
          <p:cNvSpPr>
            <a:spLocks noGrp="1"/>
          </p:cNvSpPr>
          <p:nvPr>
            <p:ph type="sldNum" sz="quarter" idx="15"/>
          </p:nvPr>
        </p:nvSpPr>
        <p:spPr/>
        <p:txBody>
          <a:bodyPr/>
          <a:lstStyle>
            <a:lvl1pPr algn="ctr">
              <a:defRPr/>
            </a:lvl1pPr>
          </a:lstStyle>
          <a:p>
            <a:fld id="{5F73271E-8799-4E05-A36B-76C5D36976E5}"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D0DCB264-E4AD-425E-B0FE-25DC2BA5C8AD}" type="datetimeFigureOut">
              <a:rPr lang="ru-RU" smtClean="0"/>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73271E-8799-4E05-A36B-76C5D36976E5}"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D0DCB264-E4AD-425E-B0FE-25DC2BA5C8AD}" type="datetimeFigureOut">
              <a:rPr lang="ru-RU" smtClean="0"/>
              <a:t>11.05.2011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73271E-8799-4E05-A36B-76C5D36976E5}"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F73271E-8799-4E05-A36B-76C5D36976E5}"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D0DCB264-E4AD-425E-B0FE-25DC2BA5C8AD}" type="datetimeFigureOut">
              <a:rPr lang="ru-RU" smtClean="0"/>
              <a:t>11.05.2011</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0DCB264-E4AD-425E-B0FE-25DC2BA5C8AD}" type="datetimeFigureOut">
              <a:rPr lang="ru-RU" smtClean="0"/>
              <a:t>11.05.2011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F73271E-8799-4E05-A36B-76C5D36976E5}"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DCB264-E4AD-425E-B0FE-25DC2BA5C8AD}" type="datetimeFigureOut">
              <a:rPr lang="ru-RU" smtClean="0"/>
              <a:t>11.05.2011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F73271E-8799-4E05-A36B-76C5D36976E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D0DCB264-E4AD-425E-B0FE-25DC2BA5C8AD}" type="datetimeFigureOut">
              <a:rPr lang="ru-RU" smtClean="0"/>
              <a:t>11.05.2011</a:t>
            </a:fld>
            <a:endParaRPr lang="ru-RU"/>
          </a:p>
        </p:txBody>
      </p:sp>
      <p:sp>
        <p:nvSpPr>
          <p:cNvPr id="9" name="Номер слайда 8"/>
          <p:cNvSpPr>
            <a:spLocks noGrp="1"/>
          </p:cNvSpPr>
          <p:nvPr>
            <p:ph type="sldNum" sz="quarter" idx="15"/>
          </p:nvPr>
        </p:nvSpPr>
        <p:spPr/>
        <p:txBody>
          <a:bodyPr/>
          <a:lstStyle/>
          <a:p>
            <a:fld id="{5F73271E-8799-4E05-A36B-76C5D36976E5}"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D0DCB264-E4AD-425E-B0FE-25DC2BA5C8AD}" type="datetimeFigureOut">
              <a:rPr lang="ru-RU" smtClean="0"/>
              <a:t>11.05.2011</a:t>
            </a:fld>
            <a:endParaRPr lang="ru-RU"/>
          </a:p>
        </p:txBody>
      </p:sp>
      <p:sp>
        <p:nvSpPr>
          <p:cNvPr id="9" name="Номер слайда 8"/>
          <p:cNvSpPr>
            <a:spLocks noGrp="1"/>
          </p:cNvSpPr>
          <p:nvPr>
            <p:ph type="sldNum" sz="quarter" idx="11"/>
          </p:nvPr>
        </p:nvSpPr>
        <p:spPr/>
        <p:txBody>
          <a:bodyPr/>
          <a:lstStyle/>
          <a:p>
            <a:fld id="{5F73271E-8799-4E05-A36B-76C5D36976E5}"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0DCB264-E4AD-425E-B0FE-25DC2BA5C8AD}" type="datetimeFigureOut">
              <a:rPr lang="ru-RU" smtClean="0"/>
              <a:t>11.05.2011</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F73271E-8799-4E05-A36B-76C5D36976E5}"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p:txBody>
          <a:bodyPr/>
          <a:lstStyle/>
          <a:p>
            <a:endParaRPr lang="ru-RU"/>
          </a:p>
        </p:txBody>
      </p:sp>
      <p:sp>
        <p:nvSpPr>
          <p:cNvPr id="5" name="Заголовок 4"/>
          <p:cNvSpPr>
            <a:spLocks noGrp="1"/>
          </p:cNvSpPr>
          <p:nvPr>
            <p:ph type="ctrTitle"/>
          </p:nvPr>
        </p:nvSpPr>
        <p:spPr/>
        <p:txBody>
          <a:bodyPr/>
          <a:lstStyle/>
          <a:p>
            <a:r>
              <a:rPr lang="en-US" dirty="0" err="1" smtClean="0"/>
              <a:t>strali</a:t>
            </a:r>
            <a:endParaRPr lang="ru-RU" dirty="0"/>
          </a:p>
        </p:txBody>
      </p:sp>
      <p:pic>
        <p:nvPicPr>
          <p:cNvPr id="4" name="Рисунок 3" descr="map_australia.jpg"/>
          <p:cNvPicPr>
            <a:picLocks noChangeAspect="1"/>
          </p:cNvPicPr>
          <p:nvPr/>
        </p:nvPicPr>
        <p:blipFill>
          <a:blip r:embed="rId2" cstate="print"/>
          <a:stretch>
            <a:fillRect/>
          </a:stretch>
        </p:blipFill>
        <p:spPr>
          <a:xfrm>
            <a:off x="0" y="0"/>
            <a:ext cx="9144000" cy="6858000"/>
          </a:xfrm>
          <a:prstGeom prst="rect">
            <a:avLst/>
          </a:prstGeom>
        </p:spPr>
      </p:pic>
      <p:sp>
        <p:nvSpPr>
          <p:cNvPr id="10" name="Прямоугольник 9"/>
          <p:cNvSpPr/>
          <p:nvPr/>
        </p:nvSpPr>
        <p:spPr>
          <a:xfrm rot="19757257">
            <a:off x="-533204" y="569789"/>
            <a:ext cx="4283968" cy="923330"/>
          </a:xfrm>
          <a:prstGeom prst="rect">
            <a:avLst/>
          </a:prstGeom>
          <a:noFill/>
        </p:spPr>
        <p:txBody>
          <a:bodyPr wrap="square" lIns="91440" tIns="45720" rIns="91440" bIns="45720">
            <a:spAutoFit/>
          </a:bodyPr>
          <a:lstStyle/>
          <a:p>
            <a:pPr algn="ct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Australia</a:t>
            </a:r>
            <a:endParaRPr lang="ru-RU"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11" name="Прямоугольник 10"/>
          <p:cNvSpPr/>
          <p:nvPr/>
        </p:nvSpPr>
        <p:spPr>
          <a:xfrm>
            <a:off x="-684584" y="5517232"/>
            <a:ext cx="91440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Flaura</a:t>
            </a: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and fauna</a:t>
            </a:r>
            <a:endParaRPr lang="ru-RU"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_DSC2509.jpg"/>
          <p:cNvPicPr>
            <a:picLocks noChangeAspect="1"/>
          </p:cNvPicPr>
          <p:nvPr/>
        </p:nvPicPr>
        <p:blipFill>
          <a:blip r:embed="rId2" cstate="print"/>
          <a:stretch>
            <a:fillRect/>
          </a:stretch>
        </p:blipFill>
        <p:spPr>
          <a:xfrm>
            <a:off x="0" y="0"/>
            <a:ext cx="9144000" cy="3501008"/>
          </a:xfrm>
          <a:prstGeom prst="rect">
            <a:avLst/>
          </a:prstGeom>
        </p:spPr>
      </p:pic>
      <p:pic>
        <p:nvPicPr>
          <p:cNvPr id="5" name="Рисунок 4" descr="cqs1267046831d.jpg"/>
          <p:cNvPicPr>
            <a:picLocks noChangeAspect="1"/>
          </p:cNvPicPr>
          <p:nvPr/>
        </p:nvPicPr>
        <p:blipFill>
          <a:blip r:embed="rId3" cstate="print"/>
          <a:stretch>
            <a:fillRect/>
          </a:stretch>
        </p:blipFill>
        <p:spPr>
          <a:xfrm>
            <a:off x="0" y="2924944"/>
            <a:ext cx="9144000" cy="3933056"/>
          </a:xfrm>
          <a:prstGeom prst="rect">
            <a:avLst/>
          </a:prstGeom>
        </p:spPr>
      </p:pic>
      <p:sp>
        <p:nvSpPr>
          <p:cNvPr id="11" name="TextBox 10"/>
          <p:cNvSpPr txBox="1"/>
          <p:nvPr/>
        </p:nvSpPr>
        <p:spPr>
          <a:xfrm>
            <a:off x="2411760" y="0"/>
            <a:ext cx="8388424" cy="769441"/>
          </a:xfrm>
          <a:prstGeom prst="rect">
            <a:avLst/>
          </a:prstGeom>
          <a:noFill/>
        </p:spPr>
        <p:txBody>
          <a:bodyPr wrap="square" rtlCol="0">
            <a:spAutoFit/>
          </a:bodyPr>
          <a:lstStyle/>
          <a:p>
            <a:r>
              <a:rPr lang="en-US" sz="4400" dirty="0" smtClean="0">
                <a:solidFill>
                  <a:srgbClr val="FF0000"/>
                </a:solidFill>
              </a:rPr>
              <a:t>CONCLUSION</a:t>
            </a:r>
            <a:endParaRPr lang="ru-RU" sz="4400" dirty="0">
              <a:solidFill>
                <a:srgbClr val="FF0000"/>
              </a:solidFill>
            </a:endParaRPr>
          </a:p>
        </p:txBody>
      </p:sp>
      <p:sp>
        <p:nvSpPr>
          <p:cNvPr id="12" name="TextBox 11"/>
          <p:cNvSpPr txBox="1"/>
          <p:nvPr/>
        </p:nvSpPr>
        <p:spPr>
          <a:xfrm>
            <a:off x="251520" y="1052736"/>
            <a:ext cx="8892480" cy="2585323"/>
          </a:xfrm>
          <a:prstGeom prst="rect">
            <a:avLst/>
          </a:prstGeom>
          <a:noFill/>
        </p:spPr>
        <p:txBody>
          <a:bodyPr wrap="square" rtlCol="0">
            <a:spAutoFit/>
          </a:bodyPr>
          <a:lstStyle/>
          <a:p>
            <a:r>
              <a:rPr lang="en-US" dirty="0">
                <a:solidFill>
                  <a:srgbClr val="FFFF00"/>
                </a:solidFill>
              </a:rPr>
              <a:t>Australia is a land like no other, with about one million different native species. More than 80 per cent of the country’s flowering plants, mammals, reptiles and frogs are unique to Australia, along with most of its freshwater fish and almost half of its birds.</a:t>
            </a:r>
            <a:endParaRPr lang="ru-RU" dirty="0">
              <a:solidFill>
                <a:srgbClr val="FFFF00"/>
              </a:solidFill>
            </a:endParaRPr>
          </a:p>
          <a:p>
            <a:r>
              <a:rPr lang="en-US" dirty="0">
                <a:solidFill>
                  <a:srgbClr val="FFFF00"/>
                </a:solidFill>
              </a:rPr>
              <a:t>Australia’s marine environment is home to 4000 fish species, 1700 coral species, 50 types of marine mammal and a wide range of seabirds. Most marine species found in southern Australian waters occur nowhere else.</a:t>
            </a:r>
            <a:endParaRPr lang="ru-RU" dirty="0">
              <a:solidFill>
                <a:srgbClr val="FFFF00"/>
              </a:solidFill>
            </a:endParaRPr>
          </a:p>
          <a:p>
            <a:r>
              <a:rPr lang="en-US" dirty="0">
                <a:solidFill>
                  <a:srgbClr val="FFFF00"/>
                </a:solidFill>
              </a:rPr>
              <a:t>Australia’s geographic isolation has meant that much of its flora and fauna is very different from species in other parts of the world. Most are found nowhere else. </a:t>
            </a:r>
            <a:endParaRPr lang="ru-RU" dirty="0">
              <a:solidFill>
                <a:srgbClr val="FFFF00"/>
              </a:solidFill>
            </a:endParaRP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CABKFZNX.jpg"/>
          <p:cNvPicPr>
            <a:picLocks noChangeAspect="1"/>
          </p:cNvPicPr>
          <p:nvPr/>
        </p:nvPicPr>
        <p:blipFill>
          <a:blip r:embed="rId2" cstate="print"/>
          <a:stretch>
            <a:fillRect/>
          </a:stretch>
        </p:blipFill>
        <p:spPr>
          <a:xfrm>
            <a:off x="0" y="0"/>
            <a:ext cx="9144000" cy="6858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179512" y="2996952"/>
            <a:ext cx="7920880" cy="3600986"/>
          </a:xfrm>
          <a:prstGeom prst="rect">
            <a:avLst/>
          </a:prstGeom>
          <a:noFill/>
        </p:spPr>
        <p:txBody>
          <a:bodyPr wrap="square" rtlCol="0">
            <a:spAutoFit/>
          </a:bodyPr>
          <a:lstStyle/>
          <a:p>
            <a:r>
              <a:rPr lang="en-US" sz="2800" b="1" dirty="0" smtClean="0">
                <a:solidFill>
                  <a:schemeClr val="tx2">
                    <a:lumMod val="50000"/>
                  </a:schemeClr>
                </a:solidFill>
              </a:rPr>
              <a:t>We found the necessary information using</a:t>
            </a:r>
            <a:r>
              <a:rPr lang="tt-RU" sz="2800" b="1" dirty="0" smtClean="0">
                <a:solidFill>
                  <a:schemeClr val="tx2">
                    <a:lumMod val="50000"/>
                  </a:schemeClr>
                </a:solidFill>
              </a:rPr>
              <a:t>:</a:t>
            </a:r>
          </a:p>
          <a:p>
            <a:r>
              <a:rPr lang="tt-RU" sz="2800" b="1" dirty="0" smtClean="0">
                <a:solidFill>
                  <a:schemeClr val="tx2">
                    <a:lumMod val="50000"/>
                  </a:schemeClr>
                </a:solidFill>
              </a:rPr>
              <a:t>-- </a:t>
            </a:r>
            <a:r>
              <a:rPr lang="en-US" sz="2800" b="1" dirty="0" err="1" smtClean="0">
                <a:solidFill>
                  <a:schemeClr val="tx2">
                    <a:lumMod val="50000"/>
                  </a:schemeClr>
                </a:solidFill>
              </a:rPr>
              <a:t>australiafauna</a:t>
            </a:r>
            <a:r>
              <a:rPr lang="ru-RU" sz="2800" b="1" dirty="0" smtClean="0">
                <a:solidFill>
                  <a:schemeClr val="tx2">
                    <a:lumMod val="50000"/>
                  </a:schemeClr>
                </a:solidFill>
              </a:rPr>
              <a:t>.</a:t>
            </a:r>
            <a:r>
              <a:rPr lang="en-US" sz="2800" b="1" dirty="0" smtClean="0">
                <a:solidFill>
                  <a:schemeClr val="tx2">
                    <a:lumMod val="50000"/>
                  </a:schemeClr>
                </a:solidFill>
              </a:rPr>
              <a:t>com</a:t>
            </a:r>
          </a:p>
          <a:p>
            <a:r>
              <a:rPr lang="en-US" sz="2800" b="1" dirty="0" smtClean="0">
                <a:solidFill>
                  <a:schemeClr val="tx2">
                    <a:lumMod val="50000"/>
                  </a:schemeClr>
                </a:solidFill>
              </a:rPr>
              <a:t>-- australianwildlife</a:t>
            </a:r>
            <a:r>
              <a:rPr lang="en-US" sz="2800" b="1" dirty="0" smtClean="0">
                <a:solidFill>
                  <a:schemeClr val="tx2">
                    <a:lumMod val="50000"/>
                  </a:schemeClr>
                </a:solidFill>
              </a:rPr>
              <a:t>.com</a:t>
            </a:r>
          </a:p>
          <a:p>
            <a:r>
              <a:rPr lang="en-US" sz="2800" b="1" dirty="0" smtClean="0">
                <a:solidFill>
                  <a:schemeClr val="tx2">
                    <a:lumMod val="50000"/>
                  </a:schemeClr>
                </a:solidFill>
              </a:rPr>
              <a:t>-- australianplants.com</a:t>
            </a:r>
          </a:p>
          <a:p>
            <a:r>
              <a:rPr lang="en-US" sz="2800" b="1" dirty="0" smtClean="0">
                <a:solidFill>
                  <a:schemeClr val="tx2">
                    <a:lumMod val="50000"/>
                  </a:schemeClr>
                </a:solidFill>
              </a:rPr>
              <a:t>-- dfat.gov.au</a:t>
            </a:r>
          </a:p>
          <a:p>
            <a:r>
              <a:rPr lang="en-US" sz="2800" b="1" dirty="0" smtClean="0">
                <a:solidFill>
                  <a:schemeClr val="tx2">
                    <a:lumMod val="50000"/>
                  </a:schemeClr>
                </a:solidFill>
              </a:rPr>
              <a:t>-- australianature.ru</a:t>
            </a:r>
          </a:p>
          <a:p>
            <a:r>
              <a:rPr lang="en-US" sz="2800" b="1" dirty="0" smtClean="0">
                <a:solidFill>
                  <a:schemeClr val="tx2">
                    <a:lumMod val="50000"/>
                  </a:schemeClr>
                </a:solidFill>
              </a:rPr>
              <a:t>-- http://en.wikipedia.org/wiki/Australia</a:t>
            </a:r>
          </a:p>
          <a:p>
            <a:endParaRPr lang="en-US" sz="3200" b="1" dirty="0">
              <a:solidFill>
                <a:schemeClr val="tx2">
                  <a:lumMod val="9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2987824" y="188640"/>
            <a:ext cx="3528392" cy="1015663"/>
          </a:xfrm>
          <a:prstGeom prst="rect">
            <a:avLst/>
          </a:prstGeom>
          <a:noFill/>
        </p:spPr>
        <p:txBody>
          <a:bodyPr wrap="square" rtlCol="0">
            <a:spAutoFit/>
          </a:bodyPr>
          <a:lstStyle/>
          <a:p>
            <a:pPr>
              <a:defRPr/>
            </a:pPr>
            <a:r>
              <a:rPr lang="en-US" sz="6000" b="1" dirty="0">
                <a:solidFill>
                  <a:srgbClr val="FFFF00"/>
                </a:solidFill>
                <a:effectLst>
                  <a:outerShdw blurRad="38100" dist="38100" dir="2700000" algn="tl">
                    <a:srgbClr val="C0C0C0"/>
                  </a:outerShdw>
                </a:effectLst>
                <a:latin typeface="Comic Sans MS" pitchFamily="66" charset="0"/>
              </a:rPr>
              <a:t>Purpose</a:t>
            </a:r>
            <a:endParaRPr lang="ru-RU" sz="6000" b="1" dirty="0">
              <a:solidFill>
                <a:srgbClr val="FFFF00"/>
              </a:solidFill>
              <a:effectLst>
                <a:outerShdw blurRad="38100" dist="38100" dir="2700000" algn="tl">
                  <a:srgbClr val="C0C0C0"/>
                </a:outerShdw>
              </a:effectLst>
              <a:latin typeface="Comic Sans MS" pitchFamily="66" charset="0"/>
            </a:endParaRPr>
          </a:p>
        </p:txBody>
      </p:sp>
      <p:sp>
        <p:nvSpPr>
          <p:cNvPr id="6" name="TextBox 5"/>
          <p:cNvSpPr txBox="1"/>
          <p:nvPr/>
        </p:nvSpPr>
        <p:spPr>
          <a:xfrm>
            <a:off x="179512" y="1412776"/>
            <a:ext cx="8640960" cy="2308324"/>
          </a:xfrm>
          <a:prstGeom prst="rect">
            <a:avLst/>
          </a:prstGeom>
          <a:noFill/>
        </p:spPr>
        <p:txBody>
          <a:bodyPr wrap="square" rtlCol="0">
            <a:spAutoFit/>
          </a:bodyPr>
          <a:lstStyle/>
          <a:p>
            <a:r>
              <a:rPr lang="en-US" sz="2400" b="1" dirty="0" smtClean="0">
                <a:solidFill>
                  <a:schemeClr val="tx2">
                    <a:lumMod val="75000"/>
                  </a:schemeClr>
                </a:solidFill>
                <a:effectLst>
                  <a:outerShdw blurRad="38100" dist="38100" dir="2700000" algn="tl">
                    <a:srgbClr val="C0C0C0"/>
                  </a:outerShdw>
                </a:effectLst>
                <a:latin typeface="Arial" charset="0"/>
              </a:rPr>
              <a:t>-- develop presentation skills</a:t>
            </a:r>
          </a:p>
          <a:p>
            <a:r>
              <a:rPr lang="en-US" sz="2400" b="1" dirty="0" smtClean="0">
                <a:solidFill>
                  <a:schemeClr val="tx2">
                    <a:lumMod val="75000"/>
                  </a:schemeClr>
                </a:solidFill>
                <a:effectLst>
                  <a:outerShdw blurRad="38100" dist="38100" dir="2700000" algn="tl">
                    <a:srgbClr val="C0C0C0"/>
                  </a:outerShdw>
                </a:effectLst>
                <a:latin typeface="Arial" charset="0"/>
              </a:rPr>
              <a:t>--</a:t>
            </a:r>
            <a:r>
              <a:rPr lang="en-US" sz="2400" b="1" dirty="0" smtClean="0">
                <a:solidFill>
                  <a:schemeClr val="tx2">
                    <a:lumMod val="75000"/>
                  </a:schemeClr>
                </a:solidFill>
                <a:effectLst>
                  <a:outerShdw blurRad="38100" dist="38100" dir="2700000" algn="tl">
                    <a:srgbClr val="C0C0C0"/>
                  </a:outerShdw>
                </a:effectLst>
                <a:latin typeface="Arial" charset="0"/>
              </a:rPr>
              <a:t> inform about  Australia</a:t>
            </a:r>
          </a:p>
          <a:p>
            <a:r>
              <a:rPr lang="en-US" sz="2400" b="1" dirty="0" smtClean="0">
                <a:solidFill>
                  <a:schemeClr val="tx2">
                    <a:lumMod val="75000"/>
                  </a:schemeClr>
                </a:solidFill>
                <a:effectLst>
                  <a:outerShdw blurRad="38100" dist="38100" dir="2700000" algn="tl">
                    <a:srgbClr val="C0C0C0"/>
                  </a:outerShdw>
                </a:effectLst>
                <a:latin typeface="Arial" charset="0"/>
              </a:rPr>
              <a:t>-- </a:t>
            </a:r>
            <a:r>
              <a:rPr lang="en-US" sz="2400" b="1" dirty="0" smtClean="0">
                <a:solidFill>
                  <a:schemeClr val="tx2">
                    <a:lumMod val="75000"/>
                  </a:schemeClr>
                </a:solidFill>
                <a:effectLst>
                  <a:outerShdw blurRad="38100" dist="38100" dir="2700000" algn="tl">
                    <a:srgbClr val="C0C0C0"/>
                  </a:outerShdw>
                </a:effectLst>
                <a:latin typeface="Arial" charset="0"/>
              </a:rPr>
              <a:t>get interested in unique information</a:t>
            </a:r>
          </a:p>
          <a:p>
            <a:r>
              <a:rPr lang="en-US" sz="2400" b="1" dirty="0" smtClean="0">
                <a:solidFill>
                  <a:schemeClr val="tx2">
                    <a:lumMod val="75000"/>
                  </a:schemeClr>
                </a:solidFill>
                <a:effectLst>
                  <a:outerShdw blurRad="38100" dist="38100" dir="2700000" algn="tl">
                    <a:srgbClr val="C0C0C0"/>
                  </a:outerShdw>
                </a:effectLst>
                <a:latin typeface="Arial" charset="0"/>
              </a:rPr>
              <a:t>-- </a:t>
            </a:r>
            <a:r>
              <a:rPr lang="en-US" sz="2400" b="1" dirty="0" smtClean="0">
                <a:solidFill>
                  <a:schemeClr val="tx2">
                    <a:lumMod val="75000"/>
                  </a:schemeClr>
                </a:solidFill>
                <a:effectLst>
                  <a:outerShdw blurRad="38100" dist="38100" dir="2700000" algn="tl">
                    <a:srgbClr val="C0C0C0"/>
                  </a:outerShdw>
                </a:effectLst>
                <a:latin typeface="Arial" charset="0"/>
              </a:rPr>
              <a:t>create an encyclopedia about wild animals and plants of Australia</a:t>
            </a:r>
          </a:p>
          <a:p>
            <a:r>
              <a:rPr lang="en-US" sz="2400" b="1" dirty="0" smtClean="0">
                <a:solidFill>
                  <a:schemeClr val="tx2">
                    <a:lumMod val="75000"/>
                  </a:schemeClr>
                </a:solidFill>
                <a:effectLst>
                  <a:outerShdw blurRad="38100" dist="38100" dir="2700000" algn="tl">
                    <a:srgbClr val="C0C0C0"/>
                  </a:outerShdw>
                </a:effectLst>
                <a:latin typeface="Arial" charset="0"/>
              </a:rPr>
              <a:t>-- preserve </a:t>
            </a:r>
            <a:r>
              <a:rPr lang="en-US" sz="24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a wide range of </a:t>
            </a:r>
            <a:r>
              <a:rPr lang="en-US" sz="2400" b="1" dirty="0" err="1">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flaura</a:t>
            </a:r>
            <a:r>
              <a:rPr lang="en-US" sz="24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 and fauna</a:t>
            </a:r>
            <a:endParaRPr lang="ru-RU" sz="24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CA1W10A7.jpg"/>
          <p:cNvPicPr>
            <a:picLocks noGrp="1" noChangeAspect="1"/>
          </p:cNvPicPr>
          <p:nvPr>
            <p:ph idx="1"/>
          </p:nvPr>
        </p:nvPicPr>
        <p:blipFill>
          <a:blip r:embed="rId2" cstate="print"/>
          <a:stretch>
            <a:fillRect/>
          </a:stretch>
        </p:blipFill>
        <p:spPr>
          <a:xfrm>
            <a:off x="0" y="0"/>
            <a:ext cx="4139952" cy="3104964"/>
          </a:xfrm>
        </p:spPr>
      </p:pic>
      <p:pic>
        <p:nvPicPr>
          <p:cNvPr id="5" name="Рисунок 4" descr="iCATX0S4E.jpg"/>
          <p:cNvPicPr>
            <a:picLocks noChangeAspect="1"/>
          </p:cNvPicPr>
          <p:nvPr/>
        </p:nvPicPr>
        <p:blipFill>
          <a:blip r:embed="rId3" cstate="print"/>
          <a:stretch>
            <a:fillRect/>
          </a:stretch>
        </p:blipFill>
        <p:spPr>
          <a:xfrm>
            <a:off x="4067944" y="0"/>
            <a:ext cx="2586583" cy="2401922"/>
          </a:xfrm>
          <a:prstGeom prst="rect">
            <a:avLst/>
          </a:prstGeom>
        </p:spPr>
      </p:pic>
      <p:pic>
        <p:nvPicPr>
          <p:cNvPr id="6" name="Рисунок 5" descr="iCAZOQBUV.jpg"/>
          <p:cNvPicPr>
            <a:picLocks noChangeAspect="1"/>
          </p:cNvPicPr>
          <p:nvPr/>
        </p:nvPicPr>
        <p:blipFill>
          <a:blip r:embed="rId4" cstate="print"/>
          <a:stretch>
            <a:fillRect/>
          </a:stretch>
        </p:blipFill>
        <p:spPr>
          <a:xfrm>
            <a:off x="4067944" y="1988840"/>
            <a:ext cx="2232248" cy="2989618"/>
          </a:xfrm>
          <a:prstGeom prst="rect">
            <a:avLst/>
          </a:prstGeom>
        </p:spPr>
      </p:pic>
      <p:pic>
        <p:nvPicPr>
          <p:cNvPr id="7" name="Рисунок 6" descr="iCASM448Q.jpg"/>
          <p:cNvPicPr>
            <a:picLocks noChangeAspect="1"/>
          </p:cNvPicPr>
          <p:nvPr/>
        </p:nvPicPr>
        <p:blipFill>
          <a:blip r:embed="rId5" cstate="print"/>
          <a:stretch>
            <a:fillRect/>
          </a:stretch>
        </p:blipFill>
        <p:spPr>
          <a:xfrm>
            <a:off x="-1" y="2636912"/>
            <a:ext cx="2447581" cy="2448272"/>
          </a:xfrm>
          <a:prstGeom prst="rect">
            <a:avLst/>
          </a:prstGeom>
        </p:spPr>
      </p:pic>
      <p:pic>
        <p:nvPicPr>
          <p:cNvPr id="8" name="Рисунок 7" descr="iCAG3L2OT.jpg"/>
          <p:cNvPicPr>
            <a:picLocks noChangeAspect="1"/>
          </p:cNvPicPr>
          <p:nvPr/>
        </p:nvPicPr>
        <p:blipFill>
          <a:blip r:embed="rId6" cstate="print"/>
          <a:stretch>
            <a:fillRect/>
          </a:stretch>
        </p:blipFill>
        <p:spPr>
          <a:xfrm>
            <a:off x="6178965" y="2348880"/>
            <a:ext cx="2965035" cy="2016224"/>
          </a:xfrm>
          <a:prstGeom prst="rect">
            <a:avLst/>
          </a:prstGeom>
        </p:spPr>
      </p:pic>
      <p:pic>
        <p:nvPicPr>
          <p:cNvPr id="9" name="Рисунок 8" descr="iCAROK6M2.jpg"/>
          <p:cNvPicPr>
            <a:picLocks noChangeAspect="1"/>
          </p:cNvPicPr>
          <p:nvPr/>
        </p:nvPicPr>
        <p:blipFill>
          <a:blip r:embed="rId7" cstate="print"/>
          <a:stretch>
            <a:fillRect/>
          </a:stretch>
        </p:blipFill>
        <p:spPr>
          <a:xfrm>
            <a:off x="6444208" y="0"/>
            <a:ext cx="2699792" cy="2474242"/>
          </a:xfrm>
          <a:prstGeom prst="rect">
            <a:avLst/>
          </a:prstGeom>
        </p:spPr>
      </p:pic>
      <p:pic>
        <p:nvPicPr>
          <p:cNvPr id="10" name="Рисунок 9" descr="iCAFP8NKF.jpg"/>
          <p:cNvPicPr>
            <a:picLocks noChangeAspect="1"/>
          </p:cNvPicPr>
          <p:nvPr/>
        </p:nvPicPr>
        <p:blipFill>
          <a:blip r:embed="rId8" cstate="print"/>
          <a:stretch>
            <a:fillRect/>
          </a:stretch>
        </p:blipFill>
        <p:spPr>
          <a:xfrm>
            <a:off x="0" y="5030652"/>
            <a:ext cx="3275856" cy="1827348"/>
          </a:xfrm>
          <a:prstGeom prst="rect">
            <a:avLst/>
          </a:prstGeom>
        </p:spPr>
      </p:pic>
      <p:pic>
        <p:nvPicPr>
          <p:cNvPr id="11" name="Рисунок 10" descr="iCAY642RY.jpg"/>
          <p:cNvPicPr>
            <a:picLocks noChangeAspect="1"/>
          </p:cNvPicPr>
          <p:nvPr/>
        </p:nvPicPr>
        <p:blipFill>
          <a:blip r:embed="rId9" cstate="print"/>
          <a:stretch>
            <a:fillRect/>
          </a:stretch>
        </p:blipFill>
        <p:spPr>
          <a:xfrm>
            <a:off x="2195736" y="2996952"/>
            <a:ext cx="2016224" cy="2088232"/>
          </a:xfrm>
          <a:prstGeom prst="rect">
            <a:avLst/>
          </a:prstGeom>
        </p:spPr>
      </p:pic>
      <p:pic>
        <p:nvPicPr>
          <p:cNvPr id="12" name="Рисунок 11" descr="iCAW26O54.jpg"/>
          <p:cNvPicPr>
            <a:picLocks noChangeAspect="1"/>
          </p:cNvPicPr>
          <p:nvPr/>
        </p:nvPicPr>
        <p:blipFill>
          <a:blip r:embed="rId10" cstate="print"/>
          <a:stretch>
            <a:fillRect/>
          </a:stretch>
        </p:blipFill>
        <p:spPr>
          <a:xfrm>
            <a:off x="6012161" y="4365104"/>
            <a:ext cx="3131840" cy="2492896"/>
          </a:xfrm>
          <a:prstGeom prst="rect">
            <a:avLst/>
          </a:prstGeom>
        </p:spPr>
      </p:pic>
      <p:pic>
        <p:nvPicPr>
          <p:cNvPr id="13" name="Рисунок 12" descr="iCAFY3L76.jpg"/>
          <p:cNvPicPr>
            <a:picLocks noChangeAspect="1"/>
          </p:cNvPicPr>
          <p:nvPr/>
        </p:nvPicPr>
        <p:blipFill>
          <a:blip r:embed="rId11" cstate="print"/>
          <a:stretch>
            <a:fillRect/>
          </a:stretch>
        </p:blipFill>
        <p:spPr>
          <a:xfrm>
            <a:off x="3275856" y="4941168"/>
            <a:ext cx="2808312" cy="2259611"/>
          </a:xfrm>
          <a:prstGeom prst="rect">
            <a:avLst/>
          </a:prstGeom>
        </p:spPr>
      </p:pic>
      <p:sp>
        <p:nvSpPr>
          <p:cNvPr id="14" name="TextBox 13"/>
          <p:cNvSpPr txBox="1"/>
          <p:nvPr/>
        </p:nvSpPr>
        <p:spPr>
          <a:xfrm>
            <a:off x="1475656" y="476672"/>
            <a:ext cx="6840760" cy="923330"/>
          </a:xfrm>
          <a:prstGeom prst="rect">
            <a:avLst/>
          </a:prstGeom>
          <a:noFill/>
        </p:spPr>
        <p:txBody>
          <a:bodyPr wrap="square" rtlCol="0">
            <a:spAutoFit/>
          </a:bodyPr>
          <a:lstStyle/>
          <a:p>
            <a:r>
              <a:rPr lang="en-US" sz="5400" dirty="0" smtClean="0"/>
              <a:t>Australian animals</a:t>
            </a:r>
            <a:endParaRPr lang="ru-RU" sz="5400" dirty="0"/>
          </a:p>
        </p:txBody>
      </p:sp>
      <p:sp>
        <p:nvSpPr>
          <p:cNvPr id="15" name="TextBox 14"/>
          <p:cNvSpPr txBox="1"/>
          <p:nvPr/>
        </p:nvSpPr>
        <p:spPr>
          <a:xfrm>
            <a:off x="611560" y="2924944"/>
            <a:ext cx="7920880" cy="2677656"/>
          </a:xfrm>
          <a:prstGeom prst="rect">
            <a:avLst/>
          </a:prstGeom>
          <a:noFill/>
        </p:spPr>
        <p:txBody>
          <a:bodyPr wrap="square" rtlCol="0">
            <a:spAutoFit/>
          </a:bodyPr>
          <a:lstStyle/>
          <a:p>
            <a:r>
              <a:rPr lang="en-US" sz="2800" dirty="0">
                <a:solidFill>
                  <a:schemeClr val="tx2">
                    <a:lumMod val="90000"/>
                  </a:schemeClr>
                </a:solidFill>
              </a:rPr>
              <a:t>In Australia there are more than </a:t>
            </a:r>
            <a:r>
              <a:rPr lang="ru-RU" sz="2800" dirty="0" smtClean="0">
                <a:solidFill>
                  <a:schemeClr val="tx2">
                    <a:lumMod val="90000"/>
                  </a:schemeClr>
                </a:solidFill>
              </a:rPr>
              <a:t>:</a:t>
            </a:r>
          </a:p>
          <a:p>
            <a:r>
              <a:rPr lang="ru-RU" sz="2800" dirty="0" smtClean="0">
                <a:solidFill>
                  <a:schemeClr val="tx2">
                    <a:lumMod val="90000"/>
                  </a:schemeClr>
                </a:solidFill>
              </a:rPr>
              <a:t>-- </a:t>
            </a:r>
            <a:r>
              <a:rPr lang="en-US" sz="2800" dirty="0">
                <a:solidFill>
                  <a:schemeClr val="tx2">
                    <a:lumMod val="90000"/>
                  </a:schemeClr>
                </a:solidFill>
              </a:rPr>
              <a:t>378 species of </a:t>
            </a:r>
            <a:r>
              <a:rPr lang="en-US" sz="2800" dirty="0" smtClean="0">
                <a:solidFill>
                  <a:schemeClr val="tx2">
                    <a:lumMod val="90000"/>
                  </a:schemeClr>
                </a:solidFill>
              </a:rPr>
              <a:t>mammals</a:t>
            </a:r>
            <a:endParaRPr lang="ru-RU" sz="2800" dirty="0" smtClean="0">
              <a:solidFill>
                <a:schemeClr val="tx2">
                  <a:lumMod val="90000"/>
                </a:schemeClr>
              </a:solidFill>
            </a:endParaRPr>
          </a:p>
          <a:p>
            <a:r>
              <a:rPr lang="ru-RU" sz="2800" dirty="0" smtClean="0">
                <a:solidFill>
                  <a:schemeClr val="tx2">
                    <a:lumMod val="90000"/>
                  </a:schemeClr>
                </a:solidFill>
              </a:rPr>
              <a:t>-- </a:t>
            </a:r>
            <a:r>
              <a:rPr lang="en-US" sz="2800" dirty="0">
                <a:solidFill>
                  <a:schemeClr val="tx2">
                    <a:lumMod val="90000"/>
                  </a:schemeClr>
                </a:solidFill>
              </a:rPr>
              <a:t>300 species of  </a:t>
            </a:r>
            <a:r>
              <a:rPr lang="en-US" sz="2800" dirty="0" smtClean="0">
                <a:solidFill>
                  <a:schemeClr val="tx2">
                    <a:lumMod val="90000"/>
                  </a:schemeClr>
                </a:solidFill>
              </a:rPr>
              <a:t>lizards</a:t>
            </a:r>
            <a:endParaRPr lang="ru-RU" sz="2800" dirty="0" smtClean="0">
              <a:solidFill>
                <a:schemeClr val="tx2">
                  <a:lumMod val="90000"/>
                </a:schemeClr>
              </a:solidFill>
            </a:endParaRPr>
          </a:p>
          <a:p>
            <a:r>
              <a:rPr lang="ru-RU" sz="2800" dirty="0" smtClean="0">
                <a:solidFill>
                  <a:schemeClr val="tx2">
                    <a:lumMod val="90000"/>
                  </a:schemeClr>
                </a:solidFill>
              </a:rPr>
              <a:t>-- </a:t>
            </a:r>
            <a:r>
              <a:rPr lang="en-US" sz="2800" dirty="0" smtClean="0">
                <a:solidFill>
                  <a:schemeClr val="tx2">
                    <a:lumMod val="90000"/>
                  </a:schemeClr>
                </a:solidFill>
              </a:rPr>
              <a:t>140 </a:t>
            </a:r>
            <a:r>
              <a:rPr lang="en-US" sz="2800" dirty="0">
                <a:solidFill>
                  <a:schemeClr val="tx2">
                    <a:lumMod val="90000"/>
                  </a:schemeClr>
                </a:solidFill>
              </a:rPr>
              <a:t>species of </a:t>
            </a:r>
            <a:r>
              <a:rPr lang="en-US" sz="2800" dirty="0" smtClean="0">
                <a:solidFill>
                  <a:schemeClr val="tx2">
                    <a:lumMod val="90000"/>
                  </a:schemeClr>
                </a:solidFill>
              </a:rPr>
              <a:t>snakes</a:t>
            </a:r>
            <a:endParaRPr lang="ru-RU" sz="2800" dirty="0" smtClean="0">
              <a:solidFill>
                <a:schemeClr val="tx2">
                  <a:lumMod val="90000"/>
                </a:schemeClr>
              </a:solidFill>
            </a:endParaRPr>
          </a:p>
          <a:p>
            <a:r>
              <a:rPr lang="ru-RU" sz="2800" dirty="0" smtClean="0">
                <a:solidFill>
                  <a:schemeClr val="tx2">
                    <a:lumMod val="90000"/>
                  </a:schemeClr>
                </a:solidFill>
              </a:rPr>
              <a:t>-- </a:t>
            </a:r>
            <a:r>
              <a:rPr lang="en-US" sz="2800" dirty="0">
                <a:solidFill>
                  <a:schemeClr val="tx2">
                    <a:lumMod val="90000"/>
                  </a:schemeClr>
                </a:solidFill>
              </a:rPr>
              <a:t>two species of </a:t>
            </a:r>
            <a:r>
              <a:rPr lang="en-US" sz="2800" dirty="0" smtClean="0">
                <a:solidFill>
                  <a:schemeClr val="tx2">
                    <a:lumMod val="90000"/>
                  </a:schemeClr>
                </a:solidFill>
              </a:rPr>
              <a:t>crocodiles</a:t>
            </a:r>
            <a:endParaRPr lang="ru-RU" sz="2800" dirty="0" smtClean="0">
              <a:solidFill>
                <a:schemeClr val="tx2">
                  <a:lumMod val="90000"/>
                </a:schemeClr>
              </a:solidFill>
            </a:endParaRPr>
          </a:p>
          <a:p>
            <a:r>
              <a:rPr lang="ru-RU" sz="2800" dirty="0" smtClean="0">
                <a:solidFill>
                  <a:schemeClr val="tx2">
                    <a:lumMod val="90000"/>
                  </a:schemeClr>
                </a:solidFill>
              </a:rPr>
              <a:t>-- 1700 </a:t>
            </a:r>
            <a:r>
              <a:rPr lang="en-US" sz="2800" dirty="0" smtClean="0">
                <a:solidFill>
                  <a:schemeClr val="tx2">
                    <a:lumMod val="90000"/>
                  </a:schemeClr>
                </a:solidFill>
              </a:rPr>
              <a:t>species of birds</a:t>
            </a:r>
            <a:endParaRPr lang="ru-RU" sz="2800" dirty="0">
              <a:solidFill>
                <a:schemeClr val="tx2">
                  <a:lumMod val="9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0379431.jpg"/>
          <p:cNvPicPr>
            <a:picLocks noGrp="1" noChangeAspect="1"/>
          </p:cNvPicPr>
          <p:nvPr>
            <p:ph idx="1"/>
          </p:nvPr>
        </p:nvPicPr>
        <p:blipFill>
          <a:blip r:embed="rId2" cstate="print"/>
          <a:stretch>
            <a:fillRect/>
          </a:stretch>
        </p:blipFill>
        <p:spPr>
          <a:xfrm>
            <a:off x="0" y="0"/>
            <a:ext cx="4571999" cy="3474720"/>
          </a:xfrm>
        </p:spPr>
      </p:pic>
      <p:pic>
        <p:nvPicPr>
          <p:cNvPr id="5" name="Рисунок 4" descr="_1_~1.JPG"/>
          <p:cNvPicPr>
            <a:picLocks noChangeAspect="1"/>
          </p:cNvPicPr>
          <p:nvPr/>
        </p:nvPicPr>
        <p:blipFill>
          <a:blip r:embed="rId3" cstate="print"/>
          <a:stretch>
            <a:fillRect/>
          </a:stretch>
        </p:blipFill>
        <p:spPr>
          <a:xfrm>
            <a:off x="4499992" y="0"/>
            <a:ext cx="4644008" cy="3429000"/>
          </a:xfrm>
          <a:prstGeom prst="rect">
            <a:avLst/>
          </a:prstGeom>
        </p:spPr>
      </p:pic>
      <p:pic>
        <p:nvPicPr>
          <p:cNvPr id="6" name="Рисунок 5" descr="1274.jpg"/>
          <p:cNvPicPr>
            <a:picLocks noChangeAspect="1"/>
          </p:cNvPicPr>
          <p:nvPr/>
        </p:nvPicPr>
        <p:blipFill>
          <a:blip r:embed="rId4" cstate="print"/>
          <a:stretch>
            <a:fillRect/>
          </a:stretch>
        </p:blipFill>
        <p:spPr>
          <a:xfrm>
            <a:off x="0" y="3356992"/>
            <a:ext cx="4860032" cy="3501008"/>
          </a:xfrm>
          <a:prstGeom prst="rect">
            <a:avLst/>
          </a:prstGeom>
        </p:spPr>
      </p:pic>
      <p:pic>
        <p:nvPicPr>
          <p:cNvPr id="7" name="Рисунок 6" descr="ts.jpg"/>
          <p:cNvPicPr>
            <a:picLocks noChangeAspect="1"/>
          </p:cNvPicPr>
          <p:nvPr/>
        </p:nvPicPr>
        <p:blipFill>
          <a:blip r:embed="rId5" cstate="print"/>
          <a:stretch>
            <a:fillRect/>
          </a:stretch>
        </p:blipFill>
        <p:spPr>
          <a:xfrm>
            <a:off x="4895528" y="3356992"/>
            <a:ext cx="4248472" cy="3501008"/>
          </a:xfrm>
          <a:prstGeom prst="rect">
            <a:avLst/>
          </a:prstGeom>
        </p:spPr>
      </p:pic>
      <p:sp>
        <p:nvSpPr>
          <p:cNvPr id="9" name="TextBox 8"/>
          <p:cNvSpPr txBox="1"/>
          <p:nvPr/>
        </p:nvSpPr>
        <p:spPr>
          <a:xfrm>
            <a:off x="0" y="1268760"/>
            <a:ext cx="6912768" cy="3139321"/>
          </a:xfrm>
          <a:prstGeom prst="rect">
            <a:avLst/>
          </a:prstGeom>
          <a:noFill/>
        </p:spPr>
        <p:txBody>
          <a:bodyPr wrap="square" rtlCol="0">
            <a:spAutoFit/>
          </a:bodyPr>
          <a:lstStyle/>
          <a:p>
            <a:r>
              <a:rPr lang="en-US" sz="3600" dirty="0">
                <a:solidFill>
                  <a:schemeClr val="tx2">
                    <a:lumMod val="90000"/>
                  </a:schemeClr>
                </a:solidFill>
                <a:latin typeface="Times New Roman" pitchFamily="18" charset="0"/>
              </a:rPr>
              <a:t>Australia has 20,000 species of </a:t>
            </a:r>
            <a:r>
              <a:rPr lang="en-US" sz="3600" dirty="0" smtClean="0">
                <a:solidFill>
                  <a:schemeClr val="tx2">
                    <a:lumMod val="90000"/>
                  </a:schemeClr>
                </a:solidFill>
                <a:latin typeface="Times New Roman" pitchFamily="18" charset="0"/>
              </a:rPr>
              <a:t>plants</a:t>
            </a:r>
            <a:endParaRPr lang="ru-RU" sz="3600" dirty="0" smtClean="0">
              <a:solidFill>
                <a:schemeClr val="tx2">
                  <a:lumMod val="90000"/>
                </a:schemeClr>
              </a:solidFill>
              <a:latin typeface="Times New Roman" pitchFamily="18" charset="0"/>
            </a:endParaRPr>
          </a:p>
          <a:p>
            <a:r>
              <a:rPr lang="ru-RU" sz="3600" dirty="0" smtClean="0">
                <a:solidFill>
                  <a:schemeClr val="tx2">
                    <a:lumMod val="90000"/>
                  </a:schemeClr>
                </a:solidFill>
                <a:latin typeface="Times New Roman" pitchFamily="18" charset="0"/>
              </a:rPr>
              <a:t>-- </a:t>
            </a:r>
            <a:r>
              <a:rPr lang="en-US" sz="3600" dirty="0">
                <a:solidFill>
                  <a:schemeClr val="tx2">
                    <a:lumMod val="90000"/>
                  </a:schemeClr>
                </a:solidFill>
                <a:latin typeface="Times New Roman" pitchFamily="18" charset="0"/>
              </a:rPr>
              <a:t>700 species of </a:t>
            </a:r>
            <a:r>
              <a:rPr lang="en-US" sz="3600" dirty="0" smtClean="0">
                <a:solidFill>
                  <a:schemeClr val="tx2">
                    <a:lumMod val="90000"/>
                  </a:schemeClr>
                </a:solidFill>
                <a:latin typeface="Times New Roman" pitchFamily="18" charset="0"/>
              </a:rPr>
              <a:t>acacia</a:t>
            </a:r>
            <a:endParaRPr lang="ru-RU" sz="3600" dirty="0" smtClean="0">
              <a:solidFill>
                <a:schemeClr val="tx2">
                  <a:lumMod val="90000"/>
                </a:schemeClr>
              </a:solidFill>
              <a:latin typeface="Times New Roman" pitchFamily="18" charset="0"/>
            </a:endParaRPr>
          </a:p>
          <a:p>
            <a:r>
              <a:rPr lang="ru-RU" sz="3600" dirty="0" smtClean="0">
                <a:solidFill>
                  <a:schemeClr val="tx2">
                    <a:lumMod val="90000"/>
                  </a:schemeClr>
                </a:solidFill>
                <a:latin typeface="Times New Roman" pitchFamily="18" charset="0"/>
              </a:rPr>
              <a:t>-- </a:t>
            </a:r>
            <a:r>
              <a:rPr lang="en-US" sz="3600" dirty="0">
                <a:solidFill>
                  <a:schemeClr val="tx2">
                    <a:lumMod val="90000"/>
                  </a:schemeClr>
                </a:solidFill>
                <a:latin typeface="Times New Roman" pitchFamily="18" charset="0"/>
              </a:rPr>
              <a:t>500 species of eucalyptus </a:t>
            </a:r>
            <a:endParaRPr lang="ru-RU" sz="3600" dirty="0" smtClean="0">
              <a:solidFill>
                <a:schemeClr val="tx2">
                  <a:lumMod val="90000"/>
                </a:schemeClr>
              </a:solidFill>
              <a:latin typeface="Times New Roman" pitchFamily="18" charset="0"/>
            </a:endParaRPr>
          </a:p>
          <a:p>
            <a:r>
              <a:rPr lang="ru-RU" sz="3600" dirty="0" smtClean="0">
                <a:solidFill>
                  <a:schemeClr val="tx2">
                    <a:lumMod val="90000"/>
                  </a:schemeClr>
                </a:solidFill>
                <a:latin typeface="Times New Roman" pitchFamily="18" charset="0"/>
              </a:rPr>
              <a:t>-- </a:t>
            </a:r>
            <a:r>
              <a:rPr lang="en-US" sz="3600" dirty="0">
                <a:solidFill>
                  <a:schemeClr val="tx2">
                    <a:lumMod val="90000"/>
                  </a:schemeClr>
                </a:solidFill>
                <a:latin typeface="Times New Roman" pitchFamily="18" charset="0"/>
              </a:rPr>
              <a:t>470 varieties of </a:t>
            </a:r>
            <a:r>
              <a:rPr lang="en-US" sz="3600" dirty="0" smtClean="0">
                <a:solidFill>
                  <a:schemeClr val="tx2">
                    <a:lumMod val="90000"/>
                  </a:schemeClr>
                </a:solidFill>
                <a:latin typeface="Times New Roman" pitchFamily="18" charset="0"/>
              </a:rPr>
              <a:t>orchids</a:t>
            </a:r>
            <a:endParaRPr lang="ru-RU" sz="3600" dirty="0" smtClean="0">
              <a:solidFill>
                <a:schemeClr val="tx2">
                  <a:lumMod val="90000"/>
                </a:schemeClr>
              </a:solidFill>
              <a:latin typeface="Times New Roman" pitchFamily="18" charset="0"/>
            </a:endParaRP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CATX0S4E.jpg"/>
          <p:cNvPicPr>
            <a:picLocks noChangeAspect="1"/>
          </p:cNvPicPr>
          <p:nvPr/>
        </p:nvPicPr>
        <p:blipFill>
          <a:blip r:embed="rId2" cstate="print"/>
          <a:stretch>
            <a:fillRect/>
          </a:stretch>
        </p:blipFill>
        <p:spPr>
          <a:xfrm>
            <a:off x="0" y="620688"/>
            <a:ext cx="6516216" cy="5229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025" name="Rectangle 1"/>
          <p:cNvSpPr>
            <a:spLocks noChangeArrowheads="1"/>
          </p:cNvSpPr>
          <p:nvPr/>
        </p:nvSpPr>
        <p:spPr bwMode="auto">
          <a:xfrm>
            <a:off x="0" y="-171509"/>
            <a:ext cx="219932" cy="8002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336633"/>
                </a:solidFill>
                <a:effectLst/>
                <a:latin typeface="Verdana "/>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Box 10"/>
          <p:cNvSpPr txBox="1"/>
          <p:nvPr/>
        </p:nvSpPr>
        <p:spPr>
          <a:xfrm>
            <a:off x="5868144" y="548680"/>
            <a:ext cx="3024336" cy="5909310"/>
          </a:xfrm>
          <a:prstGeom prst="rect">
            <a:avLst/>
          </a:prstGeom>
          <a:noFill/>
        </p:spPr>
        <p:txBody>
          <a:bodyPr wrap="square" rtlCol="0">
            <a:spAutoFit/>
          </a:bodyPr>
          <a:lstStyle/>
          <a:p>
            <a:r>
              <a:rPr lang="en-US" u="none" strike="noStrike" dirty="0" smtClean="0"/>
              <a:t>The koala is a small bear-like, tree-dwelling, herbivorous marsupial which averages about 9kg in weight. </a:t>
            </a:r>
          </a:p>
          <a:p>
            <a:r>
              <a:rPr lang="en-US" u="none" strike="noStrike" dirty="0" smtClean="0"/>
              <a:t>Its fur is thick and usually ash grey with a tinge of brown in places. The koala gets its name from an ancient Aboriginal word meaning "no drink" because it receives over 90% of its hydration from the Eucalyptus leaves (also known as gum leaves) it eats, and only drinks when ill or times when there is not enough moisture in the leaves. i.e. during droughts etc.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CA1W10A7.jpg"/>
          <p:cNvPicPr>
            <a:picLocks noChangeAspect="1"/>
          </p:cNvPicPr>
          <p:nvPr/>
        </p:nvPicPr>
        <p:blipFill>
          <a:blip r:embed="rId2" cstate="print"/>
          <a:stretch>
            <a:fillRect/>
          </a:stretch>
        </p:blipFill>
        <p:spPr>
          <a:xfrm>
            <a:off x="0" y="0"/>
            <a:ext cx="6170578" cy="5661248"/>
          </a:xfrm>
          <a:prstGeom prst="rect">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5" name="TextBox 4"/>
          <p:cNvSpPr txBox="1"/>
          <p:nvPr/>
        </p:nvSpPr>
        <p:spPr>
          <a:xfrm>
            <a:off x="5436096" y="260648"/>
            <a:ext cx="3240360" cy="5355312"/>
          </a:xfrm>
          <a:prstGeom prst="rect">
            <a:avLst/>
          </a:prstGeom>
          <a:noFill/>
        </p:spPr>
        <p:txBody>
          <a:bodyPr wrap="square" rtlCol="0">
            <a:spAutoFit/>
          </a:bodyPr>
          <a:lstStyle/>
          <a:p>
            <a:r>
              <a:rPr lang="en-US" dirty="0" smtClean="0"/>
              <a:t>Kangaroos are herbivorous, eating a range of plants</a:t>
            </a:r>
            <a:r>
              <a:rPr lang="ru-RU" dirty="0" smtClean="0"/>
              <a:t>.</a:t>
            </a:r>
            <a:r>
              <a:rPr lang="en-US" dirty="0" smtClean="0"/>
              <a:t>They are active in the early morning and late afternoon. Kangaroos of all sizes have one thing in common: powerful back legs with long feet. A kangaroo’s tail is used to balance while hopping and as a fifth limb when moving slowly. A kangaroo population can increase fourfold in five years if it has continuous access to plentiful food and water. Kangaroos of different types live in all areas of Australia, from cold-climate areas and desert plains, to tropical rainforests and beaches.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_15827_600.jpg"/>
          <p:cNvPicPr>
            <a:picLocks noChangeAspect="1"/>
          </p:cNvPicPr>
          <p:nvPr/>
        </p:nvPicPr>
        <p:blipFill>
          <a:blip r:embed="rId2" cstate="print"/>
          <a:stretch>
            <a:fillRect/>
          </a:stretch>
        </p:blipFill>
        <p:spPr>
          <a:xfrm>
            <a:off x="3563888" y="0"/>
            <a:ext cx="5580112" cy="6858000"/>
          </a:xfrm>
          <a:prstGeom prst="rect">
            <a:avLst/>
          </a:prstGeom>
        </p:spPr>
      </p:pic>
      <p:sp>
        <p:nvSpPr>
          <p:cNvPr id="5" name="TextBox 4"/>
          <p:cNvSpPr txBox="1"/>
          <p:nvPr/>
        </p:nvSpPr>
        <p:spPr>
          <a:xfrm>
            <a:off x="0" y="404664"/>
            <a:ext cx="3491880" cy="4247317"/>
          </a:xfrm>
          <a:prstGeom prst="rect">
            <a:avLst/>
          </a:prstGeom>
          <a:noFill/>
        </p:spPr>
        <p:txBody>
          <a:bodyPr wrap="square" rtlCol="0">
            <a:spAutoFit/>
          </a:bodyPr>
          <a:lstStyle/>
          <a:p>
            <a:r>
              <a:rPr lang="en-US" dirty="0" smtClean="0"/>
              <a:t>Tasmanian devils (</a:t>
            </a:r>
            <a:r>
              <a:rPr lang="en-US" dirty="0" err="1" smtClean="0"/>
              <a:t>Sarcophilus</a:t>
            </a:r>
            <a:r>
              <a:rPr lang="en-US" dirty="0" smtClean="0"/>
              <a:t> </a:t>
            </a:r>
            <a:r>
              <a:rPr lang="en-US" dirty="0" err="1" smtClean="0"/>
              <a:t>harrisii</a:t>
            </a:r>
            <a:r>
              <a:rPr lang="en-US" dirty="0" smtClean="0"/>
              <a:t> or </a:t>
            </a:r>
            <a:r>
              <a:rPr lang="en-US" dirty="0" err="1" smtClean="0"/>
              <a:t>Sarcophilus</a:t>
            </a:r>
            <a:r>
              <a:rPr lang="en-US" dirty="0" smtClean="0"/>
              <a:t> </a:t>
            </a:r>
            <a:r>
              <a:rPr lang="en-US" dirty="0" err="1" smtClean="0"/>
              <a:t>laniarus</a:t>
            </a:r>
            <a:r>
              <a:rPr lang="en-US" dirty="0" smtClean="0"/>
              <a:t>) live only in Tasmania and are found from the coast to mountains. Their natural habitat is dry bush and scrub land. According to fossils found in Australia, at one time these animals occurred on the mainland, but became extinct about 500 years ago, even before European settlement began. It is believed that the dingo has ousted the Tasmanian devil from Australia.</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ucalyptus_tree.jpg"/>
          <p:cNvPicPr>
            <a:picLocks noChangeAspect="1"/>
          </p:cNvPicPr>
          <p:nvPr/>
        </p:nvPicPr>
        <p:blipFill>
          <a:blip r:embed="rId2" cstate="print"/>
          <a:stretch>
            <a:fillRect/>
          </a:stretch>
        </p:blipFill>
        <p:spPr>
          <a:xfrm>
            <a:off x="-252536" y="0"/>
            <a:ext cx="9144000" cy="6858000"/>
          </a:xfrm>
          <a:prstGeom prst="rect">
            <a:avLst/>
          </a:prstGeom>
          <a:effectLst>
            <a:softEdge rad="635000"/>
          </a:effectLst>
        </p:spPr>
      </p:pic>
      <p:sp>
        <p:nvSpPr>
          <p:cNvPr id="5" name="TextBox 4"/>
          <p:cNvSpPr txBox="1"/>
          <p:nvPr/>
        </p:nvSpPr>
        <p:spPr>
          <a:xfrm>
            <a:off x="0" y="0"/>
            <a:ext cx="3312368" cy="5078313"/>
          </a:xfrm>
          <a:prstGeom prst="rect">
            <a:avLst/>
          </a:prstGeom>
          <a:noFill/>
        </p:spPr>
        <p:txBody>
          <a:bodyPr wrap="square" rtlCol="0">
            <a:spAutoFit/>
          </a:bodyPr>
          <a:lstStyle/>
          <a:p>
            <a:r>
              <a:rPr lang="en-US" dirty="0" smtClean="0">
                <a:solidFill>
                  <a:srgbClr val="FF0000"/>
                </a:solidFill>
              </a:rPr>
              <a:t>Eucalyptus trees are quick growers and many species reach a great height. The leaves and oil of the eucalyptus plant are used for medicinal purposes. Members of the genus can be found in almost every region of the Australian continent, because they have adapted to all of its climatic conditions; in fact no other continent is so </a:t>
            </a:r>
            <a:r>
              <a:rPr lang="en-US" dirty="0" err="1" smtClean="0">
                <a:solidFill>
                  <a:srgbClr val="FF0000"/>
                </a:solidFill>
              </a:rPr>
              <a:t>characterised</a:t>
            </a:r>
            <a:r>
              <a:rPr lang="en-US" dirty="0" smtClean="0">
                <a:solidFill>
                  <a:srgbClr val="FF0000"/>
                </a:solidFill>
              </a:rPr>
              <a:t> by a single genus of tree as Australia is by its eucalyptus. Many, but far from all, are known as </a:t>
            </a:r>
            <a:r>
              <a:rPr lang="en-US" b="1" dirty="0" smtClean="0">
                <a:solidFill>
                  <a:srgbClr val="FF0000"/>
                </a:solidFill>
              </a:rPr>
              <a:t>gum trees</a:t>
            </a:r>
            <a:r>
              <a:rPr lang="en-US" dirty="0" smtClean="0">
                <a:solidFill>
                  <a:srgbClr val="FF0000"/>
                </a:solidFill>
              </a:rPr>
              <a:t> in reference to the habit of many species to exude copious sap from any break in the bark .</a:t>
            </a:r>
            <a:endParaRPr lang="ru-RU"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CAZHG0Z9.jpg"/>
          <p:cNvPicPr>
            <a:picLocks noChangeAspect="1"/>
          </p:cNvPicPr>
          <p:nvPr/>
        </p:nvPicPr>
        <p:blipFill>
          <a:blip r:embed="rId2" cstate="print"/>
          <a:stretch>
            <a:fillRect/>
          </a:stretch>
        </p:blipFill>
        <p:spPr>
          <a:xfrm>
            <a:off x="0" y="-1"/>
            <a:ext cx="4644008" cy="6858001"/>
          </a:xfrm>
          <a:prstGeom prst="rect">
            <a:avLst/>
          </a:prstGeom>
        </p:spPr>
      </p:pic>
      <p:pic>
        <p:nvPicPr>
          <p:cNvPr id="5" name="Рисунок 4" descr="iCAWFFPPV.jpg"/>
          <p:cNvPicPr>
            <a:picLocks noChangeAspect="1"/>
          </p:cNvPicPr>
          <p:nvPr/>
        </p:nvPicPr>
        <p:blipFill>
          <a:blip r:embed="rId3" cstate="print"/>
          <a:stretch>
            <a:fillRect/>
          </a:stretch>
        </p:blipFill>
        <p:spPr>
          <a:xfrm>
            <a:off x="4499992" y="0"/>
            <a:ext cx="4644008" cy="6858000"/>
          </a:xfrm>
          <a:prstGeom prst="rect">
            <a:avLst/>
          </a:prstGeom>
        </p:spPr>
      </p:pic>
      <p:sp>
        <p:nvSpPr>
          <p:cNvPr id="6" name="TextBox 5"/>
          <p:cNvSpPr txBox="1"/>
          <p:nvPr/>
        </p:nvSpPr>
        <p:spPr>
          <a:xfrm>
            <a:off x="683568" y="332656"/>
            <a:ext cx="5760640" cy="1754326"/>
          </a:xfrm>
          <a:prstGeom prst="rect">
            <a:avLst/>
          </a:prstGeom>
          <a:noFill/>
        </p:spPr>
        <p:txBody>
          <a:bodyPr wrap="square" rtlCol="0">
            <a:spAutoFit/>
          </a:bodyPr>
          <a:lstStyle/>
          <a:p>
            <a:r>
              <a:rPr lang="en-US" dirty="0" smtClean="0">
                <a:solidFill>
                  <a:srgbClr val="FFC000"/>
                </a:solidFill>
              </a:rPr>
              <a:t>Acacias are cultivated for decorative and economic purposes. The Australian acacias are commonly called wattles—their pliable branches were woven into the structure of the early wattle houses and fences. They are valuable for </a:t>
            </a:r>
            <a:r>
              <a:rPr lang="en-US" dirty="0" err="1" smtClean="0">
                <a:solidFill>
                  <a:srgbClr val="FFC000"/>
                </a:solidFill>
              </a:rPr>
              <a:t>lac</a:t>
            </a:r>
            <a:r>
              <a:rPr lang="en-US" dirty="0" smtClean="0">
                <a:solidFill>
                  <a:srgbClr val="FFC000"/>
                </a:solidFill>
              </a:rPr>
              <a:t>, for perfume and essential oils, and for tannins; some are used as ornamentals. </a:t>
            </a:r>
            <a:endParaRPr lang="ru-RU" dirty="0">
              <a:solidFill>
                <a:srgbClr val="FFC000"/>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273</TotalTime>
  <Words>670</Words>
  <Application>Microsoft Office PowerPoint</Application>
  <PresentationFormat>Экран (4:3)</PresentationFormat>
  <Paragraphs>39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strali</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dc:title>
  <dc:creator>Юля</dc:creator>
  <cp:lastModifiedBy>Юля</cp:lastModifiedBy>
  <cp:revision>28</cp:revision>
  <dcterms:created xsi:type="dcterms:W3CDTF">2011-05-11T05:00:16Z</dcterms:created>
  <dcterms:modified xsi:type="dcterms:W3CDTF">2011-05-11T09:33:50Z</dcterms:modified>
</cp:coreProperties>
</file>